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9"/>
  </p:notesMasterIdLst>
  <p:sldIdLst>
    <p:sldId id="258" r:id="rId5"/>
    <p:sldId id="302" r:id="rId6"/>
    <p:sldId id="262" r:id="rId7"/>
    <p:sldId id="263" r:id="rId8"/>
    <p:sldId id="264" r:id="rId9"/>
    <p:sldId id="274" r:id="rId10"/>
    <p:sldId id="266" r:id="rId11"/>
    <p:sldId id="267" r:id="rId12"/>
    <p:sldId id="271" r:id="rId13"/>
    <p:sldId id="273" r:id="rId14"/>
    <p:sldId id="322" r:id="rId15"/>
    <p:sldId id="323" r:id="rId16"/>
    <p:sldId id="330" r:id="rId17"/>
    <p:sldId id="326" r:id="rId18"/>
    <p:sldId id="275" r:id="rId19"/>
    <p:sldId id="276" r:id="rId20"/>
    <p:sldId id="277" r:id="rId21"/>
    <p:sldId id="278" r:id="rId22"/>
    <p:sldId id="279" r:id="rId23"/>
    <p:sldId id="280" r:id="rId24"/>
    <p:sldId id="268" r:id="rId25"/>
    <p:sldId id="269" r:id="rId26"/>
    <p:sldId id="303" r:id="rId27"/>
    <p:sldId id="270" r:id="rId28"/>
    <p:sldId id="304" r:id="rId29"/>
    <p:sldId id="272" r:id="rId30"/>
    <p:sldId id="306" r:id="rId31"/>
    <p:sldId id="307" r:id="rId32"/>
    <p:sldId id="308" r:id="rId33"/>
    <p:sldId id="309" r:id="rId34"/>
    <p:sldId id="310" r:id="rId35"/>
    <p:sldId id="311" r:id="rId36"/>
    <p:sldId id="312" r:id="rId37"/>
    <p:sldId id="313" r:id="rId38"/>
    <p:sldId id="314" r:id="rId39"/>
    <p:sldId id="327" r:id="rId40"/>
    <p:sldId id="316" r:id="rId41"/>
    <p:sldId id="317" r:id="rId42"/>
    <p:sldId id="318" r:id="rId43"/>
    <p:sldId id="319" r:id="rId44"/>
    <p:sldId id="320" r:id="rId45"/>
    <p:sldId id="321" r:id="rId46"/>
    <p:sldId id="282" r:id="rId47"/>
    <p:sldId id="283" r:id="rId48"/>
    <p:sldId id="284" r:id="rId49"/>
    <p:sldId id="285" r:id="rId50"/>
    <p:sldId id="286" r:id="rId51"/>
    <p:sldId id="287" r:id="rId52"/>
    <p:sldId id="288" r:id="rId53"/>
    <p:sldId id="289" r:id="rId54"/>
    <p:sldId id="290" r:id="rId55"/>
    <p:sldId id="291" r:id="rId56"/>
    <p:sldId id="292" r:id="rId57"/>
    <p:sldId id="293" r:id="rId58"/>
    <p:sldId id="294" r:id="rId59"/>
    <p:sldId id="295" r:id="rId60"/>
    <p:sldId id="296" r:id="rId61"/>
    <p:sldId id="297" r:id="rId62"/>
    <p:sldId id="298" r:id="rId63"/>
    <p:sldId id="299" r:id="rId64"/>
    <p:sldId id="300" r:id="rId65"/>
    <p:sldId id="301" r:id="rId66"/>
    <p:sldId id="328" r:id="rId67"/>
    <p:sldId id="329" r:id="rId68"/>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BB0"/>
    <a:srgbClr val="BDE5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E71682-7CA6-4716-BDDC-31A802C91812}" v="137" dt="2023-12-07T12:35:52.3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88" autoAdjust="0"/>
    <p:restoredTop sz="93324" autoAdjust="0"/>
  </p:normalViewPr>
  <p:slideViewPr>
    <p:cSldViewPr snapToGrid="0" showGuides="1">
      <p:cViewPr varScale="1">
        <p:scale>
          <a:sx n="78" d="100"/>
          <a:sy n="78" d="100"/>
        </p:scale>
        <p:origin x="1212" y="48"/>
      </p:cViewPr>
      <p:guideLst/>
    </p:cSldViewPr>
  </p:slideViewPr>
  <p:notesTextViewPr>
    <p:cViewPr>
      <p:scale>
        <a:sx n="3" d="2"/>
        <a:sy n="3" d="2"/>
      </p:scale>
      <p:origin x="0" y="0"/>
    </p:cViewPr>
  </p:notesTextViewPr>
  <p:sorterViewPr>
    <p:cViewPr varScale="1">
      <p:scale>
        <a:sx n="100" d="100"/>
        <a:sy n="100" d="100"/>
      </p:scale>
      <p:origin x="0" y="-5260"/>
    </p:cViewPr>
  </p:sorterViewPr>
  <p:notesViewPr>
    <p:cSldViewPr snapToGrid="0" showGuides="1">
      <p:cViewPr varScale="1">
        <p:scale>
          <a:sx n="67" d="100"/>
          <a:sy n="67" d="100"/>
        </p:scale>
        <p:origin x="2760"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9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of TV homes with a smart TV</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2020</c:v>
                </c:pt>
                <c:pt idx="1">
                  <c:v>2023</c:v>
                </c:pt>
              </c:numCache>
            </c:numRef>
          </c:cat>
          <c:val>
            <c:numRef>
              <c:f>Sheet1!$B$2:$B$3</c:f>
              <c:numCache>
                <c:formatCode>0%</c:formatCode>
                <c:ptCount val="2"/>
                <c:pt idx="0">
                  <c:v>0.61</c:v>
                </c:pt>
                <c:pt idx="1">
                  <c:v>0.74</c:v>
                </c:pt>
              </c:numCache>
            </c:numRef>
          </c:val>
          <c:extLst>
            <c:ext xmlns:c16="http://schemas.microsoft.com/office/drawing/2014/chart" uri="{C3380CC4-5D6E-409C-BE32-E72D297353CC}">
              <c16:uniqueId val="{00000000-03EC-4F90-8C98-8CB4514A985D}"/>
            </c:ext>
          </c:extLst>
        </c:ser>
        <c:dLbls>
          <c:showLegendKey val="0"/>
          <c:showVal val="0"/>
          <c:showCatName val="0"/>
          <c:showSerName val="0"/>
          <c:showPercent val="0"/>
          <c:showBubbleSize val="0"/>
        </c:dLbls>
        <c:gapWidth val="75"/>
        <c:overlap val="-24"/>
        <c:axId val="424243120"/>
        <c:axId val="424245280"/>
      </c:barChart>
      <c:catAx>
        <c:axId val="42424312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4245280"/>
        <c:crosses val="autoZero"/>
        <c:auto val="1"/>
        <c:lblAlgn val="ctr"/>
        <c:lblOffset val="100"/>
        <c:noMultiLvlLbl val="0"/>
      </c:catAx>
      <c:valAx>
        <c:axId val="424245280"/>
        <c:scaling>
          <c:orientation val="minMax"/>
          <c:max val="1"/>
          <c:min val="0"/>
        </c:scaling>
        <c:delete val="1"/>
        <c:axPos val="l"/>
        <c:numFmt formatCode="0%" sourceLinked="0"/>
        <c:majorTickMark val="none"/>
        <c:minorTickMark val="none"/>
        <c:tickLblPos val="nextTo"/>
        <c:crossAx val="4242431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tx1"/>
                </a:solidFill>
                <a:latin typeface="+mn-lt"/>
                <a:ea typeface="+mn-ea"/>
                <a:cs typeface="+mn-cs"/>
              </a:defRPr>
            </a:pPr>
            <a:r>
              <a:rPr lang="en-US" sz="900" dirty="0">
                <a:solidFill>
                  <a:schemeClr val="tx1"/>
                </a:solidFill>
              </a:rPr>
              <a:t>% of TV homes using a smart TV to stream video</a:t>
            </a:r>
          </a:p>
        </c:rich>
      </c:tx>
      <c:overlay val="0"/>
      <c:spPr>
        <a:noFill/>
        <a:ln>
          <a:noFill/>
        </a:ln>
        <a:effectLst/>
      </c:spPr>
      <c:txPr>
        <a:bodyPr rot="0" spcFirstLastPara="1" vertOverflow="ellipsis" vert="horz" wrap="square" anchor="ctr" anchorCtr="1"/>
        <a:lstStyle/>
        <a:p>
          <a:pPr>
            <a:defRPr sz="9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of Tv homes using a smart Tv to stream video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2020</c:v>
                </c:pt>
                <c:pt idx="1">
                  <c:v>2023</c:v>
                </c:pt>
              </c:numCache>
            </c:numRef>
          </c:cat>
          <c:val>
            <c:numRef>
              <c:f>Sheet1!$B$2:$B$3</c:f>
              <c:numCache>
                <c:formatCode>0%</c:formatCode>
                <c:ptCount val="2"/>
                <c:pt idx="0">
                  <c:v>0.47</c:v>
                </c:pt>
                <c:pt idx="1">
                  <c:v>0.44</c:v>
                </c:pt>
              </c:numCache>
            </c:numRef>
          </c:val>
          <c:extLst>
            <c:ext xmlns:c16="http://schemas.microsoft.com/office/drawing/2014/chart" uri="{C3380CC4-5D6E-409C-BE32-E72D297353CC}">
              <c16:uniqueId val="{00000000-5051-4ABA-9876-F1168A73DF69}"/>
            </c:ext>
          </c:extLst>
        </c:ser>
        <c:dLbls>
          <c:showLegendKey val="0"/>
          <c:showVal val="0"/>
          <c:showCatName val="0"/>
          <c:showSerName val="0"/>
          <c:showPercent val="0"/>
          <c:showBubbleSize val="0"/>
        </c:dLbls>
        <c:gapWidth val="75"/>
        <c:overlap val="-24"/>
        <c:axId val="424243120"/>
        <c:axId val="424245280"/>
      </c:barChart>
      <c:catAx>
        <c:axId val="42424312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4245280"/>
        <c:crosses val="autoZero"/>
        <c:auto val="1"/>
        <c:lblAlgn val="ctr"/>
        <c:lblOffset val="100"/>
        <c:noMultiLvlLbl val="0"/>
      </c:catAx>
      <c:valAx>
        <c:axId val="424245280"/>
        <c:scaling>
          <c:orientation val="minMax"/>
          <c:max val="1"/>
          <c:min val="0"/>
        </c:scaling>
        <c:delete val="1"/>
        <c:axPos val="l"/>
        <c:numFmt formatCode="0%" sourceLinked="0"/>
        <c:majorTickMark val="none"/>
        <c:minorTickMark val="none"/>
        <c:tickLblPos val="nextTo"/>
        <c:crossAx val="4242431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tx1"/>
                </a:solidFill>
                <a:latin typeface="+mn-lt"/>
                <a:ea typeface="+mn-ea"/>
                <a:cs typeface="+mn-cs"/>
              </a:defRPr>
            </a:pPr>
            <a:r>
              <a:rPr lang="en-US" sz="900" b="1" dirty="0">
                <a:solidFill>
                  <a:schemeClr val="tx1"/>
                </a:solidFill>
              </a:rPr>
              <a:t>Number of pay TV households in the United States from 2013 to 2027 (</a:t>
            </a:r>
            <a:r>
              <a:rPr lang="en-US" sz="900" b="1" i="1" dirty="0">
                <a:solidFill>
                  <a:schemeClr val="tx1"/>
                </a:solidFill>
              </a:rPr>
              <a:t>in millions</a:t>
            </a:r>
            <a:r>
              <a:rPr lang="en-US" sz="900" b="1" dirty="0">
                <a:solidFill>
                  <a:schemeClr val="tx1"/>
                </a:solidFill>
              </a:rPr>
              <a:t>)</a:t>
            </a:r>
          </a:p>
        </c:rich>
      </c:tx>
      <c:layout>
        <c:manualLayout>
          <c:xMode val="edge"/>
          <c:yMode val="edge"/>
          <c:x val="0.129154437925111"/>
          <c:y val="7.2957477854245899E-3"/>
        </c:manualLayout>
      </c:layout>
      <c:overlay val="0"/>
      <c:spPr>
        <a:noFill/>
        <a:ln>
          <a:noFill/>
        </a:ln>
        <a:effectLst/>
      </c:spPr>
      <c:txPr>
        <a:bodyPr rot="0" spcFirstLastPara="1" vertOverflow="ellipsis" vert="horz" wrap="square" anchor="ctr" anchorCtr="1"/>
        <a:lstStyle/>
        <a:p>
          <a:pPr>
            <a:defRPr sz="9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2013</c:v>
                </c:pt>
                <c:pt idx="1">
                  <c:v>2014</c:v>
                </c:pt>
                <c:pt idx="2">
                  <c:v>2015</c:v>
                </c:pt>
                <c:pt idx="3">
                  <c:v>2026</c:v>
                </c:pt>
                <c:pt idx="4">
                  <c:v>2017</c:v>
                </c:pt>
                <c:pt idx="5">
                  <c:v>2018</c:v>
                </c:pt>
                <c:pt idx="6">
                  <c:v>2019</c:v>
                </c:pt>
                <c:pt idx="7">
                  <c:v>2020</c:v>
                </c:pt>
                <c:pt idx="8">
                  <c:v>2022</c:v>
                </c:pt>
                <c:pt idx="9">
                  <c:v>2023*</c:v>
                </c:pt>
                <c:pt idx="10">
                  <c:v>2024*</c:v>
                </c:pt>
                <c:pt idx="11">
                  <c:v>2025*</c:v>
                </c:pt>
                <c:pt idx="12">
                  <c:v>2026*</c:v>
                </c:pt>
                <c:pt idx="13">
                  <c:v>2027*</c:v>
                </c:pt>
              </c:strCache>
            </c:strRef>
          </c:cat>
          <c:val>
            <c:numRef>
              <c:f>Sheet1!$B$2:$B$15</c:f>
              <c:numCache>
                <c:formatCode>General</c:formatCode>
                <c:ptCount val="14"/>
                <c:pt idx="0">
                  <c:v>100.5</c:v>
                </c:pt>
                <c:pt idx="1">
                  <c:v>100.5</c:v>
                </c:pt>
                <c:pt idx="2">
                  <c:v>99.6</c:v>
                </c:pt>
                <c:pt idx="3">
                  <c:v>97.7</c:v>
                </c:pt>
                <c:pt idx="4">
                  <c:v>94.3</c:v>
                </c:pt>
                <c:pt idx="5">
                  <c:v>90.3</c:v>
                </c:pt>
                <c:pt idx="6">
                  <c:v>84</c:v>
                </c:pt>
                <c:pt idx="7">
                  <c:v>78.2</c:v>
                </c:pt>
                <c:pt idx="8">
                  <c:v>65.099999999999994</c:v>
                </c:pt>
                <c:pt idx="9">
                  <c:v>60.5</c:v>
                </c:pt>
                <c:pt idx="10">
                  <c:v>56.6</c:v>
                </c:pt>
                <c:pt idx="11">
                  <c:v>53.4</c:v>
                </c:pt>
                <c:pt idx="12">
                  <c:v>50.5</c:v>
                </c:pt>
                <c:pt idx="13">
                  <c:v>47.8</c:v>
                </c:pt>
              </c:numCache>
            </c:numRef>
          </c:val>
          <c:extLst>
            <c:ext xmlns:c16="http://schemas.microsoft.com/office/drawing/2014/chart" uri="{C3380CC4-5D6E-409C-BE32-E72D297353CC}">
              <c16:uniqueId val="{00000000-91BB-477C-9F05-09B0EAFC0F9E}"/>
            </c:ext>
          </c:extLst>
        </c:ser>
        <c:dLbls>
          <c:showLegendKey val="0"/>
          <c:showVal val="0"/>
          <c:showCatName val="0"/>
          <c:showSerName val="0"/>
          <c:showPercent val="0"/>
          <c:showBubbleSize val="0"/>
        </c:dLbls>
        <c:gapWidth val="75"/>
        <c:overlap val="-25"/>
        <c:axId val="452766976"/>
        <c:axId val="452766616"/>
      </c:barChart>
      <c:catAx>
        <c:axId val="45276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452766616"/>
        <c:crosses val="autoZero"/>
        <c:auto val="1"/>
        <c:lblAlgn val="ctr"/>
        <c:lblOffset val="100"/>
        <c:noMultiLvlLbl val="0"/>
      </c:catAx>
      <c:valAx>
        <c:axId val="452766616"/>
        <c:scaling>
          <c:orientation val="minMax"/>
        </c:scaling>
        <c:delete val="0"/>
        <c:axPos val="l"/>
        <c:title>
          <c:tx>
            <c:rich>
              <a:bodyPr rot="-5400000" spcFirstLastPara="1" vertOverflow="ellipsis" vert="horz" wrap="square" anchor="ctr" anchorCtr="1"/>
              <a:lstStyle/>
              <a:p>
                <a:pPr>
                  <a:defRPr sz="700" b="0" i="0" u="none" strike="noStrike" kern="1200" baseline="0">
                    <a:solidFill>
                      <a:schemeClr val="tx1"/>
                    </a:solidFill>
                    <a:latin typeface="+mn-lt"/>
                    <a:ea typeface="+mn-ea"/>
                    <a:cs typeface="+mn-cs"/>
                  </a:defRPr>
                </a:pPr>
                <a:r>
                  <a:rPr lang="en-IN" sz="700" dirty="0">
                    <a:solidFill>
                      <a:schemeClr val="tx1"/>
                    </a:solidFill>
                  </a:rPr>
                  <a:t>Number of households </a:t>
                </a:r>
              </a:p>
              <a:p>
                <a:pPr>
                  <a:defRPr sz="700">
                    <a:solidFill>
                      <a:schemeClr val="tx1"/>
                    </a:solidFill>
                  </a:defRPr>
                </a:pPr>
                <a:r>
                  <a:rPr lang="en-IN" sz="700" dirty="0">
                    <a:solidFill>
                      <a:schemeClr val="tx1"/>
                    </a:solidFill>
                  </a:rPr>
                  <a:t>in millions</a:t>
                </a:r>
              </a:p>
            </c:rich>
          </c:tx>
          <c:overlay val="0"/>
          <c:spPr>
            <a:noFill/>
            <a:ln>
              <a:noFill/>
            </a:ln>
            <a:effectLst/>
          </c:spPr>
          <c:txPr>
            <a:bodyPr rot="-54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452766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dirty="0"/>
              <a:t>Voting Results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116360915360719E-2"/>
          <c:y val="0.13423616452916745"/>
          <c:w val="0.90472314150729471"/>
          <c:h val="0.76589977762548778"/>
        </c:manualLayout>
      </c:layout>
      <c:scatterChart>
        <c:scatterStyle val="lineMarker"/>
        <c:varyColors val="0"/>
        <c:ser>
          <c:idx val="0"/>
          <c:order val="0"/>
          <c:tx>
            <c:strRef>
              <c:f>Sheet1!$C$1</c:f>
              <c:strCache>
                <c:ptCount val="1"/>
                <c:pt idx="0">
                  <c:v>Y-Values</c:v>
                </c:pt>
              </c:strCache>
            </c:strRef>
          </c:tx>
          <c:spPr>
            <a:ln w="19050" cap="rnd">
              <a:noFill/>
              <a:round/>
            </a:ln>
            <a:effectLst/>
          </c:spPr>
          <c:marker>
            <c:symbol val="circle"/>
            <c:size val="5"/>
            <c:spPr>
              <a:solidFill>
                <a:schemeClr val="accent1"/>
              </a:solidFill>
              <a:ln w="9525">
                <a:noFill/>
              </a:ln>
              <a:effectLst/>
            </c:spPr>
          </c:marker>
          <c:dLbls>
            <c:dLbl>
              <c:idx val="0"/>
              <c:tx>
                <c:rich>
                  <a:bodyPr/>
                  <a:lstStyle/>
                  <a:p>
                    <a:r>
                      <a:rPr lang="en-US" dirty="0"/>
                      <a:t>Project administration</a:t>
                    </a:r>
                  </a:p>
                </c:rich>
              </c:tx>
              <c:dLblPos val="l"/>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14C-4F38-92D4-7C242E7F8C13}"/>
                </c:ext>
              </c:extLst>
            </c:dLbl>
            <c:dLbl>
              <c:idx val="1"/>
              <c:tx>
                <c:rich>
                  <a:bodyPr/>
                  <a:lstStyle/>
                  <a:p>
                    <a:r>
                      <a:rPr lang="en-US" dirty="0"/>
                      <a:t>Change in</a:t>
                    </a:r>
                    <a:r>
                      <a:rPr lang="en-US" baseline="0" dirty="0"/>
                      <a:t> app permissions</a:t>
                    </a:r>
                    <a:endParaRPr lang="en-US" dirty="0"/>
                  </a:p>
                </c:rich>
              </c:tx>
              <c:dLblPos val="t"/>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014C-4F38-92D4-7C242E7F8C13}"/>
                </c:ext>
              </c:extLst>
            </c:dLbl>
            <c:dLbl>
              <c:idx val="2"/>
              <c:layout>
                <c:manualLayout>
                  <c:x val="7.5230388622416662E-3"/>
                  <c:y val="-2.4866785079928951E-2"/>
                </c:manualLayout>
              </c:layout>
              <c:tx>
                <c:rich>
                  <a:bodyPr/>
                  <a:lstStyle/>
                  <a:p>
                    <a:r>
                      <a:rPr lang="en-US" dirty="0"/>
                      <a:t>ATSC3</a:t>
                    </a:r>
                  </a:p>
                </c:rich>
              </c:tx>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14C-4F38-92D4-7C242E7F8C13}"/>
                </c:ext>
              </c:extLst>
            </c:dLbl>
            <c:dLbl>
              <c:idx val="3"/>
              <c:layout>
                <c:manualLayout>
                  <c:x val="-0.21439156149616304"/>
                  <c:y val="-3.5523978685612918E-2"/>
                </c:manualLayout>
              </c:layout>
              <c:tx>
                <c:rich>
                  <a:bodyPr/>
                  <a:lstStyle/>
                  <a:p>
                    <a:r>
                      <a:rPr lang="en-US" dirty="0"/>
                      <a:t>Additional types of data collection</a:t>
                    </a:r>
                  </a:p>
                </c:rich>
              </c:tx>
              <c:dLblPos val="r"/>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14C-4F38-92D4-7C242E7F8C13}"/>
                </c:ext>
              </c:extLst>
            </c:dLbl>
            <c:dLbl>
              <c:idx val="4"/>
              <c:tx>
                <c:rich>
                  <a:bodyPr/>
                  <a:lstStyle/>
                  <a:p>
                    <a:r>
                      <a:rPr lang="en-US" sz="800" b="0" i="0" u="none" strike="noStrike" baseline="0" dirty="0">
                        <a:effectLst/>
                      </a:rPr>
                      <a:t>Clean tech programs</a:t>
                    </a:r>
                    <a:r>
                      <a:rPr lang="en-US" sz="800" b="0" i="0" u="none" strike="noStrike" baseline="0" dirty="0"/>
                      <a:t> </a:t>
                    </a:r>
                    <a:endParaRPr lang="en-US" dirty="0"/>
                  </a:p>
                </c:rich>
              </c:tx>
              <c:dLblPos val="l"/>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14C-4F38-92D4-7C242E7F8C13}"/>
                </c:ext>
              </c:extLst>
            </c:dLbl>
            <c:dLbl>
              <c:idx val="5"/>
              <c:tx>
                <c:rich>
                  <a:bodyPr/>
                  <a:lstStyle/>
                  <a:p>
                    <a:r>
                      <a:rPr lang="en-US" sz="800" b="0" i="0" u="none" strike="noStrike" baseline="0" dirty="0">
                        <a:effectLst/>
                      </a:rPr>
                      <a:t>Subpanel</a:t>
                    </a:r>
                    <a:r>
                      <a:rPr lang="en-US" sz="800" b="0" i="0" u="none" strike="noStrike" baseline="0" dirty="0"/>
                      <a:t> </a:t>
                    </a:r>
                    <a:endParaRPr lang="en-US" dirty="0"/>
                  </a:p>
                </c:rich>
              </c:tx>
              <c:dLblPos val="b"/>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014C-4F38-92D4-7C242E7F8C13}"/>
                </c:ext>
              </c:extLst>
            </c:dLbl>
            <c:dLbl>
              <c:idx val="6"/>
              <c:layout>
                <c:manualLayout>
                  <c:x val="-7.7566321807405941E-2"/>
                  <c:y val="-7.5132795345519712E-2"/>
                </c:manualLayout>
              </c:layout>
              <c:tx>
                <c:rich>
                  <a:bodyPr rot="0" spcFirstLastPara="1" vertOverflow="ellipsis" vert="horz" wrap="square" lIns="38100" tIns="19050" rIns="38100" bIns="19050" anchor="ctr" anchorCtr="1">
                    <a:noAutofit/>
                  </a:bodyPr>
                  <a:lstStyle/>
                  <a:p>
                    <a:pPr>
                      <a:defRPr sz="800" b="0" i="0" u="none" strike="noStrike" kern="1200" baseline="0">
                        <a:solidFill>
                          <a:schemeClr val="tx1"/>
                        </a:solidFill>
                        <a:latin typeface="+mn-lt"/>
                        <a:ea typeface="+mn-ea"/>
                        <a:cs typeface="+mn-cs"/>
                      </a:defRPr>
                    </a:pPr>
                    <a:r>
                      <a:rPr lang="en-US" sz="800" b="0" i="0" u="none" strike="noStrike" baseline="0" dirty="0">
                        <a:effectLst/>
                      </a:rPr>
                      <a:t>Services or instruments that can support access to common libraries for content and ads, and schedules</a:t>
                    </a:r>
                    <a:r>
                      <a:rPr lang="en-US" sz="800" b="0" i="0" u="none" strike="noStrike" baseline="0" dirty="0"/>
                      <a:t> </a:t>
                    </a:r>
                    <a:endParaRPr lang="en-US" dirty="0"/>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solidFill>
                      <a:latin typeface="+mn-lt"/>
                      <a:ea typeface="+mn-ea"/>
                      <a:cs typeface="+mn-cs"/>
                    </a:defRPr>
                  </a:pPr>
                  <a:endParaRPr lang="en-US"/>
                </a:p>
              </c:txPr>
              <c:dLblPos val="r"/>
              <c:showLegendKey val="0"/>
              <c:showVal val="0"/>
              <c:showCatName val="0"/>
              <c:showSerName val="1"/>
              <c:showPercent val="0"/>
              <c:showBubbleSize val="0"/>
              <c:extLst>
                <c:ext xmlns:c15="http://schemas.microsoft.com/office/drawing/2012/chart" uri="{CE6537A1-D6FC-4f65-9D91-7224C49458BB}">
                  <c15:layout>
                    <c:manualLayout>
                      <c:w val="0.20478470010560687"/>
                      <c:h val="0.11119005328596801"/>
                    </c:manualLayout>
                  </c15:layout>
                  <c15:showDataLabelsRange val="0"/>
                </c:ext>
                <c:ext xmlns:c16="http://schemas.microsoft.com/office/drawing/2014/chart" uri="{C3380CC4-5D6E-409C-BE32-E72D297353CC}">
                  <c16:uniqueId val="{00000007-014C-4F38-92D4-7C242E7F8C13}"/>
                </c:ext>
              </c:extLst>
            </c:dLbl>
            <c:dLbl>
              <c:idx val="7"/>
              <c:tx>
                <c:rich>
                  <a:bodyPr/>
                  <a:lstStyle/>
                  <a:p>
                    <a:r>
                      <a:rPr lang="en-US" sz="800" b="0" i="0" u="none" strike="noStrike" baseline="0" dirty="0">
                        <a:effectLst/>
                      </a:rPr>
                      <a:t>Clean tech programs</a:t>
                    </a:r>
                    <a:r>
                      <a:rPr lang="en-US" sz="800" b="0" i="0" u="none" strike="noStrike" baseline="0" dirty="0"/>
                      <a:t> </a:t>
                    </a:r>
                    <a:endParaRPr lang="en-US" dirty="0"/>
                  </a:p>
                </c:rich>
              </c:tx>
              <c:dLblPos val="l"/>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014C-4F38-92D4-7C242E7F8C13}"/>
                </c:ext>
              </c:extLst>
            </c:dLbl>
            <c:dLbl>
              <c:idx val="8"/>
              <c:layout>
                <c:manualLayout>
                  <c:x val="-0.2181304525741706"/>
                  <c:y val="-4.9733570159857902E-2"/>
                </c:manualLayout>
              </c:layout>
              <c:tx>
                <c:rich>
                  <a:bodyPr/>
                  <a:lstStyle/>
                  <a:p>
                    <a:r>
                      <a:rPr lang="en-US" sz="800" b="0" i="0" u="none" strike="noStrike" baseline="0" dirty="0">
                        <a:effectLst/>
                      </a:rPr>
                      <a:t>Cross-platform taxonomies for the categories of content and ads</a:t>
                    </a:r>
                    <a:r>
                      <a:rPr lang="en-US" sz="800" b="0" i="0" u="none" strike="noStrike" baseline="0" dirty="0"/>
                      <a:t> </a:t>
                    </a:r>
                    <a:endParaRPr lang="en-US" dirty="0"/>
                  </a:p>
                </c:rich>
              </c:tx>
              <c:dLblPos val="r"/>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014C-4F38-92D4-7C242E7F8C13}"/>
                </c:ext>
              </c:extLst>
            </c:dLbl>
            <c:dLbl>
              <c:idx val="9"/>
              <c:tx>
                <c:rich>
                  <a:bodyPr/>
                  <a:lstStyle/>
                  <a:p>
                    <a:r>
                      <a:rPr lang="en-US" sz="800" b="0" i="0" u="none" strike="noStrike" baseline="0" dirty="0">
                        <a:effectLst/>
                      </a:rPr>
                      <a:t>Terminology for published descriptive statistics</a:t>
                    </a:r>
                    <a:r>
                      <a:rPr lang="en-US" sz="800" b="0" i="0" u="none" strike="noStrike" baseline="0" dirty="0"/>
                      <a:t> </a:t>
                    </a:r>
                    <a:endParaRPr lang="en-US" dirty="0"/>
                  </a:p>
                </c:rich>
              </c:tx>
              <c:dLblPos val="t"/>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014C-4F38-92D4-7C242E7F8C13}"/>
                </c:ext>
              </c:extLst>
            </c:dLbl>
            <c:dLbl>
              <c:idx val="10"/>
              <c:tx>
                <c:rich>
                  <a:bodyPr/>
                  <a:lstStyle/>
                  <a:p>
                    <a:r>
                      <a:rPr lang="en-US" sz="800" b="0" i="0" u="none" strike="noStrike" baseline="0" dirty="0">
                        <a:effectLst/>
                      </a:rPr>
                      <a:t>Cross OEM test lab</a:t>
                    </a:r>
                    <a:r>
                      <a:rPr lang="en-US" sz="800" b="0" i="0" u="none" strike="noStrike" baseline="0" dirty="0"/>
                      <a:t> </a:t>
                    </a:r>
                    <a:endParaRPr lang="en-US" dirty="0"/>
                  </a:p>
                </c:rich>
              </c:tx>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014C-4F38-92D4-7C242E7F8C13}"/>
                </c:ext>
              </c:extLst>
            </c:dLbl>
            <c:dLbl>
              <c:idx val="11"/>
              <c:tx>
                <c:rich>
                  <a:bodyPr/>
                  <a:lstStyle/>
                  <a:p>
                    <a:r>
                      <a:rPr lang="en-US" sz="800" b="0" i="0" u="none" strike="noStrike" baseline="0" dirty="0">
                        <a:effectLst/>
                      </a:rPr>
                      <a:t>Cross association coordination</a:t>
                    </a:r>
                    <a:r>
                      <a:rPr lang="en-US" sz="800" b="0" i="0" u="none" strike="noStrike" baseline="0" dirty="0"/>
                      <a:t> </a:t>
                    </a:r>
                    <a:endParaRPr lang="en-US" dirty="0"/>
                  </a:p>
                </c:rich>
              </c:tx>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014C-4F38-92D4-7C242E7F8C13}"/>
                </c:ext>
              </c:extLst>
            </c:dLbl>
            <c:dLbl>
              <c:idx val="12"/>
              <c:tx>
                <c:rich>
                  <a:bodyPr/>
                  <a:lstStyle/>
                  <a:p>
                    <a:r>
                      <a:rPr lang="en-US" dirty="0"/>
                      <a:t>Cross-platform</a:t>
                    </a:r>
                    <a:r>
                      <a:rPr lang="en-US" baseline="0" dirty="0"/>
                      <a:t> technical standards</a:t>
                    </a:r>
                  </a:p>
                </c:rich>
              </c:tx>
              <c:dLblPos val="b"/>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014C-4F38-92D4-7C242E7F8C13}"/>
                </c:ext>
              </c:extLst>
            </c:dLbl>
            <c:dLbl>
              <c:idx val="13"/>
              <c:tx>
                <c:rich>
                  <a:bodyPr/>
                  <a:lstStyle/>
                  <a:p>
                    <a:r>
                      <a:rPr lang="en-US" sz="800" b="0" i="0" u="none" strike="noStrike" baseline="0" dirty="0">
                        <a:effectLst/>
                      </a:rPr>
                      <a:t>Privacy POV</a:t>
                    </a:r>
                    <a:r>
                      <a:rPr lang="en-US" sz="800" b="0" i="0" u="none" strike="noStrike" baseline="0" dirty="0"/>
                      <a:t> 	</a:t>
                    </a:r>
                    <a:endParaRPr lang="en-US" dirty="0"/>
                  </a:p>
                </c:rich>
              </c:tx>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014C-4F38-92D4-7C242E7F8C13}"/>
                </c:ext>
              </c:extLst>
            </c:dLbl>
            <c:dLbl>
              <c:idx val="14"/>
              <c:tx>
                <c:rich>
                  <a:bodyPr/>
                  <a:lstStyle/>
                  <a:p>
                    <a:r>
                      <a:rPr lang="en-US" sz="800" b="0" i="0" u="none" strike="noStrike" baseline="0" dirty="0">
                        <a:effectLst/>
                      </a:rPr>
                      <a:t>Definitions of common metrics</a:t>
                    </a:r>
                    <a:r>
                      <a:rPr lang="en-US" sz="800" b="0" i="0" u="none" strike="noStrike" baseline="0" dirty="0"/>
                      <a:t> </a:t>
                    </a:r>
                    <a:endParaRPr lang="en-US" dirty="0"/>
                  </a:p>
                </c:rich>
              </c:tx>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014C-4F38-92D4-7C242E7F8C13}"/>
                </c:ext>
              </c:extLst>
            </c:dLbl>
            <c:dLbl>
              <c:idx val="15"/>
              <c:layout>
                <c:manualLayout>
                  <c:x val="4.5138233173448892E-3"/>
                  <c:y val="-3.9076376554174071E-2"/>
                </c:manualLayout>
              </c:layout>
              <c:tx>
                <c:rich>
                  <a:bodyPr/>
                  <a:lstStyle/>
                  <a:p>
                    <a:r>
                      <a:rPr lang="en-US" sz="800" b="0" i="0" u="none" strike="noStrike" baseline="0" dirty="0">
                        <a:effectLst/>
                      </a:rPr>
                      <a:t>Education to align the industry on measurement issues</a:t>
                    </a:r>
                    <a:r>
                      <a:rPr lang="en-US" sz="800" b="0" i="0" u="none" strike="noStrike" baseline="0" dirty="0"/>
                      <a:t> </a:t>
                    </a:r>
                    <a:endParaRPr lang="en-US" dirty="0"/>
                  </a:p>
                </c:rich>
              </c:tx>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014C-4F38-92D4-7C242E7F8C13}"/>
                </c:ext>
              </c:extLst>
            </c:dLbl>
            <c:dLbl>
              <c:idx val="16"/>
              <c:tx>
                <c:rich>
                  <a:bodyPr/>
                  <a:lstStyle/>
                  <a:p>
                    <a:r>
                      <a:rPr lang="en-US" dirty="0"/>
                      <a:t>Identity graph system</a:t>
                    </a:r>
                  </a:p>
                </c:rich>
              </c:tx>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014C-4F38-92D4-7C242E7F8C13}"/>
                </c:ext>
              </c:extLst>
            </c:dLbl>
            <c:dLbl>
              <c:idx val="17"/>
              <c:layout>
                <c:manualLayout>
                  <c:x val="-0.10217447810843092"/>
                  <c:y val="-5.5639501545432866E-2"/>
                </c:manualLayout>
              </c:layout>
              <c:tx>
                <c:rich>
                  <a:bodyPr/>
                  <a:lstStyle/>
                  <a:p>
                    <a:r>
                      <a:rPr lang="en-US" dirty="0"/>
                      <a:t>Disclosure</a:t>
                    </a:r>
                    <a:r>
                      <a:rPr lang="en-US" baseline="0" dirty="0"/>
                      <a:t> of methodology</a:t>
                    </a:r>
                    <a:endParaRPr lang="en-US" dirty="0"/>
                  </a:p>
                </c:rich>
              </c:tx>
              <c:dLblPos val="r"/>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014C-4F38-92D4-7C242E7F8C13}"/>
                </c:ext>
              </c:extLst>
            </c:dLbl>
            <c:dLbl>
              <c:idx val="18"/>
              <c:tx>
                <c:rich>
                  <a:bodyPr/>
                  <a:lstStyle/>
                  <a:p>
                    <a:r>
                      <a:rPr lang="en-US" dirty="0"/>
                      <a:t>Revenue – opportunities and buy-side</a:t>
                    </a:r>
                    <a:r>
                      <a:rPr lang="en-US" baseline="0" dirty="0"/>
                      <a:t> incentives</a:t>
                    </a:r>
                    <a:endParaRPr lang="en-US" dirty="0"/>
                  </a:p>
                </c:rich>
              </c:tx>
              <c:dLblPos val="l"/>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014C-4F38-92D4-7C242E7F8C13}"/>
                </c:ext>
              </c:extLst>
            </c:dLbl>
            <c:dLbl>
              <c:idx val="19"/>
              <c:tx>
                <c:rich>
                  <a:bodyPr/>
                  <a:lstStyle/>
                  <a:p>
                    <a:r>
                      <a:rPr lang="en-US" dirty="0"/>
                      <a:t>Watermarks</a:t>
                    </a:r>
                  </a:p>
                </c:rich>
              </c:tx>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014C-4F38-92D4-7C242E7F8C13}"/>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Sheet1!$B$2:$B$22</c:f>
              <c:numCache>
                <c:formatCode>General</c:formatCode>
                <c:ptCount val="21"/>
                <c:pt idx="0">
                  <c:v>2.25</c:v>
                </c:pt>
                <c:pt idx="1">
                  <c:v>2.5</c:v>
                </c:pt>
                <c:pt idx="2">
                  <c:v>2.5</c:v>
                </c:pt>
                <c:pt idx="3">
                  <c:v>2.5</c:v>
                </c:pt>
                <c:pt idx="4">
                  <c:v>2.75</c:v>
                </c:pt>
                <c:pt idx="5">
                  <c:v>3.25</c:v>
                </c:pt>
                <c:pt idx="6">
                  <c:v>3.25</c:v>
                </c:pt>
                <c:pt idx="7">
                  <c:v>3.5</c:v>
                </c:pt>
                <c:pt idx="8">
                  <c:v>3.5</c:v>
                </c:pt>
                <c:pt idx="9">
                  <c:v>3.5</c:v>
                </c:pt>
                <c:pt idx="10">
                  <c:v>3.75</c:v>
                </c:pt>
                <c:pt idx="11">
                  <c:v>3.75</c:v>
                </c:pt>
                <c:pt idx="12">
                  <c:v>4</c:v>
                </c:pt>
                <c:pt idx="13">
                  <c:v>4</c:v>
                </c:pt>
                <c:pt idx="14">
                  <c:v>4</c:v>
                </c:pt>
                <c:pt idx="15">
                  <c:v>4</c:v>
                </c:pt>
                <c:pt idx="16">
                  <c:v>4.5</c:v>
                </c:pt>
                <c:pt idx="17">
                  <c:v>4.5</c:v>
                </c:pt>
                <c:pt idx="18">
                  <c:v>4.75</c:v>
                </c:pt>
                <c:pt idx="19">
                  <c:v>4.75</c:v>
                </c:pt>
              </c:numCache>
            </c:numRef>
          </c:xVal>
          <c:yVal>
            <c:numRef>
              <c:f>Sheet1!$C$2:$C$22</c:f>
              <c:numCache>
                <c:formatCode>General</c:formatCode>
                <c:ptCount val="21"/>
                <c:pt idx="0">
                  <c:v>2.25</c:v>
                </c:pt>
                <c:pt idx="1">
                  <c:v>1</c:v>
                </c:pt>
                <c:pt idx="2">
                  <c:v>1.5</c:v>
                </c:pt>
                <c:pt idx="3">
                  <c:v>1.5</c:v>
                </c:pt>
                <c:pt idx="4">
                  <c:v>2.75</c:v>
                </c:pt>
                <c:pt idx="5">
                  <c:v>1.75</c:v>
                </c:pt>
                <c:pt idx="6">
                  <c:v>2.25</c:v>
                </c:pt>
                <c:pt idx="7">
                  <c:v>3.25</c:v>
                </c:pt>
                <c:pt idx="8">
                  <c:v>3.5</c:v>
                </c:pt>
                <c:pt idx="9">
                  <c:v>4.5</c:v>
                </c:pt>
                <c:pt idx="10">
                  <c:v>3.25</c:v>
                </c:pt>
                <c:pt idx="11">
                  <c:v>3.5</c:v>
                </c:pt>
                <c:pt idx="12">
                  <c:v>1.75</c:v>
                </c:pt>
                <c:pt idx="13">
                  <c:v>3.75</c:v>
                </c:pt>
                <c:pt idx="14">
                  <c:v>4</c:v>
                </c:pt>
                <c:pt idx="15">
                  <c:v>4.5</c:v>
                </c:pt>
                <c:pt idx="16">
                  <c:v>1.75</c:v>
                </c:pt>
                <c:pt idx="17">
                  <c:v>2.5</c:v>
                </c:pt>
                <c:pt idx="18">
                  <c:v>2.25</c:v>
                </c:pt>
                <c:pt idx="19">
                  <c:v>2.5</c:v>
                </c:pt>
              </c:numCache>
            </c:numRef>
          </c:yVal>
          <c:smooth val="0"/>
          <c:extLst>
            <c:ext xmlns:c16="http://schemas.microsoft.com/office/drawing/2014/chart" uri="{C3380CC4-5D6E-409C-BE32-E72D297353CC}">
              <c16:uniqueId val="{00000000-014C-4F38-92D4-7C242E7F8C13}"/>
            </c:ext>
          </c:extLst>
        </c:ser>
        <c:dLbls>
          <c:showLegendKey val="0"/>
          <c:showVal val="0"/>
          <c:showCatName val="0"/>
          <c:showSerName val="0"/>
          <c:showPercent val="0"/>
          <c:showBubbleSize val="0"/>
        </c:dLbls>
        <c:axId val="401825103"/>
        <c:axId val="582278511"/>
      </c:scatterChart>
      <c:valAx>
        <c:axId val="401825103"/>
        <c:scaling>
          <c:orientation val="minMax"/>
          <c:max val="5"/>
          <c:min val="1"/>
        </c:scaling>
        <c:delete val="0"/>
        <c:axPos val="b"/>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82278511"/>
        <c:crosses val="autoZero"/>
        <c:crossBetween val="midCat"/>
        <c:majorUnit val="1"/>
      </c:valAx>
      <c:valAx>
        <c:axId val="582278511"/>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01825103"/>
        <c:crosses val="autoZero"/>
        <c:crossBetween val="midCat"/>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aseline="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r>
              <a:rPr lang="en-US" sz="1000" dirty="0">
                <a:solidFill>
                  <a:schemeClr val="tx1"/>
                </a:solidFill>
              </a:rPr>
              <a:t>Share of respondents</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Samsung</c:v>
                </c:pt>
                <c:pt idx="1">
                  <c:v>LG</c:v>
                </c:pt>
                <c:pt idx="2">
                  <c:v>Vizio</c:v>
                </c:pt>
                <c:pt idx="3">
                  <c:v>Sony</c:v>
                </c:pt>
                <c:pt idx="4">
                  <c:v>TCL</c:v>
                </c:pt>
                <c:pt idx="5">
                  <c:v>Hisense</c:v>
                </c:pt>
                <c:pt idx="6">
                  <c:v>Philips</c:v>
                </c:pt>
                <c:pt idx="7">
                  <c:v>Insignia</c:v>
                </c:pt>
                <c:pt idx="8">
                  <c:v>Sanyo</c:v>
                </c:pt>
                <c:pt idx="9">
                  <c:v>Sharp</c:v>
                </c:pt>
                <c:pt idx="10">
                  <c:v>Toshiba</c:v>
                </c:pt>
                <c:pt idx="11">
                  <c:v>Other</c:v>
                </c:pt>
                <c:pt idx="12">
                  <c:v>Don’t Know</c:v>
                </c:pt>
              </c:strCache>
            </c:strRef>
          </c:cat>
          <c:val>
            <c:numRef>
              <c:f>Sheet1!$B$2:$B$14</c:f>
              <c:numCache>
                <c:formatCode>0%</c:formatCode>
                <c:ptCount val="13"/>
                <c:pt idx="0">
                  <c:v>0.32</c:v>
                </c:pt>
                <c:pt idx="1">
                  <c:v>0.19</c:v>
                </c:pt>
                <c:pt idx="2">
                  <c:v>0.12</c:v>
                </c:pt>
                <c:pt idx="3">
                  <c:v>7.0000000000000007E-2</c:v>
                </c:pt>
                <c:pt idx="4">
                  <c:v>0.06</c:v>
                </c:pt>
                <c:pt idx="5">
                  <c:v>0.04</c:v>
                </c:pt>
                <c:pt idx="6">
                  <c:v>0.03</c:v>
                </c:pt>
                <c:pt idx="7">
                  <c:v>0.02</c:v>
                </c:pt>
                <c:pt idx="8">
                  <c:v>0.02</c:v>
                </c:pt>
                <c:pt idx="9">
                  <c:v>0.02</c:v>
                </c:pt>
                <c:pt idx="10">
                  <c:v>0.02</c:v>
                </c:pt>
                <c:pt idx="11">
                  <c:v>0.06</c:v>
                </c:pt>
                <c:pt idx="12">
                  <c:v>0.03</c:v>
                </c:pt>
              </c:numCache>
            </c:numRef>
          </c:val>
          <c:extLst>
            <c:ext xmlns:c16="http://schemas.microsoft.com/office/drawing/2014/chart" uri="{C3380CC4-5D6E-409C-BE32-E72D297353CC}">
              <c16:uniqueId val="{00000000-D965-4178-9D22-A9261842C1E7}"/>
            </c:ext>
          </c:extLst>
        </c:ser>
        <c:dLbls>
          <c:showLegendKey val="0"/>
          <c:showVal val="0"/>
          <c:showCatName val="0"/>
          <c:showSerName val="0"/>
          <c:showPercent val="0"/>
          <c:showBubbleSize val="0"/>
        </c:dLbls>
        <c:gapWidth val="75"/>
        <c:overlap val="-25"/>
        <c:axId val="445105432"/>
        <c:axId val="445110472"/>
      </c:barChart>
      <c:catAx>
        <c:axId val="445105432"/>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45110472"/>
        <c:crosses val="autoZero"/>
        <c:auto val="1"/>
        <c:lblAlgn val="ctr"/>
        <c:lblOffset val="100"/>
        <c:noMultiLvlLbl val="0"/>
      </c:catAx>
      <c:valAx>
        <c:axId val="445110472"/>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45105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2C679A-ADB2-4BF2-9FF5-41BC38B51DA2}" type="datetimeFigureOut">
              <a:rPr lang="en-IN" smtClean="0"/>
              <a:t>12-12-2023</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05154B-DAF7-4D9C-AC4A-B0057B987553}" type="slidenum">
              <a:rPr lang="en-IN" smtClean="0"/>
              <a:t>‹#›</a:t>
            </a:fld>
            <a:endParaRPr lang="en-IN" dirty="0"/>
          </a:p>
        </p:txBody>
      </p:sp>
    </p:spTree>
    <p:extLst>
      <p:ext uri="{BB962C8B-B14F-4D97-AF65-F5344CB8AC3E}">
        <p14:creationId xmlns:p14="http://schemas.microsoft.com/office/powerpoint/2010/main" val="393825119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Smart_TV"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idr.org/documents/Introduction_to_the_EIDR_Video_Services_Registry.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rgbClr val="595959"/>
                </a:solidFill>
              </a:rPr>
              <a:t>This document is a compilation and representation of the research, opinions, and recommendations that came out of the Smart(er) TV Data for Measurement initiative. The primary research was completed in the second quarter of 2023 and shared with various working groups, advisors and committee members through the third quarter of 2023. The presentation of this information is owned by CIMM. It represents the best efforts to accurately summarize the Smart TV data for measurement issues, opinions, and contributions that were shared by all participants. There is no claim to the completeness and correctness of technical details, though concepts and details are shared to promote education, transparency and dialog. Separate documents are available for the watermark document, and a compilation of notes for each of the solution areas, and a version of these slides presented with the notes. </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005154B-DAF7-4D9C-AC4A-B0057B987553}" type="slidenum">
              <a:rPr lang="en-IN" smtClean="0"/>
              <a:t>1</a:t>
            </a:fld>
            <a:endParaRPr lang="en-IN" dirty="0"/>
          </a:p>
        </p:txBody>
      </p:sp>
    </p:spTree>
    <p:extLst>
      <p:ext uri="{BB962C8B-B14F-4D97-AF65-F5344CB8AC3E}">
        <p14:creationId xmlns:p14="http://schemas.microsoft.com/office/powerpoint/2010/main" val="4035438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Visuals: Quote bubbles?</a:t>
            </a:r>
          </a:p>
          <a:p>
            <a:pPr marL="0" lvl="0" indent="0" algn="l" rtl="0">
              <a:spcBef>
                <a:spcPts val="0"/>
              </a:spcBef>
              <a:spcAft>
                <a:spcPts val="0"/>
              </a:spcAft>
              <a:buNone/>
            </a:pPr>
            <a:r>
              <a:rPr lang="en-US" dirty="0"/>
              <a:t>—----------------cdh—---------------------------------------------------</a:t>
            </a:r>
          </a:p>
          <a:p>
            <a:pPr marL="0" lvl="0" indent="0" algn="l" rtl="0">
              <a:spcBef>
                <a:spcPts val="0"/>
              </a:spcBef>
              <a:spcAft>
                <a:spcPts val="0"/>
              </a:spcAft>
              <a:buNone/>
            </a:pPr>
            <a:r>
              <a:rPr lang="en-US" dirty="0">
                <a:solidFill>
                  <a:srgbClr val="595959"/>
                </a:solidFill>
              </a:rPr>
              <a:t>Most of the 44 interviews were an hour long, and participants passionately considered many topics. Looking back over all of the comments, five themes were the strongest. </a:t>
            </a:r>
            <a:r>
              <a:rPr lang="en-US" b="1" dirty="0">
                <a:solidFill>
                  <a:srgbClr val="595959"/>
                </a:solidFill>
              </a:rPr>
              <a:t>1.</a:t>
            </a:r>
            <a:r>
              <a:rPr lang="en-US" dirty="0">
                <a:solidFill>
                  <a:srgbClr val="595959"/>
                </a:solidFill>
              </a:rPr>
              <a:t> Smart TV data must be made to be interoperable in the industry as long as the advances allow for optionality. Smart TV data should not devolve to the least common denominator. It must move forward. </a:t>
            </a:r>
            <a:r>
              <a:rPr lang="en-US" b="1" dirty="0">
                <a:solidFill>
                  <a:srgbClr val="595959"/>
                </a:solidFill>
              </a:rPr>
              <a:t>2</a:t>
            </a:r>
            <a:r>
              <a:rPr lang="en-US" dirty="0">
                <a:solidFill>
                  <a:srgbClr val="595959"/>
                </a:solidFill>
              </a:rPr>
              <a:t>. Everyone wants access to more data which is two-fold – more OEMs providing data for measurement and for more types of data, not just a limited collection of the ACR libraries. The additional types of data pointed at included ad serving, watermarks, in-stream data, channel change, HDMI inputs, volume/mute, navigation and search. </a:t>
            </a:r>
            <a:r>
              <a:rPr lang="en-US" b="1" dirty="0">
                <a:solidFill>
                  <a:srgbClr val="595959"/>
                </a:solidFill>
              </a:rPr>
              <a:t>3</a:t>
            </a:r>
            <a:r>
              <a:rPr lang="en-US" dirty="0">
                <a:solidFill>
                  <a:srgbClr val="595959"/>
                </a:solidFill>
              </a:rPr>
              <a:t>. Many stakeholders want to get more transparency and validation of the methods that are used to collect the data. There is an opportunity to increase trust and acceptance of the data, and increase the perceived value of measurement that includes data from multiple OEMs. </a:t>
            </a:r>
            <a:r>
              <a:rPr lang="en-US" b="1" dirty="0">
                <a:solidFill>
                  <a:srgbClr val="595959"/>
                </a:solidFill>
              </a:rPr>
              <a:t>4</a:t>
            </a:r>
            <a:r>
              <a:rPr lang="en-US" dirty="0">
                <a:solidFill>
                  <a:srgbClr val="595959"/>
                </a:solidFill>
              </a:rPr>
              <a:t>. The stakeholders want to see more follow-through on the ideas. Many interoperability issues and solutions were identified over a decade ago and there is a level of frustration and complacency due to the lack of progress. </a:t>
            </a:r>
            <a:r>
              <a:rPr lang="en-US" b="1" dirty="0">
                <a:solidFill>
                  <a:srgbClr val="595959"/>
                </a:solidFill>
              </a:rPr>
              <a:t>5</a:t>
            </a:r>
            <a:r>
              <a:rPr lang="en-US" dirty="0">
                <a:solidFill>
                  <a:srgbClr val="595959"/>
                </a:solidFill>
              </a:rPr>
              <a:t>. If we are asking any stakeholder to do something different, there must be a return on the incremental effort. While not a very attractive statement, the most common and frank exchange was “What is in it for me?”, aka the “WIIFM,” sounds like whiff-em. It is critical to work with the OEMs to ensure that incremental efforts for measurement do not impact existing revenue models. Ideally, more participation in measurement will give content providers and OEM’s better inventory optimization and allow them to take new business. Buyers will likely need to tie investment to measurement requirements. Everyone agrees there needs to be some advantage ($$) to making changes.</a:t>
            </a:r>
            <a:endParaRPr lang="en-US" dirty="0"/>
          </a:p>
        </p:txBody>
      </p:sp>
      <p:sp>
        <p:nvSpPr>
          <p:cNvPr id="4" name="Slide Number Placeholder 3"/>
          <p:cNvSpPr>
            <a:spLocks noGrp="1"/>
          </p:cNvSpPr>
          <p:nvPr>
            <p:ph type="sldNum" sz="quarter" idx="5"/>
          </p:nvPr>
        </p:nvSpPr>
        <p:spPr/>
        <p:txBody>
          <a:bodyPr/>
          <a:lstStyle/>
          <a:p>
            <a:fld id="{7005154B-DAF7-4D9C-AC4A-B0057B987553}" type="slidenum">
              <a:rPr lang="en-IN" smtClean="0"/>
              <a:t>10</a:t>
            </a:fld>
            <a:endParaRPr lang="en-IN" dirty="0"/>
          </a:p>
        </p:txBody>
      </p:sp>
    </p:spTree>
    <p:extLst>
      <p:ext uri="{BB962C8B-B14F-4D97-AF65-F5344CB8AC3E}">
        <p14:creationId xmlns:p14="http://schemas.microsoft.com/office/powerpoint/2010/main" val="2838599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Images. Collect, Gather together, Close the gap, Sutures, Bridges…?</a:t>
            </a:r>
          </a:p>
          <a:p>
            <a:pPr marL="0" lvl="0" indent="0" algn="l" rtl="0">
              <a:spcBef>
                <a:spcPts val="0"/>
              </a:spcBef>
              <a:spcAft>
                <a:spcPts val="0"/>
              </a:spcAft>
              <a:buNone/>
            </a:pPr>
            <a:r>
              <a:rPr lang="en-US" dirty="0"/>
              <a:t>—---------------------------cdh—---------------------------------------------</a:t>
            </a:r>
          </a:p>
          <a:p>
            <a:pPr marL="0" lvl="0" indent="0" algn="l" rtl="0">
              <a:spcBef>
                <a:spcPts val="0"/>
              </a:spcBef>
              <a:spcAft>
                <a:spcPts val="0"/>
              </a:spcAft>
              <a:buClr>
                <a:schemeClr val="dk1"/>
              </a:buClr>
              <a:buSzPts val="1100"/>
              <a:buFont typeface="Arial"/>
              <a:buNone/>
            </a:pPr>
            <a:r>
              <a:rPr lang="en-US" dirty="0">
                <a:solidFill>
                  <a:srgbClr val="595959"/>
                </a:solidFill>
              </a:rPr>
              <a:t>Interoperability across a fragmented ecosystem can best be addressed if each party can work with common IDs. These would be a set of IDs that work together to define an impression and that can be reasonably be accessed by any qualified stakeholder. The universal IDs serve as an anchor for the open watermarks and open metadata, and can provide basic universal bridges to proprietary, higher value data. The IDs cover the user (which would be a deviceID, a personID, and/or a householdID), a contentID (such as EIDR), an adID (such as Ad-ID), a disrtibutorID (perhaps EIDR’s?), and an inventory owner ID. The inventory owner ID becomes important in the addressable realm and the alignment of the measurement with the addressable requirements offers a great WIIFM for the industry to coalesce around one common set of IDs. The open metadata concept would ensure that a basic set of data could be established for aggregation across the industry operating systems. Open watermarks represent the most critical discussion for our industry to coordinate today. There are multiple initiatives that are considering incomplete requirements. We need to ensure that each revenue-based watermark initiative results in compatible data for activation and measurement.</a:t>
            </a:r>
          </a:p>
          <a:p>
            <a:pPr marL="0" lvl="0" indent="0" algn="l" rtl="0">
              <a:spcBef>
                <a:spcPts val="0"/>
              </a:spcBef>
              <a:spcAft>
                <a:spcPts val="0"/>
              </a:spcAft>
              <a:buClr>
                <a:schemeClr val="dk1"/>
              </a:buClr>
              <a:buSzPts val="1100"/>
              <a:buFont typeface="Arial"/>
              <a:buNone/>
            </a:pPr>
            <a:endParaRPr lang="en-US" dirty="0">
              <a:solidFill>
                <a:srgbClr val="595959"/>
              </a:solidFill>
            </a:endParaRPr>
          </a:p>
          <a:p>
            <a:pPr marL="0" lvl="0" indent="0" algn="l" rtl="0">
              <a:spcBef>
                <a:spcPts val="0"/>
              </a:spcBef>
              <a:spcAft>
                <a:spcPts val="0"/>
              </a:spcAft>
              <a:buClr>
                <a:schemeClr val="dk1"/>
              </a:buClr>
              <a:buSzPts val="1100"/>
              <a:buFont typeface="Arial"/>
              <a:buNone/>
            </a:pPr>
            <a:r>
              <a:rPr lang="en-US" dirty="0">
                <a:solidFill>
                  <a:srgbClr val="595959"/>
                </a:solidFill>
              </a:rPr>
              <a:t>Stakeholders have asked to establish a set of common terminology, metric definitions, and to establish a testing environment to validate or learn how to calibrate measures across OEMs. </a:t>
            </a:r>
          </a:p>
          <a:p>
            <a:pPr marL="0" lvl="0" indent="0" algn="l" rtl="0">
              <a:spcBef>
                <a:spcPts val="0"/>
              </a:spcBef>
              <a:spcAft>
                <a:spcPts val="0"/>
              </a:spcAft>
              <a:buClr>
                <a:schemeClr val="dk1"/>
              </a:buClr>
              <a:buSzPts val="1100"/>
              <a:buFont typeface="Arial"/>
              <a:buNone/>
            </a:pPr>
            <a:endParaRPr lang="en-US" dirty="0">
              <a:solidFill>
                <a:srgbClr val="595959"/>
              </a:solidFill>
            </a:endParaRPr>
          </a:p>
          <a:p>
            <a:pPr marL="0" lvl="0" indent="0" algn="l" rtl="0">
              <a:spcBef>
                <a:spcPts val="0"/>
              </a:spcBef>
              <a:spcAft>
                <a:spcPts val="0"/>
              </a:spcAft>
              <a:buClr>
                <a:schemeClr val="dk1"/>
              </a:buClr>
              <a:buSzPts val="1100"/>
              <a:buFont typeface="Arial"/>
              <a:buNone/>
            </a:pPr>
            <a:r>
              <a:rPr lang="en-US" dirty="0">
                <a:solidFill>
                  <a:srgbClr val="595959"/>
                </a:solidFill>
              </a:rPr>
              <a:t>The biggest blocker for the syndication of data among OEMs is a clear financial benefit. Whether the data unlocks more ad spend, the activation of more addressable inventory, or direct data for revenue, CIMM members need to build that case with the stakeholders. Some CIMM members wondered whether the approach would be as an incentive (like a higher CPM) or a requirement (would hold back business without broader data participation). </a:t>
            </a:r>
          </a:p>
          <a:p>
            <a:pPr marL="0" lvl="0" indent="0" algn="l" rtl="0">
              <a:spcBef>
                <a:spcPts val="0"/>
              </a:spcBef>
              <a:spcAft>
                <a:spcPts val="0"/>
              </a:spcAft>
              <a:buClr>
                <a:schemeClr val="dk1"/>
              </a:buClr>
              <a:buSzPts val="1100"/>
              <a:buFont typeface="Arial"/>
              <a:buNone/>
            </a:pPr>
            <a:endParaRPr lang="en-US" dirty="0">
              <a:solidFill>
                <a:srgbClr val="595959"/>
              </a:solidFill>
            </a:endParaRPr>
          </a:p>
          <a:p>
            <a:pPr marL="0" lvl="0" indent="0" algn="l" rtl="0">
              <a:spcBef>
                <a:spcPts val="0"/>
              </a:spcBef>
              <a:spcAft>
                <a:spcPts val="0"/>
              </a:spcAft>
              <a:buClr>
                <a:schemeClr val="dk1"/>
              </a:buClr>
              <a:buSzPts val="1100"/>
              <a:buFont typeface="Arial"/>
              <a:buNone/>
            </a:pPr>
            <a:r>
              <a:rPr lang="en-US" dirty="0">
                <a:solidFill>
                  <a:srgbClr val="595959"/>
                </a:solidFill>
              </a:rPr>
              <a:t>The other major focus for the improvement of Smart TV data must be around better identity management that bridges households-devices-people. As there are CIMM programs already addressing identity and privacy, this area of solutions was not prioritized, though a few recommendations do surface in the deeper details.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—-----------------mhp—------------------------</a:t>
            </a:r>
          </a:p>
          <a:p>
            <a:endParaRPr lang="en-IN" dirty="0"/>
          </a:p>
        </p:txBody>
      </p:sp>
      <p:sp>
        <p:nvSpPr>
          <p:cNvPr id="4" name="Slide Number Placeholder 3"/>
          <p:cNvSpPr>
            <a:spLocks noGrp="1"/>
          </p:cNvSpPr>
          <p:nvPr>
            <p:ph type="sldNum" sz="quarter" idx="5"/>
          </p:nvPr>
        </p:nvSpPr>
        <p:spPr/>
        <p:txBody>
          <a:bodyPr/>
          <a:lstStyle/>
          <a:p>
            <a:fld id="{7005154B-DAF7-4D9C-AC4A-B0057B987553}" type="slidenum">
              <a:rPr lang="en-IN" smtClean="0"/>
              <a:t>11</a:t>
            </a:fld>
            <a:endParaRPr lang="en-IN" dirty="0"/>
          </a:p>
        </p:txBody>
      </p:sp>
    </p:spTree>
    <p:extLst>
      <p:ext uri="{BB962C8B-B14F-4D97-AF65-F5344CB8AC3E}">
        <p14:creationId xmlns:p14="http://schemas.microsoft.com/office/powerpoint/2010/main" val="498305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rgbClr val="595959"/>
                </a:solidFill>
              </a:rPr>
              <a:t>Overall, about 20 solution areas were identified and put to vote on perceived value and achievability. The full list and details are included toward the end of this document.</a:t>
            </a:r>
            <a:endParaRPr lang="en-US" dirty="0"/>
          </a:p>
        </p:txBody>
      </p:sp>
      <p:sp>
        <p:nvSpPr>
          <p:cNvPr id="4" name="Slide Number Placeholder 3"/>
          <p:cNvSpPr>
            <a:spLocks noGrp="1"/>
          </p:cNvSpPr>
          <p:nvPr>
            <p:ph type="sldNum" sz="quarter" idx="5"/>
          </p:nvPr>
        </p:nvSpPr>
        <p:spPr/>
        <p:txBody>
          <a:bodyPr/>
          <a:lstStyle/>
          <a:p>
            <a:fld id="{7005154B-DAF7-4D9C-AC4A-B0057B987553}" type="slidenum">
              <a:rPr lang="en-IN" smtClean="0"/>
              <a:t>12</a:t>
            </a:fld>
            <a:endParaRPr lang="en-IN" dirty="0"/>
          </a:p>
        </p:txBody>
      </p:sp>
    </p:spTree>
    <p:extLst>
      <p:ext uri="{BB962C8B-B14F-4D97-AF65-F5344CB8AC3E}">
        <p14:creationId xmlns:p14="http://schemas.microsoft.com/office/powerpoint/2010/main" val="2645981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1200"/>
              </a:spcAft>
              <a:buClr>
                <a:schemeClr val="dk1"/>
              </a:buClr>
              <a:buSzPts val="1100"/>
              <a:buFont typeface="Arial"/>
              <a:buNone/>
            </a:pPr>
            <a:r>
              <a:rPr lang="en-US" dirty="0">
                <a:solidFill>
                  <a:srgbClr val="595959"/>
                </a:solidFill>
              </a:rPr>
              <a:t>The results of the voting buoyed universal watermarks, revenue models, identity, standards, and testing</a:t>
            </a:r>
            <a:endParaRPr lang="en-US" dirty="0"/>
          </a:p>
        </p:txBody>
      </p:sp>
      <p:sp>
        <p:nvSpPr>
          <p:cNvPr id="4" name="Slide Number Placeholder 3"/>
          <p:cNvSpPr>
            <a:spLocks noGrp="1"/>
          </p:cNvSpPr>
          <p:nvPr>
            <p:ph type="sldNum" sz="quarter" idx="5"/>
          </p:nvPr>
        </p:nvSpPr>
        <p:spPr/>
        <p:txBody>
          <a:bodyPr/>
          <a:lstStyle/>
          <a:p>
            <a:fld id="{7005154B-DAF7-4D9C-AC4A-B0057B987553}" type="slidenum">
              <a:rPr lang="en-IN" smtClean="0"/>
              <a:t>13</a:t>
            </a:fld>
            <a:endParaRPr lang="en-IN" dirty="0"/>
          </a:p>
        </p:txBody>
      </p:sp>
    </p:spTree>
    <p:extLst>
      <p:ext uri="{BB962C8B-B14F-4D97-AF65-F5344CB8AC3E}">
        <p14:creationId xmlns:p14="http://schemas.microsoft.com/office/powerpoint/2010/main" val="736930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These are the six core recommended projects. Out of the core solutions, there appeared to be some dependencies and sequencing in order for the value to be recognized. Therefore, they are presented in a specific order. A. Cross industry consensus on watermarks. B. Cross OEM discussion group C. Operational binding of IDs to the ads D. Automated schedules and metadata generation E. A sub panel (list of HHs) for which all OEMs contribute device data. F. Independent device test lab. Each project has more detail on a separate slide that follows. </a:t>
            </a:r>
          </a:p>
        </p:txBody>
      </p:sp>
      <p:sp>
        <p:nvSpPr>
          <p:cNvPr id="4" name="Slide Number Placeholder 3"/>
          <p:cNvSpPr>
            <a:spLocks noGrp="1"/>
          </p:cNvSpPr>
          <p:nvPr>
            <p:ph type="sldNum" sz="quarter" idx="5"/>
          </p:nvPr>
        </p:nvSpPr>
        <p:spPr/>
        <p:txBody>
          <a:bodyPr/>
          <a:lstStyle/>
          <a:p>
            <a:fld id="{7005154B-DAF7-4D9C-AC4A-B0057B987553}" type="slidenum">
              <a:rPr lang="en-IN" smtClean="0"/>
              <a:t>14</a:t>
            </a:fld>
            <a:endParaRPr lang="en-IN" dirty="0"/>
          </a:p>
        </p:txBody>
      </p:sp>
    </p:spTree>
    <p:extLst>
      <p:ext uri="{BB962C8B-B14F-4D97-AF65-F5344CB8AC3E}">
        <p14:creationId xmlns:p14="http://schemas.microsoft.com/office/powerpoint/2010/main" val="2870035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—--------------------cdh—----------------------------------</a:t>
            </a:r>
          </a:p>
          <a:p>
            <a:pPr marL="0" lvl="0" indent="0" algn="l" rtl="0">
              <a:spcBef>
                <a:spcPts val="0"/>
              </a:spcBef>
              <a:spcAft>
                <a:spcPts val="0"/>
              </a:spcAft>
              <a:buNone/>
            </a:pPr>
            <a:r>
              <a:rPr lang="en-US" dirty="0"/>
              <a:t>It is not a surprising conclusion to recommend the adoption of standard technology and cross functional operational approaches to heal the extreme fragmentation of media and advertising delivery. CIMM has been working this problem for nearly two decades, and the industry has had some success establishing some IDs, Ad-ID and EIDR, and getting them partially into the operational ecosystem. The ATSC3 standard was adopted by the Consumer Electronics Association (OEM’s association) which defines how these IDs can be transmitted by broadcasters and processed on smart TVs.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However, the industry has not uniformly implemented the IDs or services, most likely because there is no perceived revenue associated with measurement and interoperability. Given this perspective, we recommend that the measurement requirements be aligned with the addressable ad insertion requirements, and work to get a more universal view of addressable requirements across the ecosystem. We believe the universal approach is the watermark, which could definitely identify content, ads, and support traditional and dynamic ad insertion across the delivery ecosystem.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recommend convening a cross industry summit to review the handful of initiatives and work to assemble the universal requirements and recommendations for the implementation of the watermarks across all devices and major value chain operations.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Later in this document there is a link to the watermark reference paper. This is a summary of various watermarks (and ACR fingerprinting) and technical pros and cons that several companies contributed to.</a:t>
            </a:r>
          </a:p>
        </p:txBody>
      </p:sp>
      <p:sp>
        <p:nvSpPr>
          <p:cNvPr id="4" name="Slide Number Placeholder 3"/>
          <p:cNvSpPr>
            <a:spLocks noGrp="1"/>
          </p:cNvSpPr>
          <p:nvPr>
            <p:ph type="sldNum" sz="quarter" idx="5"/>
          </p:nvPr>
        </p:nvSpPr>
        <p:spPr/>
        <p:txBody>
          <a:bodyPr/>
          <a:lstStyle/>
          <a:p>
            <a:fld id="{7005154B-DAF7-4D9C-AC4A-B0057B987553}" type="slidenum">
              <a:rPr lang="en-IN" smtClean="0"/>
              <a:t>15</a:t>
            </a:fld>
            <a:endParaRPr lang="en-IN" dirty="0"/>
          </a:p>
        </p:txBody>
      </p:sp>
    </p:spTree>
    <p:extLst>
      <p:ext uri="{BB962C8B-B14F-4D97-AF65-F5344CB8AC3E}">
        <p14:creationId xmlns:p14="http://schemas.microsoft.com/office/powerpoint/2010/main" val="4121960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—-----------------------cdh—--------------------</a:t>
            </a:r>
          </a:p>
          <a:p>
            <a:pPr marL="0" lvl="0" indent="0" algn="l" rtl="0">
              <a:spcBef>
                <a:spcPts val="0"/>
              </a:spcBef>
              <a:spcAft>
                <a:spcPts val="0"/>
              </a:spcAft>
              <a:buNone/>
            </a:pPr>
            <a:r>
              <a:rPr lang="en-US" dirty="0"/>
              <a:t>The second non-surprising recommendation is that there would be a great advantage to the industry if the smart TV manufacturers, and in particular, those who are tied to the advertising revenue models for measurement, addressability, and advertising research, routinely gathered to discuss ways to collaborate and accelerate the revenue-producing programs. This is because each OEM represents only a sliver of the homes, some media consumption behaviors, and a subset of advertising inventory. The advertising engine runs more efficiently if it can operate together. OEMs should be able to make more money if they create a universal backbone for ad delivery. The watermark standards are only one of these topics. Several of the following core projects presume that the OEMs can or would adopt some commonality over time.</a:t>
            </a:r>
          </a:p>
        </p:txBody>
      </p:sp>
      <p:sp>
        <p:nvSpPr>
          <p:cNvPr id="4" name="Slide Number Placeholder 3"/>
          <p:cNvSpPr>
            <a:spLocks noGrp="1"/>
          </p:cNvSpPr>
          <p:nvPr>
            <p:ph type="sldNum" sz="quarter" idx="5"/>
          </p:nvPr>
        </p:nvSpPr>
        <p:spPr/>
        <p:txBody>
          <a:bodyPr/>
          <a:lstStyle/>
          <a:p>
            <a:fld id="{7005154B-DAF7-4D9C-AC4A-B0057B987553}" type="slidenum">
              <a:rPr lang="en-IN" smtClean="0"/>
              <a:t>16</a:t>
            </a:fld>
            <a:endParaRPr lang="en-IN" dirty="0"/>
          </a:p>
        </p:txBody>
      </p:sp>
    </p:spTree>
    <p:extLst>
      <p:ext uri="{BB962C8B-B14F-4D97-AF65-F5344CB8AC3E}">
        <p14:creationId xmlns:p14="http://schemas.microsoft.com/office/powerpoint/2010/main" val="3301631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—----------------cdh—--------------------</a:t>
            </a:r>
          </a:p>
          <a:p>
            <a:pPr marL="0" lvl="0" indent="0" algn="l" rtl="0">
              <a:spcBef>
                <a:spcPts val="0"/>
              </a:spcBef>
              <a:spcAft>
                <a:spcPts val="0"/>
              </a:spcAft>
              <a:buNone/>
            </a:pPr>
            <a:r>
              <a:rPr lang="en-US" dirty="0"/>
              <a:t>Most of the recommendations identified in this initiative are opportunities for collaboration. This is a little more tactical in nature. In the current workflow, Extreme Reach acts as the dominant facilitator of (ad) creative trafficking in the US. They receive an ad from the post production house or agency, and they process the ad, traffic it to the various systems and in some cases provide more reporting services. As part of the processing, Extreme Reach inserts the required watermarks and attaches the detailed IDs to the creative. The recommendation is to require agreed to IDs and additional services that could more efficiently support the measurement ecosystem. For instance, this step could create a universal ad library, and have a universal process to create the measurement fingerprints and to have those fingerprints adorned with the correct Ad-ID. Approved industry providers would be able to use the FP library for greater coverage and accuracy of ad reporting. While the idea is to centralize the process, this could be achieved with any provider, or perhaps even attached to Ad-ID services. The goal is to drive interoperability and streamline accurate ad identification across all measurement and ad delivery.</a:t>
            </a:r>
          </a:p>
        </p:txBody>
      </p:sp>
      <p:sp>
        <p:nvSpPr>
          <p:cNvPr id="4" name="Slide Number Placeholder 3"/>
          <p:cNvSpPr>
            <a:spLocks noGrp="1"/>
          </p:cNvSpPr>
          <p:nvPr>
            <p:ph type="sldNum" sz="quarter" idx="5"/>
          </p:nvPr>
        </p:nvSpPr>
        <p:spPr/>
        <p:txBody>
          <a:bodyPr/>
          <a:lstStyle/>
          <a:p>
            <a:fld id="{7005154B-DAF7-4D9C-AC4A-B0057B987553}" type="slidenum">
              <a:rPr lang="en-IN" smtClean="0"/>
              <a:t>17</a:t>
            </a:fld>
            <a:endParaRPr lang="en-IN" dirty="0"/>
          </a:p>
        </p:txBody>
      </p:sp>
    </p:spTree>
    <p:extLst>
      <p:ext uri="{BB962C8B-B14F-4D97-AF65-F5344CB8AC3E}">
        <p14:creationId xmlns:p14="http://schemas.microsoft.com/office/powerpoint/2010/main" val="2930772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—------------------------cdh—--------------------------------</a:t>
            </a:r>
          </a:p>
          <a:p>
            <a:pPr marL="0" lvl="0" indent="0" algn="l" rtl="0">
              <a:spcBef>
                <a:spcPts val="0"/>
              </a:spcBef>
              <a:spcAft>
                <a:spcPts val="0"/>
              </a:spcAft>
              <a:buNone/>
            </a:pPr>
            <a:r>
              <a:rPr lang="en-US" dirty="0"/>
              <a:t>Several of the issues with metadata that were identified by stakeholders could be addressed by replacing traditional approaches to metadata with AI/ML techniques. Comprehensive and accurate asrun schedules are challenging to secure for a variety of reasons – local variations, distributor variations, and even broadcast variations for live events, emergencies, mirror feeds and changes in the ads. The cost and access for some are purposefully prohibitive. The inability for everyone to use basic universal content classification prevents interoperability, injects inaccuracy and costs into the ecosystem.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There are two traditional ways for companies to get the schedules. They can get the national schedules directly from the programmers, or they can purchase the schedules from a number of service providers. The service providers set up monitoring stations (with techniques such as watermarks, fingerprints, or manual assignment) or contract a constant video feed and make schedules from that. Recently, companies have established machine learning algorithms and operations to build schedules, though no system is providing comprehensive and highly accurate schedules for local and smaller networks. Companies that specialize in tracking on demand video services automate traditional crawling and scraping techniques to build up the catalog of available content by provider. Even more recently, companies are pulling descriptive data directly from the stream or video screen.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a singular source of comprehensive video is available, such as from CCR Media, AI techniques that recognize the interstitial black screens could automate the generation of accurate timestamp schedules for any linear delivery. Additional AI techniques can be trained to identify the content and retrieve the EIDR ID, and even identify the ads and to retrieve the Ad-ID. Rules to assign classifications, such as live, sporting event, content ratings, actors, etc can be universally agreed to and made as an open classification standard, or can fuel a service that can assign and provide a look up service. Similarly, algorithms that can assign ads to brands, product categories, and owners can be automated, or retrieve and integrate a taxonomy from another system.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recommend that the CIMM content and ad working groups develop an open set of classification rules and perhaps fund a proof of concept from a willing company. </a:t>
            </a:r>
          </a:p>
          <a:p>
            <a:pPr marL="0" lvl="0" indent="0" algn="l" rtl="0">
              <a:spcBef>
                <a:spcPts val="0"/>
              </a:spcBef>
              <a:spcAft>
                <a:spcPts val="0"/>
              </a:spcAft>
              <a:buNone/>
            </a:pPr>
            <a:endParaRPr lang="en-US" dirty="0"/>
          </a:p>
          <a:p>
            <a:pPr marL="457200" lvl="0" indent="-298450" algn="l" rtl="0">
              <a:spcBef>
                <a:spcPts val="0"/>
              </a:spcBef>
              <a:spcAft>
                <a:spcPts val="0"/>
              </a:spcAft>
              <a:buSzPts val="1100"/>
              <a:buAutoNum type="arabicPeriod"/>
            </a:pPr>
            <a:r>
              <a:rPr lang="en-US" dirty="0"/>
              <a:t>Agree to the required format and classification logic for content and ads</a:t>
            </a:r>
          </a:p>
          <a:p>
            <a:pPr marL="457200" lvl="0" indent="-298450" algn="l" rtl="0">
              <a:spcBef>
                <a:spcPts val="0"/>
              </a:spcBef>
              <a:spcAft>
                <a:spcPts val="0"/>
              </a:spcAft>
              <a:buSzPts val="1100"/>
              <a:buAutoNum type="arabicPeriod"/>
            </a:pPr>
            <a:r>
              <a:rPr lang="en-US" dirty="0"/>
              <a:t>Develop schedules from on-air video feeds using AI to identify the timestamps, content, commercial pods, commercial positions, and creative.</a:t>
            </a:r>
          </a:p>
          <a:p>
            <a:pPr marL="457200" lvl="0" indent="-298450" algn="l" rtl="0">
              <a:spcBef>
                <a:spcPts val="0"/>
              </a:spcBef>
              <a:spcAft>
                <a:spcPts val="0"/>
              </a:spcAft>
              <a:buSzPts val="1100"/>
              <a:buAutoNum type="arabicPeriod"/>
            </a:pPr>
            <a:r>
              <a:rPr lang="en-US" dirty="0"/>
              <a:t>Match to registries for ads and content</a:t>
            </a:r>
          </a:p>
          <a:p>
            <a:pPr marL="457200" lvl="0" indent="-298450" algn="l" rtl="0">
              <a:spcBef>
                <a:spcPts val="0"/>
              </a:spcBef>
              <a:spcAft>
                <a:spcPts val="0"/>
              </a:spcAft>
              <a:buSzPts val="1100"/>
              <a:buAutoNum type="arabicPeriod"/>
            </a:pPr>
            <a:r>
              <a:rPr lang="en-US" dirty="0"/>
              <a:t>Generate the taxonomies using AI to classify the asset from agreed logic (assign sports, content rating, genre and sub-genre, etc.)</a:t>
            </a:r>
          </a:p>
          <a:p>
            <a:pPr marL="457200" lvl="0" indent="-298450" algn="l" rtl="0">
              <a:spcBef>
                <a:spcPts val="0"/>
              </a:spcBef>
              <a:spcAft>
                <a:spcPts val="0"/>
              </a:spcAft>
              <a:buSzPts val="1100"/>
              <a:buAutoNum type="arabicPeriod"/>
            </a:pPr>
            <a:r>
              <a:rPr lang="en-US" dirty="0"/>
              <a:t>Consider working with Ad-ID and EIDR or other organizations to establish a non-profit management of the metadata or just the logic that fuels the metadata.</a:t>
            </a:r>
          </a:p>
        </p:txBody>
      </p:sp>
      <p:sp>
        <p:nvSpPr>
          <p:cNvPr id="4" name="Slide Number Placeholder 3"/>
          <p:cNvSpPr>
            <a:spLocks noGrp="1"/>
          </p:cNvSpPr>
          <p:nvPr>
            <p:ph type="sldNum" sz="quarter" idx="5"/>
          </p:nvPr>
        </p:nvSpPr>
        <p:spPr/>
        <p:txBody>
          <a:bodyPr/>
          <a:lstStyle/>
          <a:p>
            <a:fld id="{7005154B-DAF7-4D9C-AC4A-B0057B987553}" type="slidenum">
              <a:rPr lang="en-IN" smtClean="0"/>
              <a:t>18</a:t>
            </a:fld>
            <a:endParaRPr lang="en-IN" dirty="0"/>
          </a:p>
        </p:txBody>
      </p:sp>
    </p:spTree>
    <p:extLst>
      <p:ext uri="{BB962C8B-B14F-4D97-AF65-F5344CB8AC3E}">
        <p14:creationId xmlns:p14="http://schemas.microsoft.com/office/powerpoint/2010/main" val="3072634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chemeClr val="dk1"/>
                </a:solidFill>
              </a:rPr>
              <a:t>—--------------------cdh—-------------------</a:t>
            </a:r>
          </a:p>
          <a:p>
            <a:pPr marL="0" lvl="0" indent="0" algn="l" rtl="0">
              <a:spcBef>
                <a:spcPts val="0"/>
              </a:spcBef>
              <a:spcAft>
                <a:spcPts val="0"/>
              </a:spcAft>
              <a:buClr>
                <a:schemeClr val="dk1"/>
              </a:buClr>
              <a:buSzPts val="1100"/>
              <a:buFont typeface="Arial"/>
              <a:buNone/>
            </a:pPr>
            <a:r>
              <a:rPr lang="en-US" dirty="0">
                <a:solidFill>
                  <a:schemeClr val="dk1"/>
                </a:solidFill>
              </a:rPr>
              <a:t>There is a clear desire from the advertising community to understand the total reach and frequency of etc. ad delivery, ideally to a person. This has been elusive because no singular owner of data can measure all occurrences. The industry has struggled to design a measurement that spans the walled gardens by publisher, service, device, and application. While it might be challenging to convince OEMs to provide insight to all of their consumers, perhaps there is a program that could gather the data from each OEM for a specific list (subpanel) of households. The panel would be revenue generating, managed to certain compliance requirements, and equally open to qualified customers. The goal would be to fuel models for deduplicated reach, and managed by an independent group. While the many details would need to be more fully developed, it is possible that groups like the JIC or companies like Conviva could also or alternatively forward the activity for the listed households. If there is a general measurement panel established by the VAB/ANA/TVB or other, the OEM subpanel would ideally include the list households.</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005154B-DAF7-4D9C-AC4A-B0057B987553}" type="slidenum">
              <a:rPr lang="en-IN" smtClean="0"/>
              <a:t>19</a:t>
            </a:fld>
            <a:endParaRPr lang="en-IN" dirty="0"/>
          </a:p>
        </p:txBody>
      </p:sp>
    </p:spTree>
    <p:extLst>
      <p:ext uri="{BB962C8B-B14F-4D97-AF65-F5344CB8AC3E}">
        <p14:creationId xmlns:p14="http://schemas.microsoft.com/office/powerpoint/2010/main" val="1386940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solidFill>
                  <a:srgbClr val="595959"/>
                </a:solidFill>
              </a:rPr>
              <a:t>Visual concepts: Fast Forward, Change, Fall, Arrived at your destination…</a:t>
            </a:r>
          </a:p>
          <a:p>
            <a:pPr marL="0" lvl="0" indent="0" algn="l" rtl="0">
              <a:spcBef>
                <a:spcPts val="0"/>
              </a:spcBef>
              <a:spcAft>
                <a:spcPts val="0"/>
              </a:spcAft>
              <a:buNone/>
            </a:pPr>
            <a:r>
              <a:rPr lang="en-US" dirty="0">
                <a:solidFill>
                  <a:srgbClr val="595959"/>
                </a:solidFill>
              </a:rPr>
              <a:t>—-------------------</a:t>
            </a:r>
          </a:p>
          <a:p>
            <a:pPr marL="0" lvl="0" indent="0" algn="l" rtl="0">
              <a:spcBef>
                <a:spcPts val="0"/>
              </a:spcBef>
              <a:spcAft>
                <a:spcPts val="0"/>
              </a:spcAft>
              <a:buClr>
                <a:schemeClr val="dk1"/>
              </a:buClr>
              <a:buSzPts val="1100"/>
              <a:buFont typeface="Arial"/>
              <a:buNone/>
            </a:pPr>
            <a:r>
              <a:rPr lang="en-US" dirty="0">
                <a:solidFill>
                  <a:srgbClr val="595959"/>
                </a:solidFill>
              </a:rPr>
              <a:t>Over the past two decades, the measurement of television has been increasingly tied to the data generated by the devices that provide access to or actually display video. These have been a range of internet (or phone or cable) connected devices, such as computers, set top boxes, specialty devices like Sling and Tivo, game consoles, and even mobile phones and tablets. Some newer devices (dongles or pucks) attach to televisions and enable access to live and on demand video content through a connection to the internet. All of these devices generate user data and many of the companies provide access to this return path data for commercial purposes. Many companies use return path data to quantify content and ad exposures, and some have created measurement currency that incorporates this data.</a:t>
            </a:r>
          </a:p>
          <a:p>
            <a:pPr marL="0" lvl="0" indent="0" algn="l" rtl="0">
              <a:spcBef>
                <a:spcPts val="0"/>
              </a:spcBef>
              <a:spcAft>
                <a:spcPts val="0"/>
              </a:spcAft>
              <a:buClr>
                <a:schemeClr val="dk1"/>
              </a:buClr>
              <a:buSzPts val="1100"/>
              <a:buFont typeface="Arial"/>
              <a:buNone/>
            </a:pPr>
            <a:endParaRPr lang="en-US" dirty="0">
              <a:solidFill>
                <a:srgbClr val="595959"/>
              </a:solidFill>
            </a:endParaRPr>
          </a:p>
          <a:p>
            <a:pPr marL="0" lvl="0" indent="0" algn="l" rtl="0">
              <a:spcBef>
                <a:spcPts val="0"/>
              </a:spcBef>
              <a:spcAft>
                <a:spcPts val="0"/>
              </a:spcAft>
              <a:buClr>
                <a:schemeClr val="dk1"/>
              </a:buClr>
              <a:buSzPts val="1100"/>
              <a:buFont typeface="Arial"/>
              <a:buNone/>
            </a:pPr>
            <a:r>
              <a:rPr lang="en-US" dirty="0">
                <a:solidFill>
                  <a:srgbClr val="595959"/>
                </a:solidFill>
              </a:rPr>
              <a:t>A smart TV, also known as a connected TV, is a traditional television set with </a:t>
            </a:r>
            <a:r>
              <a:rPr lang="en-US" u="sng" dirty="0">
                <a:solidFill>
                  <a:srgbClr val="595959"/>
                </a:solidFill>
              </a:rPr>
              <a:t>integrated </a:t>
            </a:r>
            <a:r>
              <a:rPr lang="en-US" dirty="0">
                <a:solidFill>
                  <a:srgbClr val="595959"/>
                </a:solidFill>
              </a:rPr>
              <a:t>Internet and interactive Web 2.0 features, which allows users to stream music and videos, browse the internet, and view photos. Smart TVs are a technological convergence of computers, televisions, and digital media players. </a:t>
            </a:r>
            <a:r>
              <a:rPr lang="en-US" u="sng" dirty="0">
                <a:solidFill>
                  <a:srgbClr val="595959"/>
                </a:solidFill>
                <a:hlinkClick r:id="rId3">
                  <a:extLst>
                    <a:ext uri="{A12FA001-AC4F-418D-AE19-62706E023703}">
                      <ahyp:hlinkClr xmlns:ahyp="http://schemas.microsoft.com/office/drawing/2018/hyperlinkcolor" val="tx"/>
                    </a:ext>
                  </a:extLst>
                </a:hlinkClick>
              </a:rPr>
              <a:t>Wikipedia</a:t>
            </a:r>
            <a:endParaRPr lang="en-US" dirty="0">
              <a:solidFill>
                <a:srgbClr val="595959"/>
              </a:solidFill>
            </a:endParaRPr>
          </a:p>
          <a:p>
            <a:pPr marL="0" lvl="0" indent="0" algn="l" rtl="0">
              <a:spcBef>
                <a:spcPts val="0"/>
              </a:spcBef>
              <a:spcAft>
                <a:spcPts val="0"/>
              </a:spcAft>
              <a:buClr>
                <a:schemeClr val="dk1"/>
              </a:buClr>
              <a:buSzPts val="1100"/>
              <a:buFont typeface="Arial"/>
              <a:buNone/>
            </a:pPr>
            <a:endParaRPr lang="en-US" dirty="0">
              <a:solidFill>
                <a:srgbClr val="595959"/>
              </a:solidFill>
            </a:endParaRPr>
          </a:p>
          <a:p>
            <a:pPr marL="0" lvl="0" indent="0" algn="l" rtl="0">
              <a:spcBef>
                <a:spcPts val="0"/>
              </a:spcBef>
              <a:spcAft>
                <a:spcPts val="0"/>
              </a:spcAft>
              <a:buClr>
                <a:schemeClr val="dk1"/>
              </a:buClr>
              <a:buSzPts val="1100"/>
              <a:buFont typeface="Arial"/>
              <a:buNone/>
            </a:pPr>
            <a:r>
              <a:rPr lang="en-US" dirty="0">
                <a:solidFill>
                  <a:srgbClr val="595959"/>
                </a:solidFill>
              </a:rPr>
              <a:t>Over the past 15 years, Smart TV’s have become common. During this same time, paid tv that has been traditionally accessed through proprietary set top boxes, has been in decline. Streaming video over smart TVs and services that use the smart TV operating systems to present video have become dominant in the advertising ecosystem. </a:t>
            </a:r>
          </a:p>
          <a:p>
            <a:pPr marL="0" lvl="0" indent="0" algn="l" rtl="0">
              <a:spcBef>
                <a:spcPts val="0"/>
              </a:spcBef>
              <a:spcAft>
                <a:spcPts val="0"/>
              </a:spcAft>
              <a:buClr>
                <a:schemeClr val="dk1"/>
              </a:buClr>
              <a:buSzPts val="1100"/>
              <a:buFont typeface="Arial"/>
              <a:buNone/>
            </a:pPr>
            <a:endParaRPr lang="en-US" dirty="0">
              <a:solidFill>
                <a:srgbClr val="595959"/>
              </a:solidFill>
            </a:endParaRPr>
          </a:p>
          <a:p>
            <a:pPr marL="0" lvl="0" indent="0" algn="l" rtl="0">
              <a:spcBef>
                <a:spcPts val="0"/>
              </a:spcBef>
              <a:spcAft>
                <a:spcPts val="0"/>
              </a:spcAft>
              <a:buClr>
                <a:schemeClr val="dk1"/>
              </a:buClr>
              <a:buSzPts val="1100"/>
              <a:buFont typeface="Arial"/>
              <a:buNone/>
            </a:pPr>
            <a:r>
              <a:rPr lang="en-US" dirty="0">
                <a:solidFill>
                  <a:srgbClr val="595959"/>
                </a:solidFill>
              </a:rPr>
              <a:t>The consumer behavior has shifted to streaming over Smart TVs, and the use of device data for measurement should include this behavior. This data provides insight into less common behavior that cannot be efficiently measured by panels. However, only a few of the Smart TV manufactures (OEMs) sell behavioral data for commercial use cases, leaving a significant gap in the understanding of consumer behavior. </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005154B-DAF7-4D9C-AC4A-B0057B987553}" type="slidenum">
              <a:rPr lang="en-IN" smtClean="0"/>
              <a:t>2</a:t>
            </a:fld>
            <a:endParaRPr lang="en-IN" dirty="0"/>
          </a:p>
        </p:txBody>
      </p:sp>
    </p:spTree>
    <p:extLst>
      <p:ext uri="{BB962C8B-B14F-4D97-AF65-F5344CB8AC3E}">
        <p14:creationId xmlns:p14="http://schemas.microsoft.com/office/powerpoint/2010/main" val="3099235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last core program in these recommendations is the cross-OEM device test lab. The goals is to address the questions that stakeholders have about the similarity of the data generated by the different OEMs and techniques. The proposal is to develop an independent test lab that controls the generation of identical events, compares the data from the common meter and compares them to the OEM provided device data. The lab shares the individual comparison with the OEM, and advises on general benchmarks and variations across the whole set without publicly attributing specifics to each OEM, similar to other CIMM initiatives.</a:t>
            </a:r>
          </a:p>
        </p:txBody>
      </p:sp>
      <p:sp>
        <p:nvSpPr>
          <p:cNvPr id="4" name="Slide Number Placeholder 3"/>
          <p:cNvSpPr>
            <a:spLocks noGrp="1"/>
          </p:cNvSpPr>
          <p:nvPr>
            <p:ph type="sldNum" sz="quarter" idx="5"/>
          </p:nvPr>
        </p:nvSpPr>
        <p:spPr/>
        <p:txBody>
          <a:bodyPr/>
          <a:lstStyle/>
          <a:p>
            <a:fld id="{7005154B-DAF7-4D9C-AC4A-B0057B987553}" type="slidenum">
              <a:rPr lang="en-IN" smtClean="0"/>
              <a:t>20</a:t>
            </a:fld>
            <a:endParaRPr lang="en-IN" dirty="0"/>
          </a:p>
        </p:txBody>
      </p:sp>
    </p:spTree>
    <p:extLst>
      <p:ext uri="{BB962C8B-B14F-4D97-AF65-F5344CB8AC3E}">
        <p14:creationId xmlns:p14="http://schemas.microsoft.com/office/powerpoint/2010/main" val="4105373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This idealized roadmap suggests a sequence of activities and swim lanes, starting with the highest priority in the upper left corner. There are some soft suggestions on what might happen in the subsequent quarters, as most of the projects begin with the drafting or assignment of a working group. These groups would craft the substantive project plans.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 bears repeating, a set of universal IDs is the core to improving measurement and advertising. These IDs are the foundation of watermarks and the bridge for metadata and addressable ad revenue. This CIMM Smart(er) TV Data initiative would be successful if the diverging programs and requirements could be considered and aligned to establish a universal approach for watermarks and IDs. This would fix the dominant source of the inaccurate or incomplete data that flows through the OEMs and into measurement and reporting.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other programs, such as the open metadata and standards are relatively straight forward in the roadmap. They start with a definition phase and move to tactical considerations.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Three programs in the roadmap are not described in the Core 6. This is because they are are more about building ideas and agreements. How can the revenue WIIFM be developed for the contribution of data from the OEMs for measurement, whether that be for the subpanel, nurturing of the ATSC3 data pools, and removing the app measurement prohibitions so that the gaps in measurement don’t skew the perceived value of content or advertising exposure?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005154B-DAF7-4D9C-AC4A-B0057B987553}" type="slidenum">
              <a:rPr lang="en-IN" smtClean="0"/>
              <a:t>21</a:t>
            </a:fld>
            <a:endParaRPr lang="en-IN" dirty="0"/>
          </a:p>
        </p:txBody>
      </p:sp>
    </p:spTree>
    <p:extLst>
      <p:ext uri="{BB962C8B-B14F-4D97-AF65-F5344CB8AC3E}">
        <p14:creationId xmlns:p14="http://schemas.microsoft.com/office/powerpoint/2010/main" val="2566874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—--------------cdh—----------------</a:t>
            </a:r>
          </a:p>
          <a:p>
            <a:pPr marL="0" lvl="0" indent="0" algn="l" rtl="0">
              <a:spcBef>
                <a:spcPts val="0"/>
              </a:spcBef>
              <a:spcAft>
                <a:spcPts val="0"/>
              </a:spcAft>
              <a:buNone/>
            </a:pPr>
            <a:r>
              <a:rPr lang="en-US" dirty="0"/>
              <a:t>This program was approached with the idea of a flashlight. Let’s take a look into the causes of lower fidelity data that flows through the Smart TV measurement ecosystem and highlight what CIMM members could do to improve the quality for measurement. Our advisors are passionate and technical practitioners in advertising research, operational delivery, and measurement. Their guidance, introductions, and reviews helped shaped the entire program. </a:t>
            </a:r>
            <a:r>
              <a:rPr lang="en-US" dirty="0">
                <a:solidFill>
                  <a:schemeClr val="dk1"/>
                </a:solidFill>
              </a:rPr>
              <a:t>The recommendations may be disruptive to some workflows but intend to provide paths for broad participation and coalescence. </a:t>
            </a:r>
            <a:endParaRPr lang="en-US" dirty="0"/>
          </a:p>
        </p:txBody>
      </p:sp>
      <p:sp>
        <p:nvSpPr>
          <p:cNvPr id="4" name="Slide Number Placeholder 3"/>
          <p:cNvSpPr>
            <a:spLocks noGrp="1"/>
          </p:cNvSpPr>
          <p:nvPr>
            <p:ph type="sldNum" sz="quarter" idx="5"/>
          </p:nvPr>
        </p:nvSpPr>
        <p:spPr/>
        <p:txBody>
          <a:bodyPr/>
          <a:lstStyle/>
          <a:p>
            <a:fld id="{7005154B-DAF7-4D9C-AC4A-B0057B987553}" type="slidenum">
              <a:rPr lang="en-IN" smtClean="0"/>
              <a:t>22</a:t>
            </a:fld>
            <a:endParaRPr lang="en-IN" dirty="0"/>
          </a:p>
        </p:txBody>
      </p:sp>
    </p:spTree>
    <p:extLst>
      <p:ext uri="{BB962C8B-B14F-4D97-AF65-F5344CB8AC3E}">
        <p14:creationId xmlns:p14="http://schemas.microsoft.com/office/powerpoint/2010/main" val="1786584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These are the opportunities that stakeholders suggested or commented on during the interview process. This is a list generated from the compiled notes from the interviews, and the linked overview notes do not identify the stakeholders. Overall, constituents felt the interoperability initiatives would be the easiest to address, except for the open watermark. The more impactful programs intend to increase the amount of data that is available for use in measurement. This document has already describe some of the core recommended projects, although very little time has been spent highlighting the future potential data generated using the ATSC3 standards. This program needs more attention to groom it for measurement uses. The biggest untapped potential, given all new smart tvs have this standard for the use of watermarks, fingerprints, and other measurement events for OTA and terrestrial delivery. </a:t>
            </a:r>
          </a:p>
        </p:txBody>
      </p:sp>
      <p:sp>
        <p:nvSpPr>
          <p:cNvPr id="4" name="Slide Number Placeholder 3"/>
          <p:cNvSpPr>
            <a:spLocks noGrp="1"/>
          </p:cNvSpPr>
          <p:nvPr>
            <p:ph type="sldNum" sz="quarter" idx="5"/>
          </p:nvPr>
        </p:nvSpPr>
        <p:spPr/>
        <p:txBody>
          <a:bodyPr/>
          <a:lstStyle/>
          <a:p>
            <a:fld id="{7005154B-DAF7-4D9C-AC4A-B0057B987553}" type="slidenum">
              <a:rPr lang="en-IN" smtClean="0"/>
              <a:t>25</a:t>
            </a:fld>
            <a:endParaRPr lang="en-IN" dirty="0"/>
          </a:p>
        </p:txBody>
      </p:sp>
    </p:spTree>
    <p:extLst>
      <p:ext uri="{BB962C8B-B14F-4D97-AF65-F5344CB8AC3E}">
        <p14:creationId xmlns:p14="http://schemas.microsoft.com/office/powerpoint/2010/main" val="4233420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design of this program was to incorporate feedback cycles with CIMM advisors. This was expanded to the CIMM working groups and a larger group of expert advisors. These individuals were asked to provide feedback for participation in these programs, and a rating of the perceived value and effort. This was one of the grids used to collect votes. </a:t>
            </a:r>
          </a:p>
        </p:txBody>
      </p:sp>
      <p:sp>
        <p:nvSpPr>
          <p:cNvPr id="4" name="Slide Number Placeholder 3"/>
          <p:cNvSpPr>
            <a:spLocks noGrp="1"/>
          </p:cNvSpPr>
          <p:nvPr>
            <p:ph type="sldNum" sz="quarter" idx="5"/>
          </p:nvPr>
        </p:nvSpPr>
        <p:spPr/>
        <p:txBody>
          <a:bodyPr/>
          <a:lstStyle/>
          <a:p>
            <a:fld id="{7005154B-DAF7-4D9C-AC4A-B0057B987553}" type="slidenum">
              <a:rPr lang="en-IN" smtClean="0"/>
              <a:t>26</a:t>
            </a:fld>
            <a:endParaRPr lang="en-IN" dirty="0"/>
          </a:p>
        </p:txBody>
      </p:sp>
    </p:spTree>
    <p:extLst>
      <p:ext uri="{BB962C8B-B14F-4D97-AF65-F5344CB8AC3E}">
        <p14:creationId xmlns:p14="http://schemas.microsoft.com/office/powerpoint/2010/main" val="1440221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This set of feedback is from the project technical advisors. They provided subjective values, but it is relevant because they are far more knowledgeable about the history of the problems and prior solutions.</a:t>
            </a:r>
          </a:p>
        </p:txBody>
      </p:sp>
      <p:sp>
        <p:nvSpPr>
          <p:cNvPr id="4" name="Slide Number Placeholder 3"/>
          <p:cNvSpPr>
            <a:spLocks noGrp="1"/>
          </p:cNvSpPr>
          <p:nvPr>
            <p:ph type="sldNum" sz="quarter" idx="5"/>
          </p:nvPr>
        </p:nvSpPr>
        <p:spPr/>
        <p:txBody>
          <a:bodyPr/>
          <a:lstStyle/>
          <a:p>
            <a:fld id="{7005154B-DAF7-4D9C-AC4A-B0057B987553}" type="slidenum">
              <a:rPr lang="en-IN" smtClean="0"/>
              <a:t>27</a:t>
            </a:fld>
            <a:endParaRPr lang="en-IN" dirty="0"/>
          </a:p>
        </p:txBody>
      </p:sp>
    </p:spTree>
    <p:extLst>
      <p:ext uri="{BB962C8B-B14F-4D97-AF65-F5344CB8AC3E}">
        <p14:creationId xmlns:p14="http://schemas.microsoft.com/office/powerpoint/2010/main" val="3808806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This was the result of the expert subjective rankings. </a:t>
            </a:r>
          </a:p>
        </p:txBody>
      </p:sp>
      <p:sp>
        <p:nvSpPr>
          <p:cNvPr id="4" name="Slide Number Placeholder 3"/>
          <p:cNvSpPr>
            <a:spLocks noGrp="1"/>
          </p:cNvSpPr>
          <p:nvPr>
            <p:ph type="sldNum" sz="quarter" idx="5"/>
          </p:nvPr>
        </p:nvSpPr>
        <p:spPr/>
        <p:txBody>
          <a:bodyPr/>
          <a:lstStyle/>
          <a:p>
            <a:fld id="{7005154B-DAF7-4D9C-AC4A-B0057B987553}" type="slidenum">
              <a:rPr lang="en-IN" smtClean="0"/>
              <a:t>28</a:t>
            </a:fld>
            <a:endParaRPr lang="en-IN" dirty="0"/>
          </a:p>
        </p:txBody>
      </p:sp>
    </p:spTree>
    <p:extLst>
      <p:ext uri="{BB962C8B-B14F-4D97-AF65-F5344CB8AC3E}">
        <p14:creationId xmlns:p14="http://schemas.microsoft.com/office/powerpoint/2010/main" val="27871546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At the beginning of the program we discovered that many stakeholders were not aware of how the data ecosystem fit together. So, we provided this conceptual dataflow and used the gradual build of the image to highlight areas where data quality is compromised. Given the positive response to the diagram, we believe there should be more education for our industry on how data is connected and what we can do together to fix it. </a:t>
            </a:r>
          </a:p>
        </p:txBody>
      </p:sp>
      <p:sp>
        <p:nvSpPr>
          <p:cNvPr id="4" name="Slide Number Placeholder 3"/>
          <p:cNvSpPr>
            <a:spLocks noGrp="1"/>
          </p:cNvSpPr>
          <p:nvPr>
            <p:ph type="sldNum" sz="quarter" idx="5"/>
          </p:nvPr>
        </p:nvSpPr>
        <p:spPr/>
        <p:txBody>
          <a:bodyPr/>
          <a:lstStyle/>
          <a:p>
            <a:fld id="{7005154B-DAF7-4D9C-AC4A-B0057B987553}" type="slidenum">
              <a:rPr lang="en-IN" smtClean="0"/>
              <a:t>30</a:t>
            </a:fld>
            <a:endParaRPr lang="en-IN" dirty="0"/>
          </a:p>
        </p:txBody>
      </p:sp>
    </p:spTree>
    <p:extLst>
      <p:ext uri="{BB962C8B-B14F-4D97-AF65-F5344CB8AC3E}">
        <p14:creationId xmlns:p14="http://schemas.microsoft.com/office/powerpoint/2010/main" val="2149702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This diagram adds the downstream and more inclusive perspective on how “all” of the data fits together for measurement and reporting. The emphasis is on all the stages where data quality can change, diverge, or converge. This is complex, but working and can improve.</a:t>
            </a:r>
          </a:p>
        </p:txBody>
      </p:sp>
      <p:sp>
        <p:nvSpPr>
          <p:cNvPr id="4" name="Slide Number Placeholder 3"/>
          <p:cNvSpPr>
            <a:spLocks noGrp="1"/>
          </p:cNvSpPr>
          <p:nvPr>
            <p:ph type="sldNum" sz="quarter" idx="5"/>
          </p:nvPr>
        </p:nvSpPr>
        <p:spPr/>
        <p:txBody>
          <a:bodyPr/>
          <a:lstStyle/>
          <a:p>
            <a:fld id="{7005154B-DAF7-4D9C-AC4A-B0057B987553}" type="slidenum">
              <a:rPr lang="en-IN" smtClean="0"/>
              <a:t>31</a:t>
            </a:fld>
            <a:endParaRPr lang="en-IN" dirty="0"/>
          </a:p>
        </p:txBody>
      </p:sp>
    </p:spTree>
    <p:extLst>
      <p:ext uri="{BB962C8B-B14F-4D97-AF65-F5344CB8AC3E}">
        <p14:creationId xmlns:p14="http://schemas.microsoft.com/office/powerpoint/2010/main" val="4271010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—---------------cdh—------------</a:t>
            </a:r>
          </a:p>
          <a:p>
            <a:pPr marL="0" lvl="0" indent="0" algn="l" rtl="0">
              <a:spcBef>
                <a:spcPts val="0"/>
              </a:spcBef>
              <a:spcAft>
                <a:spcPts val="0"/>
              </a:spcAft>
              <a:buNone/>
            </a:pPr>
            <a:r>
              <a:rPr lang="en-US" dirty="0"/>
              <a:t>The anchor recommendation of this CIMM project is to revisit the failed TAXI Initiative from over ten years ago. Revisit, but not revive. The ecosystem has evolved a bit since then, and there are new considerations that could drive adoption this time. 1. Cross-device and inventory dynamic ad insertion requirements are becoming more important to unlock ad revenue 2. Open and universal watermarking standards may coexist with proprietary watermarks and fingerprints and new payload techniques might solve some prior blockers. 3. Smart TVs provide large scale reading of WMs across inventory types and ATSC3 provides the standard that can carry the watermarks. Ads can more easily be watermarked, and video content could be processed with the universal watermark by the programmer or distributor. The world may have changed just enough to try again. </a:t>
            </a:r>
          </a:p>
        </p:txBody>
      </p:sp>
      <p:sp>
        <p:nvSpPr>
          <p:cNvPr id="4" name="Slide Number Placeholder 3"/>
          <p:cNvSpPr>
            <a:spLocks noGrp="1"/>
          </p:cNvSpPr>
          <p:nvPr>
            <p:ph type="sldNum" sz="quarter" idx="5"/>
          </p:nvPr>
        </p:nvSpPr>
        <p:spPr/>
        <p:txBody>
          <a:bodyPr/>
          <a:lstStyle/>
          <a:p>
            <a:fld id="{7005154B-DAF7-4D9C-AC4A-B0057B987553}" type="slidenum">
              <a:rPr lang="en-IN" smtClean="0"/>
              <a:t>32</a:t>
            </a:fld>
            <a:endParaRPr lang="en-IN" dirty="0"/>
          </a:p>
        </p:txBody>
      </p:sp>
    </p:spTree>
    <p:extLst>
      <p:ext uri="{BB962C8B-B14F-4D97-AF65-F5344CB8AC3E}">
        <p14:creationId xmlns:p14="http://schemas.microsoft.com/office/powerpoint/2010/main" val="610384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Recommended themes for a Visual: Fractured ecosystem, Gaps in visibility, missing the whole picture</a:t>
            </a:r>
          </a:p>
          <a:p>
            <a:pPr marL="0" lvl="0" indent="0" algn="l" rtl="0">
              <a:lnSpc>
                <a:spcPct val="100000"/>
              </a:lnSpc>
              <a:spcBef>
                <a:spcPts val="0"/>
              </a:spcBef>
              <a:spcAft>
                <a:spcPts val="0"/>
              </a:spcAft>
              <a:buSzPts val="1100"/>
              <a:buNone/>
            </a:pPr>
            <a:r>
              <a:rPr lang="en-US" dirty="0"/>
              <a:t>—-------------------------cdh—---------------------</a:t>
            </a:r>
          </a:p>
          <a:p>
            <a:pPr marL="0" lvl="0" indent="0" algn="l" rtl="0">
              <a:spcBef>
                <a:spcPts val="0"/>
              </a:spcBef>
              <a:spcAft>
                <a:spcPts val="0"/>
              </a:spcAft>
              <a:buNone/>
            </a:pPr>
            <a:r>
              <a:rPr lang="en-US" dirty="0">
                <a:solidFill>
                  <a:srgbClr val="595959"/>
                </a:solidFill>
              </a:rPr>
              <a:t>Smart TV data is under utilized for measurement for a variety of reasons and as a result, it is not well-understood. </a:t>
            </a:r>
          </a:p>
          <a:p>
            <a:pPr marL="0" lvl="0" indent="0" algn="l" rtl="0">
              <a:spcBef>
                <a:spcPts val="0"/>
              </a:spcBef>
              <a:spcAft>
                <a:spcPts val="0"/>
              </a:spcAft>
              <a:buNone/>
            </a:pPr>
            <a:endParaRPr lang="en-US" dirty="0">
              <a:solidFill>
                <a:srgbClr val="595959"/>
              </a:solidFill>
            </a:endParaRPr>
          </a:p>
          <a:p>
            <a:pPr marL="0" lvl="0" indent="0" algn="l" rtl="0">
              <a:spcBef>
                <a:spcPts val="0"/>
              </a:spcBef>
              <a:spcAft>
                <a:spcPts val="0"/>
              </a:spcAft>
              <a:buNone/>
            </a:pPr>
            <a:r>
              <a:rPr lang="en-US" dirty="0">
                <a:solidFill>
                  <a:srgbClr val="595959"/>
                </a:solidFill>
              </a:rPr>
              <a:t>Looking at the reasons for limited participation in measurement by the OEMs, there are two primary motivations. 1. Legal prudence. Privacy laws continue to evolve, and those who sell data have worked to confirm consumer permission for the use case through opt-ins or explicit disclosures. 2. Walled-garden perspective. Some believe the value of the data is greater with strategic use, that the competitive risk of the insights is too great, or are uncertain the revenue would justify the incremental overhead.</a:t>
            </a:r>
          </a:p>
          <a:p>
            <a:pPr marL="0" lvl="0" indent="0" algn="l" rtl="0">
              <a:spcBef>
                <a:spcPts val="0"/>
              </a:spcBef>
              <a:spcAft>
                <a:spcPts val="0"/>
              </a:spcAft>
              <a:buNone/>
            </a:pPr>
            <a:endParaRPr lang="en-US" dirty="0">
              <a:solidFill>
                <a:srgbClr val="595959"/>
              </a:solidFill>
            </a:endParaRPr>
          </a:p>
          <a:p>
            <a:pPr marL="0" lvl="0" indent="0" algn="l" rtl="0">
              <a:spcBef>
                <a:spcPts val="0"/>
              </a:spcBef>
              <a:spcAft>
                <a:spcPts val="0"/>
              </a:spcAft>
              <a:buNone/>
            </a:pPr>
            <a:r>
              <a:rPr lang="en-US" dirty="0">
                <a:solidFill>
                  <a:srgbClr val="595959"/>
                </a:solidFill>
              </a:rPr>
              <a:t>Data collection for measurement from Smart TVs has predominantly been from a technique called automatic content recognition, or ACR. This is a technique that makes a “fingerprint,” a tiny sample of the video, as a reference and stores it in the reference library database. Then, when the video is played on the consumer’s Smart TV, the video is time stamped and sampled in a similar manner and is passed back to compare it to the reference library. If there is a match found in the library, then the description of the content or ad is attached to the timestamp, and with some additional logic the manufacturer determines what was being watched. This technique can use audio fingerprints only, video fingerprints only, or both. This technique can also be combined with others such as collecting watermarks, remote control or service changes. There are times when the matchback between the source fingerprint and the collected fingerprint are innacurate or unavailable. The challenge is that few manufacturers can afford to operate an ACR system that can identify all content and ads, and that there are technical differences between the ACR fingerprinting methodologies. This means that there are few opportunities to consolidate the operational costs across manufacturers.</a:t>
            </a:r>
          </a:p>
          <a:p>
            <a:pPr marL="0" lvl="0" indent="0" algn="l" rtl="0">
              <a:spcBef>
                <a:spcPts val="0"/>
              </a:spcBef>
              <a:spcAft>
                <a:spcPts val="0"/>
              </a:spcAft>
              <a:buNone/>
            </a:pPr>
            <a:endParaRPr lang="en-US" dirty="0">
              <a:solidFill>
                <a:srgbClr val="595959"/>
              </a:solidFill>
            </a:endParaRPr>
          </a:p>
          <a:p>
            <a:pPr marL="0" lvl="0" indent="0" algn="l" rtl="0">
              <a:spcBef>
                <a:spcPts val="0"/>
              </a:spcBef>
              <a:spcAft>
                <a:spcPts val="0"/>
              </a:spcAft>
              <a:buNone/>
            </a:pPr>
            <a:r>
              <a:rPr lang="en-US" dirty="0">
                <a:solidFill>
                  <a:srgbClr val="595959"/>
                </a:solidFill>
              </a:rPr>
              <a:t>Each OEM has a specific view of their devices, and for measurement purposes, have unquantified biases for what they represent. Each manufacturer has, on average, only one of the average 2.5 TVs per household. The location of the television in the household can only be inferred, and the more popular, feature-rich brands are generally in the living room. There are more sources of bias in the Smart TV device data that include the fact that some of the brands have special applications from paid tv providers (like cable operators) that serve to replace the set top box. This means the behavior is not proportionately representative. The age of the household is also much younger among Smart TV owners and users. For these and other reasons, our measurement developers and users must be cautioned. A single OEM’s data is not representative and must be combined with other data and approaches for good measurement. </a:t>
            </a:r>
          </a:p>
          <a:p>
            <a:pPr marL="0" lvl="0" indent="0" algn="l" rtl="0">
              <a:spcBef>
                <a:spcPts val="0"/>
              </a:spcBef>
              <a:spcAft>
                <a:spcPts val="0"/>
              </a:spcAft>
              <a:buNone/>
            </a:pPr>
            <a:endParaRPr lang="en-US" dirty="0">
              <a:solidFill>
                <a:srgbClr val="595959"/>
              </a:solidFill>
            </a:endParaRPr>
          </a:p>
          <a:p>
            <a:pPr marL="0" lvl="0" indent="0" algn="l" rtl="0">
              <a:spcBef>
                <a:spcPts val="0"/>
              </a:spcBef>
              <a:spcAft>
                <a:spcPts val="0"/>
              </a:spcAft>
              <a:buNone/>
            </a:pPr>
            <a:r>
              <a:rPr lang="en-US" dirty="0">
                <a:solidFill>
                  <a:srgbClr val="595959"/>
                </a:solidFill>
              </a:rPr>
              <a:t>There are a few other items that must be acknowledged. The smart TV data, by definition, comes back through an internet connection. However, not all televisions are connected and the data that might seem like it represents purely broadcast behavior may not be – over the air without broadband connectivity. Another issue that stems from the walled-garden business strategies from the most popular streaming services is the prohibition from measurement for native applications. This means that there can be real incongruities between measurement collection from the various OTT devices and other non-OEM collection methodologies. The final area that is worth highlighting is identity. When identity is based on IP addresses, or data is combined with other sources, there can be a substantive degradation of identity fidelity. </a:t>
            </a:r>
          </a:p>
          <a:p>
            <a:pPr marL="0" lvl="0" indent="0" algn="l" rtl="0">
              <a:spcBef>
                <a:spcPts val="0"/>
              </a:spcBef>
              <a:spcAft>
                <a:spcPts val="0"/>
              </a:spcAft>
              <a:buNone/>
            </a:pPr>
            <a:endParaRPr lang="en-US" dirty="0">
              <a:solidFill>
                <a:srgbClr val="595959"/>
              </a:solidFill>
            </a:endParaRPr>
          </a:p>
          <a:p>
            <a:pPr marL="0" lvl="0" indent="0" algn="l" rtl="0">
              <a:spcBef>
                <a:spcPts val="0"/>
              </a:spcBef>
              <a:spcAft>
                <a:spcPts val="0"/>
              </a:spcAft>
              <a:buNone/>
            </a:pPr>
            <a:r>
              <a:rPr lang="en-US" dirty="0">
                <a:solidFill>
                  <a:srgbClr val="595959"/>
                </a:solidFill>
              </a:rPr>
              <a:t>These issues are not non-trivial, but they can be addressed with collaboration, the use of research best practices, and data science methodologies.</a:t>
            </a:r>
          </a:p>
          <a:p>
            <a:pPr marL="0" lvl="0" indent="0" algn="l" rtl="0">
              <a:spcBef>
                <a:spcPts val="0"/>
              </a:spcBef>
              <a:spcAft>
                <a:spcPts val="0"/>
              </a:spcAft>
              <a:buNone/>
            </a:pPr>
            <a:endParaRPr lang="en-US" dirty="0">
              <a:solidFill>
                <a:srgbClr val="595959"/>
              </a:solidFill>
            </a:endParaRPr>
          </a:p>
          <a:p>
            <a:pPr marL="0" lvl="0" indent="0" algn="l" rtl="0">
              <a:spcBef>
                <a:spcPts val="0"/>
              </a:spcBef>
              <a:spcAft>
                <a:spcPts val="0"/>
              </a:spcAft>
              <a:buNone/>
            </a:pPr>
            <a:r>
              <a:rPr lang="en-US" sz="800" b="1" dirty="0">
                <a:solidFill>
                  <a:srgbClr val="595959"/>
                </a:solidFill>
              </a:rPr>
              <a:t>TECH INSIGHT</a:t>
            </a:r>
            <a:r>
              <a:rPr lang="en-US" sz="800" dirty="0">
                <a:solidFill>
                  <a:srgbClr val="595959"/>
                </a:solidFill>
              </a:rPr>
              <a:t> – TV OEM’s all use different methods and process and sources for creating the content library that their ACR algorithms match to. They also have different methodology and processes for ACR to capture what is presented so nothing is consistent. What matches from Samsung may not match from VIzio. Some OEMs take snapshots of content every 5-10 seconds some take snapshots several times a second. Knowing what each is doing is desired, having equivalent measures is preferable. Questions were raised whether the ACR code can be common among TV OEM’s, if a consolidated video source library could increase the breadth of coverage and provide efficiencies.</a:t>
            </a:r>
            <a:endParaRPr lang="en-US" dirty="0">
              <a:solidFill>
                <a:srgbClr val="595959"/>
              </a:solidFill>
            </a:endParaRPr>
          </a:p>
          <a:p>
            <a:pPr marL="0" lvl="0" indent="0" algn="l" rtl="0">
              <a:spcBef>
                <a:spcPts val="0"/>
              </a:spcBef>
              <a:spcAft>
                <a:spcPts val="0"/>
              </a:spcAft>
              <a:buNone/>
            </a:pPr>
            <a:endParaRPr lang="en-US" dirty="0">
              <a:solidFill>
                <a:srgbClr val="595959"/>
              </a:solidFill>
            </a:endParaRPr>
          </a:p>
          <a:p>
            <a:pPr marL="0" lvl="0" indent="0" algn="l" rtl="0">
              <a:lnSpc>
                <a:spcPct val="10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005154B-DAF7-4D9C-AC4A-B0057B987553}" type="slidenum">
              <a:rPr lang="en-IN" smtClean="0"/>
              <a:t>3</a:t>
            </a:fld>
            <a:endParaRPr lang="en-IN" dirty="0"/>
          </a:p>
        </p:txBody>
      </p:sp>
    </p:spTree>
    <p:extLst>
      <p:ext uri="{BB962C8B-B14F-4D97-AF65-F5344CB8AC3E}">
        <p14:creationId xmlns:p14="http://schemas.microsoft.com/office/powerpoint/2010/main" val="344269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EIDR - mirror used by Google and Amazon</a:t>
            </a:r>
          </a:p>
          <a:p>
            <a:pPr marL="0" lvl="0" indent="0" algn="l" rtl="0">
              <a:spcBef>
                <a:spcPts val="0"/>
              </a:spcBef>
              <a:spcAft>
                <a:spcPts val="0"/>
              </a:spcAft>
              <a:buClr>
                <a:schemeClr val="dk1"/>
              </a:buClr>
              <a:buSzPts val="1100"/>
              <a:buFont typeface="Arial"/>
              <a:buNone/>
            </a:pPr>
            <a:r>
              <a:rPr lang="en-US" dirty="0"/>
              <a:t>SMPTE - Open Binding of IDs to Media</a:t>
            </a:r>
          </a:p>
          <a:p>
            <a:pPr marL="0" lvl="0" indent="0" algn="l" rtl="0">
              <a:spcBef>
                <a:spcPts val="0"/>
              </a:spcBef>
              <a:spcAft>
                <a:spcPts val="0"/>
              </a:spcAft>
              <a:buNone/>
            </a:pPr>
            <a:endParaRPr lang="en-US" dirty="0"/>
          </a:p>
          <a:p>
            <a:endParaRPr lang="en-IN" dirty="0"/>
          </a:p>
        </p:txBody>
      </p:sp>
      <p:sp>
        <p:nvSpPr>
          <p:cNvPr id="4" name="Slide Number Placeholder 3"/>
          <p:cNvSpPr>
            <a:spLocks noGrp="1"/>
          </p:cNvSpPr>
          <p:nvPr>
            <p:ph type="sldNum" sz="quarter" idx="5"/>
          </p:nvPr>
        </p:nvSpPr>
        <p:spPr/>
        <p:txBody>
          <a:bodyPr/>
          <a:lstStyle/>
          <a:p>
            <a:fld id="{7005154B-DAF7-4D9C-AC4A-B0057B987553}" type="slidenum">
              <a:rPr lang="en-IN" smtClean="0"/>
              <a:t>33</a:t>
            </a:fld>
            <a:endParaRPr lang="en-IN" dirty="0"/>
          </a:p>
        </p:txBody>
      </p:sp>
    </p:spTree>
    <p:extLst>
      <p:ext uri="{BB962C8B-B14F-4D97-AF65-F5344CB8AC3E}">
        <p14:creationId xmlns:p14="http://schemas.microsoft.com/office/powerpoint/2010/main" val="1451047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chemeClr val="dk1"/>
                </a:solidFill>
              </a:rPr>
              <a:t>There is limited information regarding the active footprint of each OEM and the number of households or devices that can provide any given capability. Projects like ARF’s DASH Survey does nationally quantify the penetration of smart tv brands, identify the location of the brands in the household, and whether it is used for steaming. It does not, however, quantify those that opt into measurement programs, which are ATSC3 feature-rich, and which have addressable advertising for all inventory types. As the measurement community attempts to model reach and frequency at a household or person level, the universe estimates for these capabilities are critical. For advertisers, the ability to assemble a plan that effectively combines the OEMs and the ability uniformly buy across OEMs is desired</a:t>
            </a:r>
            <a:endParaRPr lang="en-US" dirty="0"/>
          </a:p>
        </p:txBody>
      </p:sp>
      <p:sp>
        <p:nvSpPr>
          <p:cNvPr id="4" name="Slide Number Placeholder 3"/>
          <p:cNvSpPr>
            <a:spLocks noGrp="1"/>
          </p:cNvSpPr>
          <p:nvPr>
            <p:ph type="sldNum" sz="quarter" idx="5"/>
          </p:nvPr>
        </p:nvSpPr>
        <p:spPr/>
        <p:txBody>
          <a:bodyPr/>
          <a:lstStyle/>
          <a:p>
            <a:fld id="{7005154B-DAF7-4D9C-AC4A-B0057B987553}" type="slidenum">
              <a:rPr lang="en-IN" smtClean="0"/>
              <a:t>34</a:t>
            </a:fld>
            <a:endParaRPr lang="en-IN" dirty="0"/>
          </a:p>
        </p:txBody>
      </p:sp>
    </p:spTree>
    <p:extLst>
      <p:ext uri="{BB962C8B-B14F-4D97-AF65-F5344CB8AC3E}">
        <p14:creationId xmlns:p14="http://schemas.microsoft.com/office/powerpoint/2010/main" val="38968965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005154B-DAF7-4D9C-AC4A-B0057B987553}" type="slidenum">
              <a:rPr lang="en-IN" smtClean="0"/>
              <a:t>36</a:t>
            </a:fld>
            <a:endParaRPr lang="en-IN" dirty="0"/>
          </a:p>
        </p:txBody>
      </p:sp>
    </p:spTree>
    <p:extLst>
      <p:ext uri="{BB962C8B-B14F-4D97-AF65-F5344CB8AC3E}">
        <p14:creationId xmlns:p14="http://schemas.microsoft.com/office/powerpoint/2010/main" val="25056371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chemeClr val="dk1"/>
                </a:solidFill>
              </a:rPr>
              <a:t>There is limited information regarding the active footprint of each OEM and the number of households or devices that can provide any given capability. Projects like ARF’s DASH Survey does nationally quantify the penetration of smart tv brands, identify the location of the brands in the household, and whether it is used for steaming, it does not quantify those that opt into measurement programs, which are ATSC3 feature-rich, and which have addressable advertising for all inventory types. As the measurement community attempts to model reach and frequency at a household or person level, the universe estimates for these capabilities are critical. For advertisers, the ability to uniformly buy across OEMs is desired.</a:t>
            </a:r>
            <a:endParaRPr lang="en-US" dirty="0"/>
          </a:p>
        </p:txBody>
      </p:sp>
      <p:sp>
        <p:nvSpPr>
          <p:cNvPr id="4" name="Slide Number Placeholder 3"/>
          <p:cNvSpPr>
            <a:spLocks noGrp="1"/>
          </p:cNvSpPr>
          <p:nvPr>
            <p:ph type="sldNum" sz="quarter" idx="5"/>
          </p:nvPr>
        </p:nvSpPr>
        <p:spPr/>
        <p:txBody>
          <a:bodyPr/>
          <a:lstStyle/>
          <a:p>
            <a:fld id="{7005154B-DAF7-4D9C-AC4A-B0057B987553}" type="slidenum">
              <a:rPr lang="en-IN" smtClean="0"/>
              <a:t>37</a:t>
            </a:fld>
            <a:endParaRPr lang="en-IN" dirty="0"/>
          </a:p>
        </p:txBody>
      </p:sp>
    </p:spTree>
    <p:extLst>
      <p:ext uri="{BB962C8B-B14F-4D97-AF65-F5344CB8AC3E}">
        <p14:creationId xmlns:p14="http://schemas.microsoft.com/office/powerpoint/2010/main" val="1995747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DOI - Digital Object Identifier</a:t>
            </a:r>
          </a:p>
          <a:p>
            <a:pPr marL="0" lvl="0" indent="0" algn="l" rtl="0">
              <a:spcBef>
                <a:spcPts val="0"/>
              </a:spcBef>
              <a:spcAft>
                <a:spcPts val="0"/>
              </a:spcAft>
              <a:buNone/>
            </a:pPr>
            <a:r>
              <a:rPr lang="en-US" dirty="0"/>
              <a:t>Use the EIDR video services registry to identify the distributor -</a:t>
            </a:r>
          </a:p>
          <a:p>
            <a:pPr marL="0" lvl="0" indent="0" algn="l" rtl="0">
              <a:spcBef>
                <a:spcPts val="0"/>
              </a:spcBef>
              <a:spcAft>
                <a:spcPts val="0"/>
              </a:spcAft>
              <a:buNone/>
            </a:pPr>
            <a:r>
              <a:rPr lang="en-US" sz="800" u="sng" dirty="0">
                <a:solidFill>
                  <a:schemeClr val="hlink"/>
                </a:solidFill>
                <a:hlinkClick r:id="rId3"/>
              </a:rPr>
              <a:t>https://eidr.org/documents/Introduction_to_the_EIDR_Video_Services_Registry.pdf</a:t>
            </a:r>
            <a:endParaRPr lang="en-US" sz="800" dirty="0"/>
          </a:p>
          <a:p>
            <a:pPr marL="0" lvl="0" indent="0" algn="l" rtl="0">
              <a:spcBef>
                <a:spcPts val="0"/>
              </a:spcBef>
              <a:spcAft>
                <a:spcPts val="0"/>
              </a:spcAft>
              <a:buNone/>
            </a:pPr>
            <a:r>
              <a:rPr lang="en-US" dirty="0"/>
              <a:t>Use ATSC-3 audio watermark to carry DOI (tiny URL’s) providers can restrict resolving of DOI’s as desired</a:t>
            </a:r>
          </a:p>
          <a:p>
            <a:pPr marL="0" lvl="0" indent="0" algn="l" rtl="0">
              <a:spcBef>
                <a:spcPts val="0"/>
              </a:spcBef>
              <a:spcAft>
                <a:spcPts val="0"/>
              </a:spcAft>
              <a:buNone/>
            </a:pPr>
            <a:r>
              <a:rPr lang="en-US" dirty="0"/>
              <a:t>OEM’s can still provide ACR activity if they desire.</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005154B-DAF7-4D9C-AC4A-B0057B987553}" type="slidenum">
              <a:rPr lang="en-IN" smtClean="0"/>
              <a:t>46</a:t>
            </a:fld>
            <a:endParaRPr lang="en-IN" dirty="0"/>
          </a:p>
        </p:txBody>
      </p:sp>
    </p:spTree>
    <p:extLst>
      <p:ext uri="{BB962C8B-B14F-4D97-AF65-F5344CB8AC3E}">
        <p14:creationId xmlns:p14="http://schemas.microsoft.com/office/powerpoint/2010/main" val="31811401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005154B-DAF7-4D9C-AC4A-B0057B987553}" type="slidenum">
              <a:rPr lang="en-IN" smtClean="0"/>
              <a:t>63</a:t>
            </a:fld>
            <a:endParaRPr lang="en-IN" dirty="0"/>
          </a:p>
        </p:txBody>
      </p:sp>
    </p:spTree>
    <p:extLst>
      <p:ext uri="{BB962C8B-B14F-4D97-AF65-F5344CB8AC3E}">
        <p14:creationId xmlns:p14="http://schemas.microsoft.com/office/powerpoint/2010/main" val="3324316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IN" dirty="0"/>
              <a:t>1 pager for the Smart(er)TV Data for Measurement Initiative. </a:t>
            </a:r>
          </a:p>
        </p:txBody>
      </p:sp>
      <p:sp>
        <p:nvSpPr>
          <p:cNvPr id="4" name="Slide Number Placeholder 3"/>
          <p:cNvSpPr>
            <a:spLocks noGrp="1"/>
          </p:cNvSpPr>
          <p:nvPr>
            <p:ph type="sldNum" sz="quarter" idx="5"/>
          </p:nvPr>
        </p:nvSpPr>
        <p:spPr/>
        <p:txBody>
          <a:bodyPr/>
          <a:lstStyle/>
          <a:p>
            <a:fld id="{7005154B-DAF7-4D9C-AC4A-B0057B987553}" type="slidenum">
              <a:rPr lang="en-IN" smtClean="0"/>
              <a:t>64</a:t>
            </a:fld>
            <a:endParaRPr lang="en-IN" dirty="0"/>
          </a:p>
        </p:txBody>
      </p:sp>
    </p:spTree>
    <p:extLst>
      <p:ext uri="{BB962C8B-B14F-4D97-AF65-F5344CB8AC3E}">
        <p14:creationId xmlns:p14="http://schemas.microsoft.com/office/powerpoint/2010/main" val="914649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Visual: Use it together or in combination, reinforcing with many layers</a:t>
            </a:r>
          </a:p>
          <a:p>
            <a:pPr marL="0" lvl="0" indent="0" algn="l" rtl="0">
              <a:spcBef>
                <a:spcPts val="0"/>
              </a:spcBef>
              <a:spcAft>
                <a:spcPts val="0"/>
              </a:spcAft>
              <a:buSzPts val="1100"/>
              <a:buNone/>
            </a:pPr>
            <a:r>
              <a:rPr lang="en-US" dirty="0"/>
              <a:t>—-------------------------------------------------------------------------------</a:t>
            </a:r>
          </a:p>
          <a:p>
            <a:pPr marL="0" lvl="0" indent="0" algn="l" rtl="0">
              <a:spcBef>
                <a:spcPts val="0"/>
              </a:spcBef>
              <a:spcAft>
                <a:spcPts val="0"/>
              </a:spcAft>
              <a:buClr>
                <a:schemeClr val="dk1"/>
              </a:buClr>
              <a:buSzPts val="1100"/>
              <a:buFont typeface="Arial"/>
              <a:buNone/>
            </a:pPr>
            <a:r>
              <a:rPr lang="en-US" dirty="0">
                <a:solidFill>
                  <a:srgbClr val="595959"/>
                </a:solidFill>
              </a:rPr>
              <a:t>While there are biases that need to be addressed when using Smart TV data, the general consensus in the measurement community is that the data is extremely important and should be carefully integrated for better measurement. </a:t>
            </a:r>
          </a:p>
          <a:p>
            <a:pPr marL="0" lvl="0" indent="0" algn="l" rtl="0">
              <a:spcBef>
                <a:spcPts val="0"/>
              </a:spcBef>
              <a:spcAft>
                <a:spcPts val="0"/>
              </a:spcAft>
              <a:buClr>
                <a:schemeClr val="dk1"/>
              </a:buClr>
              <a:buSzPts val="1100"/>
              <a:buFont typeface="Arial"/>
              <a:buNone/>
            </a:pPr>
            <a:endParaRPr lang="en-US" dirty="0">
              <a:solidFill>
                <a:srgbClr val="595959"/>
              </a:solidFill>
            </a:endParaRPr>
          </a:p>
          <a:p>
            <a:pPr marL="0" lvl="0" indent="0" algn="l" rtl="0">
              <a:spcBef>
                <a:spcPts val="0"/>
              </a:spcBef>
              <a:spcAft>
                <a:spcPts val="0"/>
              </a:spcAft>
              <a:buClr>
                <a:schemeClr val="dk1"/>
              </a:buClr>
              <a:buSzPts val="1100"/>
              <a:buFont typeface="Arial"/>
              <a:buNone/>
            </a:pPr>
            <a:r>
              <a:rPr lang="en-US" dirty="0">
                <a:solidFill>
                  <a:srgbClr val="595959"/>
                </a:solidFill>
              </a:rPr>
              <a:t>OEM’s use different definitions to state their reach depending the sales opportunity or measurement purpose. CIMM members would like published standard counts, e.g. monthly numbers of TVs in use, consumers opted-in for measurement, targeted ad insertion, and TVs per HH. </a:t>
            </a:r>
          </a:p>
          <a:p>
            <a:pPr marL="0" lvl="0" indent="0" algn="l" rtl="0">
              <a:spcBef>
                <a:spcPts val="0"/>
              </a:spcBef>
              <a:spcAft>
                <a:spcPts val="0"/>
              </a:spcAft>
              <a:buClr>
                <a:schemeClr val="dk1"/>
              </a:buClr>
              <a:buSzPts val="1100"/>
              <a:buFont typeface="Arial"/>
              <a:buNone/>
            </a:pPr>
            <a:endParaRPr lang="en-US" dirty="0">
              <a:solidFill>
                <a:srgbClr val="595959"/>
              </a:solidFill>
            </a:endParaRPr>
          </a:p>
          <a:p>
            <a:pPr marL="0" lvl="0" indent="0" algn="l" rtl="0">
              <a:spcBef>
                <a:spcPts val="0"/>
              </a:spcBef>
              <a:spcAft>
                <a:spcPts val="0"/>
              </a:spcAft>
              <a:buClr>
                <a:schemeClr val="dk1"/>
              </a:buClr>
              <a:buSzPts val="1100"/>
              <a:buFont typeface="Arial"/>
              <a:buNone/>
            </a:pPr>
            <a:r>
              <a:rPr lang="en-US" dirty="0">
                <a:solidFill>
                  <a:srgbClr val="595959"/>
                </a:solidFill>
              </a:rPr>
              <a:t>More OEM participation in measurement will significantly improve the ecosystem, and the data should be a part of the whole system that includes panels, set top boxes and identity systems. </a:t>
            </a:r>
          </a:p>
          <a:p>
            <a:pPr marL="0" lvl="0" indent="0" algn="l" rtl="0">
              <a:spcBef>
                <a:spcPts val="0"/>
              </a:spcBef>
              <a:spcAft>
                <a:spcPts val="0"/>
              </a:spcAft>
              <a:buClr>
                <a:schemeClr val="dk1"/>
              </a:buClr>
              <a:buSzPts val="1100"/>
              <a:buFont typeface="Arial"/>
              <a:buNone/>
            </a:pPr>
            <a:endParaRPr lang="en-US" dirty="0">
              <a:solidFill>
                <a:srgbClr val="595959"/>
              </a:solidFill>
            </a:endParaRPr>
          </a:p>
          <a:p>
            <a:pPr marL="0" lvl="0" indent="0" algn="l" rtl="0">
              <a:spcBef>
                <a:spcPts val="0"/>
              </a:spcBef>
              <a:spcAft>
                <a:spcPts val="0"/>
              </a:spcAft>
              <a:buSzPts val="1100"/>
              <a:buNone/>
            </a:pPr>
            <a:r>
              <a:rPr lang="en-US" dirty="0">
                <a:solidFill>
                  <a:srgbClr val="595959"/>
                </a:solidFill>
              </a:rPr>
              <a:t>Smart TV Data suffers from the same data issues present in other industry data sources which need to be solved. These include the use of incomplete or inaccurate linear programming schedules, inconsistent ids for content and ads, and incompatible classifications of content and ads. That being said, some additional steps can be taken now to better understand how the Smart TV data should be used and to improve how it could be used, specifically.</a:t>
            </a:r>
            <a:endParaRPr lang="en-US" dirty="0"/>
          </a:p>
        </p:txBody>
      </p:sp>
      <p:sp>
        <p:nvSpPr>
          <p:cNvPr id="4" name="Slide Number Placeholder 3"/>
          <p:cNvSpPr>
            <a:spLocks noGrp="1"/>
          </p:cNvSpPr>
          <p:nvPr>
            <p:ph type="sldNum" sz="quarter" idx="5"/>
          </p:nvPr>
        </p:nvSpPr>
        <p:spPr/>
        <p:txBody>
          <a:bodyPr/>
          <a:lstStyle/>
          <a:p>
            <a:fld id="{7005154B-DAF7-4D9C-AC4A-B0057B987553}" type="slidenum">
              <a:rPr lang="en-IN" smtClean="0"/>
              <a:t>4</a:t>
            </a:fld>
            <a:endParaRPr lang="en-IN" dirty="0"/>
          </a:p>
        </p:txBody>
      </p:sp>
    </p:spTree>
    <p:extLst>
      <p:ext uri="{BB962C8B-B14F-4D97-AF65-F5344CB8AC3E}">
        <p14:creationId xmlns:p14="http://schemas.microsoft.com/office/powerpoint/2010/main" val="1907430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Get more participation, Collaboration, Innovation</a:t>
            </a:r>
          </a:p>
          <a:p>
            <a:pPr marL="0" lvl="0" indent="0" algn="l" rtl="0">
              <a:lnSpc>
                <a:spcPct val="100000"/>
              </a:lnSpc>
              <a:spcBef>
                <a:spcPts val="0"/>
              </a:spcBef>
              <a:spcAft>
                <a:spcPts val="0"/>
              </a:spcAft>
              <a:buSzPts val="1100"/>
              <a:buNone/>
            </a:pPr>
            <a:r>
              <a:rPr lang="en-US" dirty="0"/>
              <a:t>—------------------------------------------------------------</a:t>
            </a:r>
          </a:p>
          <a:p>
            <a:pPr marL="0" lvl="0" indent="0" algn="l" rtl="0">
              <a:spcBef>
                <a:spcPts val="0"/>
              </a:spcBef>
              <a:spcAft>
                <a:spcPts val="0"/>
              </a:spcAft>
              <a:buClr>
                <a:schemeClr val="dk1"/>
              </a:buClr>
              <a:buSzPts val="1100"/>
              <a:buFont typeface="Arial"/>
              <a:buNone/>
            </a:pPr>
            <a:r>
              <a:rPr lang="en-US" dirty="0">
                <a:solidFill>
                  <a:srgbClr val="595959"/>
                </a:solidFill>
              </a:rPr>
              <a:t>The importance of data that comes from directly from the Smart TVs is only going to grow. This is because the way Smart TVs capabilities are influencing the business models. With the capability to deliver addressable ads in their own inventory now enabling distributor’s inventory, the divide between linear and digital is fading. The upcoming ATSC3 broadcast standard, that is primarily enabled by Smart TVs, has the potential to generate more data and revenue opportunities for several stakeholders. Coordination across stakeholders is needed to unlock the most value. </a:t>
            </a:r>
          </a:p>
          <a:p>
            <a:pPr marL="0" lvl="0" indent="0" algn="l" rtl="0">
              <a:spcBef>
                <a:spcPts val="0"/>
              </a:spcBef>
              <a:spcAft>
                <a:spcPts val="0"/>
              </a:spcAft>
              <a:buClr>
                <a:schemeClr val="dk1"/>
              </a:buClr>
              <a:buSzPts val="1100"/>
              <a:buFont typeface="Arial"/>
              <a:buNone/>
            </a:pPr>
            <a:endParaRPr lang="en-US" dirty="0">
              <a:solidFill>
                <a:srgbClr val="595959"/>
              </a:solidFill>
            </a:endParaRPr>
          </a:p>
          <a:p>
            <a:pPr marL="0" lvl="0" indent="0" algn="l" rtl="0">
              <a:spcBef>
                <a:spcPts val="0"/>
              </a:spcBef>
              <a:spcAft>
                <a:spcPts val="0"/>
              </a:spcAft>
              <a:buSzPts val="1100"/>
              <a:buNone/>
            </a:pPr>
            <a:r>
              <a:rPr lang="en-US" dirty="0">
                <a:solidFill>
                  <a:srgbClr val="595959"/>
                </a:solidFill>
              </a:rPr>
              <a:t>There are a few areas on the horizon worth noting for Smart TVs. The connected devices can evolve capabilities with software updates so new approaches can be more nimble. New watermarks, and machine learning may not have to wait for a new wave of TVs to work through the purchase cycle. </a:t>
            </a:r>
            <a:endParaRPr lang="en-US" dirty="0"/>
          </a:p>
          <a:p>
            <a:pPr marL="0" lvl="0" indent="0" algn="l" rtl="0">
              <a:lnSpc>
                <a:spcPct val="100000"/>
              </a:lnSpc>
              <a:spcBef>
                <a:spcPts val="0"/>
              </a:spcBef>
              <a:spcAft>
                <a:spcPts val="0"/>
              </a:spcAft>
              <a:buSzPts val="1100"/>
              <a:buNone/>
            </a:pPr>
            <a:endParaRPr lang="en-US" dirty="0"/>
          </a:p>
          <a:p>
            <a:pPr marL="0" lvl="0" indent="0" algn="l" rtl="0">
              <a:spcBef>
                <a:spcPts val="0"/>
              </a:spcBef>
              <a:spcAft>
                <a:spcPts val="0"/>
              </a:spcAft>
              <a:buClr>
                <a:schemeClr val="dk1"/>
              </a:buClr>
              <a:buSzPts val="1100"/>
              <a:buFont typeface="Arial"/>
              <a:buNone/>
            </a:pPr>
            <a:r>
              <a:rPr lang="en-US" sz="900" dirty="0">
                <a:solidFill>
                  <a:srgbClr val="595959"/>
                </a:solidFill>
              </a:rPr>
              <a:t>TECH INSIGHT – Watermarks (audio or video) are preferable to ACR for content detection because they are definitive. However, some implementations of watermarking cannot be used simultaneously (e.g. OAR and ATSC-3 335). Therefore, agreement and alignment from content providers, distributors, and consumption devices is needed so that all exposures can be captured and reported consistently.</a:t>
            </a:r>
          </a:p>
          <a:p>
            <a:pPr marL="0" lvl="0" indent="0" algn="l" rtl="0">
              <a:spcBef>
                <a:spcPts val="0"/>
              </a:spcBef>
              <a:spcAft>
                <a:spcPts val="0"/>
              </a:spcAft>
              <a:buClr>
                <a:schemeClr val="dk1"/>
              </a:buClr>
              <a:buSzPts val="1100"/>
              <a:buFont typeface="Arial"/>
              <a:buNone/>
            </a:pPr>
            <a:endParaRPr lang="en-US" sz="900" dirty="0">
              <a:solidFill>
                <a:srgbClr val="595959"/>
              </a:solidFill>
            </a:endParaRPr>
          </a:p>
          <a:p>
            <a:pPr marL="0" lvl="0" indent="0" algn="l" rtl="0">
              <a:spcBef>
                <a:spcPts val="0"/>
              </a:spcBef>
              <a:spcAft>
                <a:spcPts val="0"/>
              </a:spcAft>
              <a:buClr>
                <a:schemeClr val="dk1"/>
              </a:buClr>
              <a:buSzPts val="1100"/>
              <a:buFont typeface="Arial"/>
              <a:buNone/>
            </a:pPr>
            <a:r>
              <a:rPr lang="en-US" sz="900" dirty="0">
                <a:solidFill>
                  <a:srgbClr val="595959"/>
                </a:solidFill>
              </a:rPr>
              <a:t>TECH INSIGHT – The primary driver for the collection of usage data is for the ad sales models, to shed light on audiences for Dynamic Ad Insertion. ATSC-3 drives linear activity toward digital models and seriously needs to be considered how the digital and linear commingle in the measurement ecosystem. The data casting portion of ATSC-3 enables OTA services to be reported from other devices where content can be delivered e.g. Automobiles. The continued divergence and consumption of content outside of the home and on other devices stresses the importance of Identity and accurate mapping of the devices to each household.</a:t>
            </a:r>
            <a:endParaRPr lang="en-US" sz="1000" dirty="0">
              <a:solidFill>
                <a:srgbClr val="595959"/>
              </a:solidFill>
            </a:endParaRPr>
          </a:p>
          <a:p>
            <a:pPr marL="0" lvl="0" indent="0" algn="l" rtl="0">
              <a:spcBef>
                <a:spcPts val="0"/>
              </a:spcBef>
              <a:spcAft>
                <a:spcPts val="0"/>
              </a:spcAft>
              <a:buClr>
                <a:schemeClr val="dk1"/>
              </a:buClr>
              <a:buSzPts val="1100"/>
              <a:buFont typeface="Arial"/>
              <a:buNone/>
            </a:pPr>
            <a:endParaRPr lang="en-US" sz="1000" dirty="0">
              <a:solidFill>
                <a:srgbClr val="595959"/>
              </a:solidFill>
            </a:endParaRPr>
          </a:p>
          <a:p>
            <a:pPr marL="0" lvl="0" indent="0" algn="l" rtl="0">
              <a:spcBef>
                <a:spcPts val="0"/>
              </a:spcBef>
              <a:spcAft>
                <a:spcPts val="0"/>
              </a:spcAft>
              <a:buClr>
                <a:schemeClr val="dk1"/>
              </a:buClr>
              <a:buSzPts val="1100"/>
              <a:buFont typeface="Arial"/>
              <a:buNone/>
            </a:pPr>
            <a:endParaRPr lang="en-US" sz="1000" dirty="0">
              <a:solidFill>
                <a:srgbClr val="595959"/>
              </a:solidFill>
            </a:endParaRPr>
          </a:p>
          <a:p>
            <a:pPr marL="0" lvl="0" indent="0" algn="l" rtl="0">
              <a:lnSpc>
                <a:spcPct val="100000"/>
              </a:lnSpc>
              <a:spcBef>
                <a:spcPts val="0"/>
              </a:spcBef>
              <a:spcAft>
                <a:spcPts val="0"/>
              </a:spcAft>
              <a:buSzPts val="1100"/>
              <a:buNone/>
            </a:pPr>
            <a:endParaRPr lang="en-US" dirty="0"/>
          </a:p>
        </p:txBody>
      </p:sp>
      <p:sp>
        <p:nvSpPr>
          <p:cNvPr id="4" name="Slide Number Placeholder 3"/>
          <p:cNvSpPr>
            <a:spLocks noGrp="1"/>
          </p:cNvSpPr>
          <p:nvPr>
            <p:ph type="sldNum" sz="quarter" idx="5"/>
          </p:nvPr>
        </p:nvSpPr>
        <p:spPr/>
        <p:txBody>
          <a:bodyPr/>
          <a:lstStyle/>
          <a:p>
            <a:fld id="{7005154B-DAF7-4D9C-AC4A-B0057B987553}" type="slidenum">
              <a:rPr lang="en-IN" smtClean="0"/>
              <a:t>5</a:t>
            </a:fld>
            <a:endParaRPr lang="en-IN" dirty="0"/>
          </a:p>
        </p:txBody>
      </p:sp>
    </p:spTree>
    <p:extLst>
      <p:ext uri="{BB962C8B-B14F-4D97-AF65-F5344CB8AC3E}">
        <p14:creationId xmlns:p14="http://schemas.microsoft.com/office/powerpoint/2010/main" val="4194750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rgbClr val="595959"/>
                </a:solidFill>
              </a:rPr>
              <a:t>Smart TV data is a vital input for media measurement solutions as it provides a view of traditional television whose viewing is decreasing and newer over the top (OTT) viewing and activities whose is viewing is increasing, has national representation, and scale of data to support advance buying and measurement insights.</a:t>
            </a:r>
          </a:p>
          <a:p>
            <a:pPr marL="0" lvl="0" indent="0" algn="l" rtl="0">
              <a:spcBef>
                <a:spcPts val="1200"/>
              </a:spcBef>
              <a:spcAft>
                <a:spcPts val="0"/>
              </a:spcAft>
              <a:buSzPts val="1100"/>
              <a:buNone/>
            </a:pPr>
            <a:r>
              <a:rPr lang="en-US" dirty="0">
                <a:solidFill>
                  <a:srgbClr val="595959"/>
                </a:solidFill>
              </a:rPr>
              <a:t>This project’s objective is to assess the various options for enhancing the value of Smart TV data, identifying a range of practical initiatives that could materially improve the use of the data for measurement purposes and stand a reasonable prospect of being supported by a critical mass of industry stakeholders.</a:t>
            </a:r>
            <a:endParaRPr lang="en-US" dirty="0"/>
          </a:p>
        </p:txBody>
      </p:sp>
      <p:sp>
        <p:nvSpPr>
          <p:cNvPr id="4" name="Slide Number Placeholder 3"/>
          <p:cNvSpPr>
            <a:spLocks noGrp="1"/>
          </p:cNvSpPr>
          <p:nvPr>
            <p:ph type="sldNum" sz="quarter" idx="5"/>
          </p:nvPr>
        </p:nvSpPr>
        <p:spPr/>
        <p:txBody>
          <a:bodyPr/>
          <a:lstStyle/>
          <a:p>
            <a:fld id="{7005154B-DAF7-4D9C-AC4A-B0057B987553}" type="slidenum">
              <a:rPr lang="en-IN" smtClean="0"/>
              <a:t>6</a:t>
            </a:fld>
            <a:endParaRPr lang="en-IN" dirty="0"/>
          </a:p>
        </p:txBody>
      </p:sp>
    </p:spTree>
    <p:extLst>
      <p:ext uri="{BB962C8B-B14F-4D97-AF65-F5344CB8AC3E}">
        <p14:creationId xmlns:p14="http://schemas.microsoft.com/office/powerpoint/2010/main" val="3316882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rgbClr val="595959"/>
                </a:solidFill>
              </a:rPr>
              <a:t>This program was designed to take a flashlight to the data collection by and utilization of Smart TV data for measurement purposes. It followed an iterative process of discovery, feedback, re-evaluation, and socialization of the insights and recommendations. The goal is for CIMM teams or individual companies to further develop the ideas and a few of the solutions.</a:t>
            </a:r>
            <a:endParaRPr lang="en-US" dirty="0"/>
          </a:p>
        </p:txBody>
      </p:sp>
      <p:sp>
        <p:nvSpPr>
          <p:cNvPr id="4" name="Slide Number Placeholder 3"/>
          <p:cNvSpPr>
            <a:spLocks noGrp="1"/>
          </p:cNvSpPr>
          <p:nvPr>
            <p:ph type="sldNum" sz="quarter" idx="5"/>
          </p:nvPr>
        </p:nvSpPr>
        <p:spPr/>
        <p:txBody>
          <a:bodyPr/>
          <a:lstStyle/>
          <a:p>
            <a:fld id="{7005154B-DAF7-4D9C-AC4A-B0057B987553}" type="slidenum">
              <a:rPr lang="en-IN" smtClean="0"/>
              <a:t>7</a:t>
            </a:fld>
            <a:endParaRPr lang="en-IN" dirty="0"/>
          </a:p>
        </p:txBody>
      </p:sp>
    </p:spTree>
    <p:extLst>
      <p:ext uri="{BB962C8B-B14F-4D97-AF65-F5344CB8AC3E}">
        <p14:creationId xmlns:p14="http://schemas.microsoft.com/office/powerpoint/2010/main" val="2472409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rgbClr val="595959"/>
                </a:solidFill>
              </a:rPr>
              <a:t>Stewardship of this initiative was provided by the CIMM Project Steering Committee which was drafted to represent the major buy-side and sell-side stakeholders, tenured technical advisors, recent practitioners, and CIMM.</a:t>
            </a:r>
            <a:endParaRPr lang="en-US" dirty="0">
              <a:solidFill>
                <a:schemeClr val="dk1"/>
              </a:solidFill>
            </a:endParaRPr>
          </a:p>
          <a:p>
            <a:pPr marL="0" lvl="0" indent="0" algn="l" rtl="0">
              <a:lnSpc>
                <a:spcPct val="100000"/>
              </a:lnSpc>
              <a:spcBef>
                <a:spcPts val="0"/>
              </a:spcBef>
              <a:spcAft>
                <a:spcPts val="0"/>
              </a:spcAft>
              <a:buSzPts val="1100"/>
              <a:buNone/>
            </a:pPr>
            <a:endParaRPr lang="en-US" dirty="0"/>
          </a:p>
        </p:txBody>
      </p:sp>
      <p:sp>
        <p:nvSpPr>
          <p:cNvPr id="4" name="Slide Number Placeholder 3"/>
          <p:cNvSpPr>
            <a:spLocks noGrp="1"/>
          </p:cNvSpPr>
          <p:nvPr>
            <p:ph type="sldNum" sz="quarter" idx="5"/>
          </p:nvPr>
        </p:nvSpPr>
        <p:spPr/>
        <p:txBody>
          <a:bodyPr/>
          <a:lstStyle/>
          <a:p>
            <a:fld id="{7005154B-DAF7-4D9C-AC4A-B0057B987553}" type="slidenum">
              <a:rPr lang="en-IN" smtClean="0"/>
              <a:t>8</a:t>
            </a:fld>
            <a:endParaRPr lang="en-IN" dirty="0"/>
          </a:p>
        </p:txBody>
      </p:sp>
    </p:spTree>
    <p:extLst>
      <p:ext uri="{BB962C8B-B14F-4D97-AF65-F5344CB8AC3E}">
        <p14:creationId xmlns:p14="http://schemas.microsoft.com/office/powerpoint/2010/main" val="694615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100" dirty="0">
                <a:solidFill>
                  <a:srgbClr val="595959"/>
                </a:solidFill>
              </a:rPr>
              <a:t>Stakeholder groupings. See if you can draw faint lines around the groups</a:t>
            </a:r>
          </a:p>
          <a:p>
            <a:pPr marL="0" lvl="0" indent="0" algn="l" rtl="0">
              <a:lnSpc>
                <a:spcPct val="115000"/>
              </a:lnSpc>
              <a:spcBef>
                <a:spcPts val="1200"/>
              </a:spcBef>
              <a:spcAft>
                <a:spcPts val="1200"/>
              </a:spcAft>
              <a:buClr>
                <a:schemeClr val="dk1"/>
              </a:buClr>
              <a:buSzPts val="1100"/>
              <a:buFont typeface="Arial"/>
              <a:buNone/>
            </a:pPr>
            <a:r>
              <a:rPr lang="en-US" dirty="0">
                <a:solidFill>
                  <a:srgbClr val="595959"/>
                </a:solidFill>
              </a:rPr>
              <a:t>Many companies graciously volunteered their time to discuss the issues, ideas, and opportunities to evolve measurement from Smart TVs. Overall, there were over 44 interviews and numerous feedback sessions among CIMM members, non-CIMM members and associations. The interviewees were selected to provide the perspectives of the Buyers, Sellers, Smart TV Makers, Measurement Companies, Technical Specialists, and Associations. This group is also referred to as the stakeholders. The interviews covered specific topics and were tailored to the specific company and specialty of the executives who sat for the session – some were more technical, some more strategic. A sample guide is included in the appendix of the final document.</a:t>
            </a:r>
            <a:endParaRPr lang="en-US" sz="1100" dirty="0">
              <a:solidFill>
                <a:srgbClr val="595959"/>
              </a:solidFill>
            </a:endParaRPr>
          </a:p>
        </p:txBody>
      </p:sp>
      <p:sp>
        <p:nvSpPr>
          <p:cNvPr id="4" name="Slide Number Placeholder 3"/>
          <p:cNvSpPr>
            <a:spLocks noGrp="1"/>
          </p:cNvSpPr>
          <p:nvPr>
            <p:ph type="sldNum" sz="quarter" idx="5"/>
          </p:nvPr>
        </p:nvSpPr>
        <p:spPr/>
        <p:txBody>
          <a:bodyPr/>
          <a:lstStyle/>
          <a:p>
            <a:fld id="{7005154B-DAF7-4D9C-AC4A-B0057B987553}" type="slidenum">
              <a:rPr lang="en-IN" smtClean="0"/>
              <a:t>9</a:t>
            </a:fld>
            <a:endParaRPr lang="en-IN" dirty="0"/>
          </a:p>
        </p:txBody>
      </p:sp>
    </p:spTree>
    <p:extLst>
      <p:ext uri="{BB962C8B-B14F-4D97-AF65-F5344CB8AC3E}">
        <p14:creationId xmlns:p14="http://schemas.microsoft.com/office/powerpoint/2010/main" val="33496542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Google Shape;124;p29">
            <a:extLst>
              <a:ext uri="{FF2B5EF4-FFF2-40B4-BE49-F238E27FC236}">
                <a16:creationId xmlns:a16="http://schemas.microsoft.com/office/drawing/2014/main" id="{63163E36-D144-A638-4771-90A524417BDD}"/>
              </a:ext>
            </a:extLst>
          </p:cNvPr>
          <p:cNvPicPr preferRelativeResize="0"/>
          <p:nvPr userDrawn="1"/>
        </p:nvPicPr>
        <p:blipFill>
          <a:blip r:embed="rId2">
            <a:alphaModFix/>
          </a:blip>
          <a:stretch>
            <a:fillRect/>
          </a:stretch>
        </p:blipFill>
        <p:spPr>
          <a:xfrm>
            <a:off x="3178628" y="276225"/>
            <a:ext cx="2786744" cy="1728054"/>
          </a:xfrm>
          <a:prstGeom prst="rect">
            <a:avLst/>
          </a:prstGeom>
          <a:noFill/>
          <a:ln>
            <a:noFill/>
          </a:ln>
        </p:spPr>
      </p:pic>
      <p:sp>
        <p:nvSpPr>
          <p:cNvPr id="5" name="Rectangle 4">
            <a:extLst>
              <a:ext uri="{FF2B5EF4-FFF2-40B4-BE49-F238E27FC236}">
                <a16:creationId xmlns:a16="http://schemas.microsoft.com/office/drawing/2014/main" id="{438E4756-07BB-68B6-2FA8-8F458F053028}"/>
              </a:ext>
            </a:extLst>
          </p:cNvPr>
          <p:cNvSpPr/>
          <p:nvPr userDrawn="1"/>
        </p:nvSpPr>
        <p:spPr>
          <a:xfrm>
            <a:off x="1" y="2571750"/>
            <a:ext cx="9143999" cy="17280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013" dirty="0"/>
          </a:p>
        </p:txBody>
      </p:sp>
      <p:sp>
        <p:nvSpPr>
          <p:cNvPr id="2" name="Title 1">
            <a:extLst>
              <a:ext uri="{FF2B5EF4-FFF2-40B4-BE49-F238E27FC236}">
                <a16:creationId xmlns:a16="http://schemas.microsoft.com/office/drawing/2014/main" id="{9EF64292-2574-4354-B45E-F9A962C062C7}"/>
              </a:ext>
            </a:extLst>
          </p:cNvPr>
          <p:cNvSpPr>
            <a:spLocks noGrp="1"/>
          </p:cNvSpPr>
          <p:nvPr>
            <p:ph type="ctrTitle" hasCustomPrompt="1"/>
          </p:nvPr>
        </p:nvSpPr>
        <p:spPr>
          <a:xfrm>
            <a:off x="742950" y="2871650"/>
            <a:ext cx="7658100" cy="498415"/>
          </a:xfrm>
          <a:prstGeom prst="rect">
            <a:avLst/>
          </a:prstGeom>
        </p:spPr>
        <p:txBody>
          <a:bodyPr anchor="b">
            <a:noAutofit/>
          </a:bodyPr>
          <a:lstStyle>
            <a:lvl1pPr algn="ctr">
              <a:defRPr sz="3600" b="1">
                <a:solidFill>
                  <a:schemeClr val="bg1"/>
                </a:solidFill>
              </a:defRPr>
            </a:lvl1pPr>
          </a:lstStyle>
          <a:p>
            <a:r>
              <a:rPr lang="en-US" dirty="0"/>
              <a:t>Section Slide</a:t>
            </a:r>
            <a:endParaRPr lang="en-GB" dirty="0"/>
          </a:p>
        </p:txBody>
      </p:sp>
      <p:sp>
        <p:nvSpPr>
          <p:cNvPr id="3" name="Subtitle 2">
            <a:extLst>
              <a:ext uri="{FF2B5EF4-FFF2-40B4-BE49-F238E27FC236}">
                <a16:creationId xmlns:a16="http://schemas.microsoft.com/office/drawing/2014/main" id="{396946A8-DFAF-47B6-9F0D-080135FF84CC}"/>
              </a:ext>
            </a:extLst>
          </p:cNvPr>
          <p:cNvSpPr>
            <a:spLocks noGrp="1"/>
          </p:cNvSpPr>
          <p:nvPr>
            <p:ph type="subTitle" idx="1" hasCustomPrompt="1"/>
          </p:nvPr>
        </p:nvSpPr>
        <p:spPr>
          <a:xfrm>
            <a:off x="742950" y="3534702"/>
            <a:ext cx="7658100" cy="408648"/>
          </a:xfrm>
        </p:spPr>
        <p:txBody>
          <a:bodyPr>
            <a:noAutofit/>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Subheading</a:t>
            </a:r>
            <a:endParaRPr lang="en-GB" dirty="0"/>
          </a:p>
        </p:txBody>
      </p:sp>
      <p:sp>
        <p:nvSpPr>
          <p:cNvPr id="12" name="Text Placeholder 10">
            <a:extLst>
              <a:ext uri="{FF2B5EF4-FFF2-40B4-BE49-F238E27FC236}">
                <a16:creationId xmlns:a16="http://schemas.microsoft.com/office/drawing/2014/main" id="{E606F22C-DA07-CBF9-B60F-49C986B73603}"/>
              </a:ext>
            </a:extLst>
          </p:cNvPr>
          <p:cNvSpPr>
            <a:spLocks noGrp="1"/>
          </p:cNvSpPr>
          <p:nvPr>
            <p:ph type="body" sz="quarter" idx="10" hasCustomPrompt="1"/>
          </p:nvPr>
        </p:nvSpPr>
        <p:spPr>
          <a:xfrm>
            <a:off x="4395788" y="4512067"/>
            <a:ext cx="4400550" cy="355208"/>
          </a:xfrm>
        </p:spPr>
        <p:txBody>
          <a:bodyPr>
            <a:normAutofit/>
          </a:bodyPr>
          <a:lstStyle>
            <a:lvl1pPr algn="r">
              <a:lnSpc>
                <a:spcPct val="100000"/>
              </a:lnSpc>
              <a:spcBef>
                <a:spcPts val="0"/>
              </a:spcBef>
              <a:defRPr sz="1000"/>
            </a:lvl1pPr>
          </a:lstStyle>
          <a:p>
            <a:pPr lvl="0"/>
            <a:r>
              <a:rPr lang="en-US" dirty="0"/>
              <a:t>Coalition for Innovative Media Measurement (CIMM)</a:t>
            </a:r>
          </a:p>
          <a:p>
            <a:pPr lvl="0"/>
            <a:r>
              <a:rPr lang="en-US" dirty="0"/>
              <a:t>www.cimm-us.org</a:t>
            </a:r>
          </a:p>
        </p:txBody>
      </p:sp>
    </p:spTree>
    <p:extLst>
      <p:ext uri="{BB962C8B-B14F-4D97-AF65-F5344CB8AC3E}">
        <p14:creationId xmlns:p14="http://schemas.microsoft.com/office/powerpoint/2010/main" val="1016206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9CC87C6-5FAD-4D81-AA40-AE48430D943A}"/>
              </a:ext>
            </a:extLst>
          </p:cNvPr>
          <p:cNvSpPr>
            <a:spLocks noGrp="1"/>
          </p:cNvSpPr>
          <p:nvPr>
            <p:ph sz="quarter" idx="12"/>
          </p:nvPr>
        </p:nvSpPr>
        <p:spPr>
          <a:xfrm>
            <a:off x="352425" y="1095375"/>
            <a:ext cx="8435340" cy="3566160"/>
          </a:xfrm>
        </p:spPr>
        <p:txBody>
          <a:bodyPr>
            <a:no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 name="Google Shape;124;p29">
            <a:extLst>
              <a:ext uri="{FF2B5EF4-FFF2-40B4-BE49-F238E27FC236}">
                <a16:creationId xmlns:a16="http://schemas.microsoft.com/office/drawing/2014/main" id="{A5F91F06-074E-D859-F1AC-D3E0CADA8892}"/>
              </a:ext>
            </a:extLst>
          </p:cNvPr>
          <p:cNvPicPr preferRelativeResize="0"/>
          <p:nvPr userDrawn="1"/>
        </p:nvPicPr>
        <p:blipFill rotWithShape="1">
          <a:blip r:embed="rId2">
            <a:alphaModFix/>
          </a:blip>
          <a:srcRect r="37961"/>
          <a:stretch/>
        </p:blipFill>
        <p:spPr>
          <a:xfrm>
            <a:off x="8181502" y="272581"/>
            <a:ext cx="621866" cy="621579"/>
          </a:xfrm>
          <a:prstGeom prst="rect">
            <a:avLst/>
          </a:prstGeom>
          <a:noFill/>
          <a:ln>
            <a:noFill/>
          </a:ln>
        </p:spPr>
      </p:pic>
      <p:sp>
        <p:nvSpPr>
          <p:cNvPr id="3" name="Title 2">
            <a:extLst>
              <a:ext uri="{FF2B5EF4-FFF2-40B4-BE49-F238E27FC236}">
                <a16:creationId xmlns:a16="http://schemas.microsoft.com/office/drawing/2014/main" id="{D5E6B35E-7DCE-CBCA-46D4-8D10B117CDDD}"/>
              </a:ext>
            </a:extLst>
          </p:cNvPr>
          <p:cNvSpPr>
            <a:spLocks noGrp="1"/>
          </p:cNvSpPr>
          <p:nvPr>
            <p:ph type="title"/>
          </p:nvPr>
        </p:nvSpPr>
        <p:spPr/>
        <p:txBody>
          <a:bodyPr/>
          <a:lstStyle/>
          <a:p>
            <a:r>
              <a:rPr lang="en-US"/>
              <a:t>Click to edit Master title style</a:t>
            </a:r>
            <a:endParaRPr lang="en-IN"/>
          </a:p>
        </p:txBody>
      </p:sp>
      <p:sp>
        <p:nvSpPr>
          <p:cNvPr id="7" name="Footer Placeholder 6">
            <a:extLst>
              <a:ext uri="{FF2B5EF4-FFF2-40B4-BE49-F238E27FC236}">
                <a16:creationId xmlns:a16="http://schemas.microsoft.com/office/drawing/2014/main" id="{C38DE918-C5AA-5A5F-8B12-A4229ABCCAEC}"/>
              </a:ext>
            </a:extLst>
          </p:cNvPr>
          <p:cNvSpPr>
            <a:spLocks noGrp="1"/>
          </p:cNvSpPr>
          <p:nvPr>
            <p:ph type="ftr" sz="quarter" idx="13"/>
          </p:nvPr>
        </p:nvSpPr>
        <p:spPr/>
        <p:txBody>
          <a:bodyPr/>
          <a:lstStyle/>
          <a:p>
            <a:r>
              <a:rPr lang="en-US" dirty="0"/>
              <a:t>Coalition for Innovation in Media Measurement, October 2023</a:t>
            </a:r>
          </a:p>
        </p:txBody>
      </p:sp>
      <p:sp>
        <p:nvSpPr>
          <p:cNvPr id="8" name="Slide Number Placeholder 7">
            <a:extLst>
              <a:ext uri="{FF2B5EF4-FFF2-40B4-BE49-F238E27FC236}">
                <a16:creationId xmlns:a16="http://schemas.microsoft.com/office/drawing/2014/main" id="{F96572B2-639B-7CD8-1F32-0A1A6CA9DE07}"/>
              </a:ext>
            </a:extLst>
          </p:cNvPr>
          <p:cNvSpPr>
            <a:spLocks noGrp="1"/>
          </p:cNvSpPr>
          <p:nvPr>
            <p:ph type="sldNum" sz="quarter" idx="14"/>
          </p:nvPr>
        </p:nvSpPr>
        <p:spPr/>
        <p:txBody>
          <a:bodyPr/>
          <a:lstStyle/>
          <a:p>
            <a:fld id="{10AABD62-4B1F-4370-9BF1-A64AA2AFB05A}" type="slidenum">
              <a:rPr lang="en-GB" smtClean="0"/>
              <a:pPr/>
              <a:t>‹#›</a:t>
            </a:fld>
            <a:endParaRPr lang="en-GB" dirty="0"/>
          </a:p>
        </p:txBody>
      </p:sp>
    </p:spTree>
    <p:extLst>
      <p:ext uri="{BB962C8B-B14F-4D97-AF65-F5344CB8AC3E}">
        <p14:creationId xmlns:p14="http://schemas.microsoft.com/office/powerpoint/2010/main" val="2170690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37DE15-7449-15BB-6BBB-4D01D125A85E}"/>
              </a:ext>
            </a:extLst>
          </p:cNvPr>
          <p:cNvSpPr/>
          <p:nvPr userDrawn="1"/>
        </p:nvSpPr>
        <p:spPr>
          <a:xfrm>
            <a:off x="4572000" y="0"/>
            <a:ext cx="3962400" cy="51435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013" dirty="0"/>
          </a:p>
        </p:txBody>
      </p:sp>
      <p:pic>
        <p:nvPicPr>
          <p:cNvPr id="5" name="Google Shape;124;p29">
            <a:extLst>
              <a:ext uri="{FF2B5EF4-FFF2-40B4-BE49-F238E27FC236}">
                <a16:creationId xmlns:a16="http://schemas.microsoft.com/office/drawing/2014/main" id="{32A14832-5210-B5AE-345C-D5E7ABABFE26}"/>
              </a:ext>
            </a:extLst>
          </p:cNvPr>
          <p:cNvPicPr preferRelativeResize="0"/>
          <p:nvPr userDrawn="1"/>
        </p:nvPicPr>
        <p:blipFill>
          <a:blip r:embed="rId2">
            <a:alphaModFix/>
          </a:blip>
          <a:stretch>
            <a:fillRect/>
          </a:stretch>
        </p:blipFill>
        <p:spPr>
          <a:xfrm>
            <a:off x="342900" y="1707723"/>
            <a:ext cx="2786744" cy="1728054"/>
          </a:xfrm>
          <a:prstGeom prst="rect">
            <a:avLst/>
          </a:prstGeom>
          <a:noFill/>
          <a:ln>
            <a:noFill/>
          </a:ln>
        </p:spPr>
      </p:pic>
      <p:sp>
        <p:nvSpPr>
          <p:cNvPr id="2" name="Title 1">
            <a:extLst>
              <a:ext uri="{FF2B5EF4-FFF2-40B4-BE49-F238E27FC236}">
                <a16:creationId xmlns:a16="http://schemas.microsoft.com/office/drawing/2014/main" id="{990380E5-A9F6-4CBF-BE1B-6CD23E6EFD70}"/>
              </a:ext>
            </a:extLst>
          </p:cNvPr>
          <p:cNvSpPr>
            <a:spLocks noGrp="1"/>
          </p:cNvSpPr>
          <p:nvPr>
            <p:ph type="title" hasCustomPrompt="1"/>
          </p:nvPr>
        </p:nvSpPr>
        <p:spPr>
          <a:xfrm>
            <a:off x="4772025" y="2192666"/>
            <a:ext cx="3562350" cy="758169"/>
          </a:xfrm>
          <a:prstGeom prst="rect">
            <a:avLst/>
          </a:prstGeom>
        </p:spPr>
        <p:txBody>
          <a:bodyPr anchor="ctr">
            <a:noAutofit/>
          </a:bodyPr>
          <a:lstStyle>
            <a:lvl1pPr>
              <a:defRPr sz="3300">
                <a:solidFill>
                  <a:schemeClr val="bg1"/>
                </a:solidFill>
              </a:defRPr>
            </a:lvl1pPr>
          </a:lstStyle>
          <a:p>
            <a:r>
              <a:rPr lang="en-US" dirty="0"/>
              <a:t>Divider Slide</a:t>
            </a:r>
            <a:endParaRPr lang="en-GB" dirty="0"/>
          </a:p>
        </p:txBody>
      </p:sp>
    </p:spTree>
    <p:extLst>
      <p:ext uri="{BB962C8B-B14F-4D97-AF65-F5344CB8AC3E}">
        <p14:creationId xmlns:p14="http://schemas.microsoft.com/office/powerpoint/2010/main" val="1639991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4D7509-479D-4751-BDBF-288B3542EBB3}"/>
              </a:ext>
            </a:extLst>
          </p:cNvPr>
          <p:cNvSpPr>
            <a:spLocks noGrp="1"/>
          </p:cNvSpPr>
          <p:nvPr>
            <p:ph sz="half" idx="1"/>
          </p:nvPr>
        </p:nvSpPr>
        <p:spPr>
          <a:xfrm>
            <a:off x="352425" y="1095375"/>
            <a:ext cx="4114800" cy="3566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6F476C1E-FB44-46DD-A3B2-9711A370DB77}"/>
              </a:ext>
            </a:extLst>
          </p:cNvPr>
          <p:cNvSpPr>
            <a:spLocks noGrp="1"/>
          </p:cNvSpPr>
          <p:nvPr>
            <p:ph sz="half" idx="2"/>
          </p:nvPr>
        </p:nvSpPr>
        <p:spPr>
          <a:xfrm>
            <a:off x="4674870" y="1095375"/>
            <a:ext cx="411480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9B26D6F2-F245-F38F-AFE1-D9E101B69524}"/>
              </a:ext>
            </a:extLst>
          </p:cNvPr>
          <p:cNvSpPr>
            <a:spLocks noGrp="1"/>
          </p:cNvSpPr>
          <p:nvPr>
            <p:ph type="title"/>
          </p:nvPr>
        </p:nvSpPr>
        <p:spPr/>
        <p:txBody>
          <a:bodyPr/>
          <a:lstStyle/>
          <a:p>
            <a:r>
              <a:rPr lang="en-US" dirty="0"/>
              <a:t>Click to edit Master title style</a:t>
            </a:r>
            <a:endParaRPr lang="en-IN" dirty="0"/>
          </a:p>
        </p:txBody>
      </p:sp>
      <p:sp>
        <p:nvSpPr>
          <p:cNvPr id="8" name="Footer Placeholder 7">
            <a:extLst>
              <a:ext uri="{FF2B5EF4-FFF2-40B4-BE49-F238E27FC236}">
                <a16:creationId xmlns:a16="http://schemas.microsoft.com/office/drawing/2014/main" id="{542A7BEB-C632-C5F5-7E90-64E9D2E3119C}"/>
              </a:ext>
            </a:extLst>
          </p:cNvPr>
          <p:cNvSpPr>
            <a:spLocks noGrp="1"/>
          </p:cNvSpPr>
          <p:nvPr>
            <p:ph type="ftr" sz="quarter" idx="10"/>
          </p:nvPr>
        </p:nvSpPr>
        <p:spPr/>
        <p:txBody>
          <a:bodyPr/>
          <a:lstStyle/>
          <a:p>
            <a:r>
              <a:rPr lang="en-US" dirty="0"/>
              <a:t>Coalition for Innovation in Media Measurement, October 2023</a:t>
            </a:r>
          </a:p>
        </p:txBody>
      </p:sp>
      <p:sp>
        <p:nvSpPr>
          <p:cNvPr id="9" name="Slide Number Placeholder 8">
            <a:extLst>
              <a:ext uri="{FF2B5EF4-FFF2-40B4-BE49-F238E27FC236}">
                <a16:creationId xmlns:a16="http://schemas.microsoft.com/office/drawing/2014/main" id="{0D41612E-54F0-440C-13DD-EB66B7F0D50B}"/>
              </a:ext>
            </a:extLst>
          </p:cNvPr>
          <p:cNvSpPr>
            <a:spLocks noGrp="1"/>
          </p:cNvSpPr>
          <p:nvPr>
            <p:ph type="sldNum" sz="quarter" idx="11"/>
          </p:nvPr>
        </p:nvSpPr>
        <p:spPr/>
        <p:txBody>
          <a:bodyPr/>
          <a:lstStyle/>
          <a:p>
            <a:fld id="{10AABD62-4B1F-4370-9BF1-A64AA2AFB05A}" type="slidenum">
              <a:rPr lang="en-GB" smtClean="0"/>
              <a:pPr/>
              <a:t>‹#›</a:t>
            </a:fld>
            <a:endParaRPr lang="en-GB" dirty="0"/>
          </a:p>
        </p:txBody>
      </p:sp>
    </p:spTree>
    <p:extLst>
      <p:ext uri="{BB962C8B-B14F-4D97-AF65-F5344CB8AC3E}">
        <p14:creationId xmlns:p14="http://schemas.microsoft.com/office/powerpoint/2010/main" val="2081458219"/>
      </p:ext>
    </p:extLst>
  </p:cSld>
  <p:clrMapOvr>
    <a:masterClrMapping/>
  </p:clrMapOvr>
  <p:extLst>
    <p:ext uri="{DCECCB84-F9BA-43D5-87BE-67443E8EF086}">
      <p15:sldGuideLst xmlns:p15="http://schemas.microsoft.com/office/powerpoint/2012/main">
        <p15:guide id="1" pos="2880" userDrawn="1">
          <p15:clr>
            <a:srgbClr val="FBAE40"/>
          </p15:clr>
        </p15:guide>
        <p15:guide id="2" pos="2818" userDrawn="1">
          <p15:clr>
            <a:srgbClr val="FBAE40"/>
          </p15:clr>
        </p15:guide>
        <p15:guide id="3" pos="29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097B95-CFA9-E84C-14DC-66C12C2BB82B}"/>
              </a:ext>
            </a:extLst>
          </p:cNvPr>
          <p:cNvSpPr>
            <a:spLocks noGrp="1"/>
          </p:cNvSpPr>
          <p:nvPr>
            <p:ph type="title"/>
          </p:nvPr>
        </p:nvSpPr>
        <p:spPr/>
        <p:txBody>
          <a:bodyPr/>
          <a:lstStyle/>
          <a:p>
            <a:r>
              <a:rPr lang="en-US" dirty="0"/>
              <a:t>Click to edit Master title style</a:t>
            </a:r>
            <a:endParaRPr lang="en-IN" dirty="0"/>
          </a:p>
        </p:txBody>
      </p:sp>
      <p:sp>
        <p:nvSpPr>
          <p:cNvPr id="6" name="Footer Placeholder 5">
            <a:extLst>
              <a:ext uri="{FF2B5EF4-FFF2-40B4-BE49-F238E27FC236}">
                <a16:creationId xmlns:a16="http://schemas.microsoft.com/office/drawing/2014/main" id="{4472C1E7-9362-7374-90CA-CC2444BBD942}"/>
              </a:ext>
            </a:extLst>
          </p:cNvPr>
          <p:cNvSpPr>
            <a:spLocks noGrp="1"/>
          </p:cNvSpPr>
          <p:nvPr>
            <p:ph type="ftr" sz="quarter" idx="10"/>
          </p:nvPr>
        </p:nvSpPr>
        <p:spPr/>
        <p:txBody>
          <a:bodyPr/>
          <a:lstStyle/>
          <a:p>
            <a:r>
              <a:rPr lang="en-US" dirty="0"/>
              <a:t>Coalition for Innovation in Media Measurement, October 2023</a:t>
            </a:r>
          </a:p>
        </p:txBody>
      </p:sp>
      <p:sp>
        <p:nvSpPr>
          <p:cNvPr id="7" name="Slide Number Placeholder 6">
            <a:extLst>
              <a:ext uri="{FF2B5EF4-FFF2-40B4-BE49-F238E27FC236}">
                <a16:creationId xmlns:a16="http://schemas.microsoft.com/office/drawing/2014/main" id="{28842DF9-336A-2858-AD25-91FA7AE71033}"/>
              </a:ext>
            </a:extLst>
          </p:cNvPr>
          <p:cNvSpPr>
            <a:spLocks noGrp="1"/>
          </p:cNvSpPr>
          <p:nvPr>
            <p:ph type="sldNum" sz="quarter" idx="11"/>
          </p:nvPr>
        </p:nvSpPr>
        <p:spPr/>
        <p:txBody>
          <a:bodyPr/>
          <a:lstStyle/>
          <a:p>
            <a:fld id="{10AABD62-4B1F-4370-9BF1-A64AA2AFB05A}" type="slidenum">
              <a:rPr lang="en-GB" smtClean="0"/>
              <a:pPr/>
              <a:t>‹#›</a:t>
            </a:fld>
            <a:endParaRPr lang="en-GB" dirty="0"/>
          </a:p>
        </p:txBody>
      </p:sp>
    </p:spTree>
    <p:extLst>
      <p:ext uri="{BB962C8B-B14F-4D97-AF65-F5344CB8AC3E}">
        <p14:creationId xmlns:p14="http://schemas.microsoft.com/office/powerpoint/2010/main" val="1373378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2FCE13-6FCD-4615-F9E9-3660DE0E84D2}"/>
              </a:ext>
            </a:extLst>
          </p:cNvPr>
          <p:cNvSpPr>
            <a:spLocks noGrp="1"/>
          </p:cNvSpPr>
          <p:nvPr>
            <p:ph type="ftr" sz="quarter" idx="10"/>
          </p:nvPr>
        </p:nvSpPr>
        <p:spPr/>
        <p:txBody>
          <a:bodyPr/>
          <a:lstStyle/>
          <a:p>
            <a:r>
              <a:rPr lang="en-US" dirty="0"/>
              <a:t>Coalition for Innovation in Media Measurement, October 2023</a:t>
            </a:r>
          </a:p>
        </p:txBody>
      </p:sp>
      <p:sp>
        <p:nvSpPr>
          <p:cNvPr id="5" name="Slide Number Placeholder 4">
            <a:extLst>
              <a:ext uri="{FF2B5EF4-FFF2-40B4-BE49-F238E27FC236}">
                <a16:creationId xmlns:a16="http://schemas.microsoft.com/office/drawing/2014/main" id="{94DCAF96-2168-F801-2005-7883AEE35E55}"/>
              </a:ext>
            </a:extLst>
          </p:cNvPr>
          <p:cNvSpPr>
            <a:spLocks noGrp="1"/>
          </p:cNvSpPr>
          <p:nvPr>
            <p:ph type="sldNum" sz="quarter" idx="11"/>
          </p:nvPr>
        </p:nvSpPr>
        <p:spPr/>
        <p:txBody>
          <a:bodyPr/>
          <a:lstStyle/>
          <a:p>
            <a:fld id="{10AABD62-4B1F-4370-9BF1-A64AA2AFB05A}" type="slidenum">
              <a:rPr lang="en-GB" smtClean="0"/>
              <a:pPr/>
              <a:t>‹#›</a:t>
            </a:fld>
            <a:endParaRPr lang="en-GB" dirty="0"/>
          </a:p>
        </p:txBody>
      </p:sp>
    </p:spTree>
    <p:extLst>
      <p:ext uri="{BB962C8B-B14F-4D97-AF65-F5344CB8AC3E}">
        <p14:creationId xmlns:p14="http://schemas.microsoft.com/office/powerpoint/2010/main" val="2821425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F12B0B-9449-442D-B07E-6E092E3E44B4}"/>
              </a:ext>
            </a:extLst>
          </p:cNvPr>
          <p:cNvSpPr>
            <a:spLocks noGrp="1"/>
          </p:cNvSpPr>
          <p:nvPr>
            <p:ph type="title"/>
          </p:nvPr>
        </p:nvSpPr>
        <p:spPr>
          <a:xfrm>
            <a:off x="354330" y="272581"/>
            <a:ext cx="8435340" cy="617220"/>
          </a:xfrm>
          <a:prstGeom prst="rect">
            <a:avLst/>
          </a:prstGeom>
        </p:spPr>
        <p:txBody>
          <a:bodyPr vert="horz" lIns="0" tIns="0" rIns="0" bIns="0" rtlCol="0" anchor="b">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DB338111-F9FA-4D14-9BB9-C2A7596AF0F2}"/>
              </a:ext>
            </a:extLst>
          </p:cNvPr>
          <p:cNvSpPr>
            <a:spLocks noGrp="1"/>
          </p:cNvSpPr>
          <p:nvPr>
            <p:ph type="body" idx="1"/>
          </p:nvPr>
        </p:nvSpPr>
        <p:spPr>
          <a:xfrm>
            <a:off x="354330" y="1097280"/>
            <a:ext cx="8435340" cy="35661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 name="Footer Placeholder 29">
            <a:extLst>
              <a:ext uri="{FF2B5EF4-FFF2-40B4-BE49-F238E27FC236}">
                <a16:creationId xmlns:a16="http://schemas.microsoft.com/office/drawing/2014/main" id="{B3D1BF7C-6B09-40E9-8262-C9F0B553A659}"/>
              </a:ext>
            </a:extLst>
          </p:cNvPr>
          <p:cNvSpPr>
            <a:spLocks noGrp="1"/>
          </p:cNvSpPr>
          <p:nvPr>
            <p:ph type="ftr" sz="quarter" idx="3"/>
          </p:nvPr>
        </p:nvSpPr>
        <p:spPr>
          <a:xfrm>
            <a:off x="2727127" y="4809203"/>
            <a:ext cx="3689747" cy="186896"/>
          </a:xfrm>
          <a:prstGeom prst="rect">
            <a:avLst/>
          </a:prstGeom>
        </p:spPr>
        <p:txBody>
          <a:bodyPr vert="horz" lIns="0" tIns="0" rIns="0" bIns="0" rtlCol="0" anchor="ctr"/>
          <a:lstStyle>
            <a:lvl1pPr algn="ctr">
              <a:defRPr sz="800">
                <a:solidFill>
                  <a:schemeClr val="accent5"/>
                </a:solidFill>
              </a:defRPr>
            </a:lvl1pPr>
          </a:lstStyle>
          <a:p>
            <a:r>
              <a:rPr lang="en-US" dirty="0"/>
              <a:t>Coalition for Innovation in Media Measurement, October 2023</a:t>
            </a:r>
          </a:p>
        </p:txBody>
      </p:sp>
      <p:sp>
        <p:nvSpPr>
          <p:cNvPr id="4" name="Graphic 11">
            <a:extLst>
              <a:ext uri="{FF2B5EF4-FFF2-40B4-BE49-F238E27FC236}">
                <a16:creationId xmlns:a16="http://schemas.microsoft.com/office/drawing/2014/main" id="{E86702B6-D305-7E82-574C-1877CAA889E5}"/>
              </a:ext>
            </a:extLst>
          </p:cNvPr>
          <p:cNvSpPr/>
          <p:nvPr userDrawn="1"/>
        </p:nvSpPr>
        <p:spPr>
          <a:xfrm>
            <a:off x="354330" y="4742855"/>
            <a:ext cx="319593" cy="319593"/>
          </a:xfrm>
          <a:custGeom>
            <a:avLst/>
            <a:gdLst>
              <a:gd name="connsiteX0" fmla="*/ 213062 w 426124"/>
              <a:gd name="connsiteY0" fmla="*/ 0 h 426124"/>
              <a:gd name="connsiteX1" fmla="*/ 0 w 426124"/>
              <a:gd name="connsiteY1" fmla="*/ 213062 h 426124"/>
              <a:gd name="connsiteX2" fmla="*/ 213062 w 426124"/>
              <a:gd name="connsiteY2" fmla="*/ 426125 h 426124"/>
              <a:gd name="connsiteX3" fmla="*/ 426125 w 426124"/>
              <a:gd name="connsiteY3" fmla="*/ 426125 h 426124"/>
              <a:gd name="connsiteX4" fmla="*/ 426125 w 426124"/>
              <a:gd name="connsiteY4" fmla="*/ 213062 h 426124"/>
              <a:gd name="connsiteX5" fmla="*/ 213062 w 426124"/>
              <a:gd name="connsiteY5" fmla="*/ 0 h 42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124" h="426124">
                <a:moveTo>
                  <a:pt x="213062" y="0"/>
                </a:moveTo>
                <a:cubicBezTo>
                  <a:pt x="95369" y="0"/>
                  <a:pt x="0" y="95369"/>
                  <a:pt x="0" y="213062"/>
                </a:cubicBezTo>
                <a:cubicBezTo>
                  <a:pt x="0" y="330756"/>
                  <a:pt x="95369" y="426125"/>
                  <a:pt x="213062" y="426125"/>
                </a:cubicBezTo>
                <a:lnTo>
                  <a:pt x="426125" y="426125"/>
                </a:lnTo>
                <a:lnTo>
                  <a:pt x="426125" y="213062"/>
                </a:lnTo>
                <a:cubicBezTo>
                  <a:pt x="426065" y="95369"/>
                  <a:pt x="330696" y="0"/>
                  <a:pt x="213062" y="0"/>
                </a:cubicBezTo>
              </a:path>
            </a:pathLst>
          </a:custGeom>
          <a:solidFill>
            <a:schemeClr val="accent6"/>
          </a:solidFill>
          <a:ln w="5953" cap="flat">
            <a:noFill/>
            <a:prstDash val="solid"/>
            <a:miter/>
          </a:ln>
        </p:spPr>
        <p:txBody>
          <a:bodyPr rtlCol="0" anchor="ctr"/>
          <a:lstStyle/>
          <a:p>
            <a:pPr algn="ctr"/>
            <a:endParaRPr lang="en-IN" sz="900" dirty="0">
              <a:solidFill>
                <a:schemeClr val="bg1"/>
              </a:solidFill>
            </a:endParaRPr>
          </a:p>
        </p:txBody>
      </p:sp>
      <p:sp>
        <p:nvSpPr>
          <p:cNvPr id="5" name="Slide Number Placeholder 13">
            <a:extLst>
              <a:ext uri="{FF2B5EF4-FFF2-40B4-BE49-F238E27FC236}">
                <a16:creationId xmlns:a16="http://schemas.microsoft.com/office/drawing/2014/main" id="{35F273D6-DD55-94F9-9444-BC8EB2486DAD}"/>
              </a:ext>
            </a:extLst>
          </p:cNvPr>
          <p:cNvSpPr>
            <a:spLocks noGrp="1"/>
          </p:cNvSpPr>
          <p:nvPr>
            <p:ph type="sldNum" sz="quarter" idx="4"/>
          </p:nvPr>
        </p:nvSpPr>
        <p:spPr>
          <a:xfrm>
            <a:off x="392088" y="4809203"/>
            <a:ext cx="244077" cy="186896"/>
          </a:xfrm>
          <a:prstGeom prst="rect">
            <a:avLst/>
          </a:prstGeom>
        </p:spPr>
        <p:txBody>
          <a:bodyPr lIns="0" tIns="0" rIns="0" bIns="0" anchor="ctr"/>
          <a:lstStyle>
            <a:lvl1pPr algn="ctr">
              <a:defRPr sz="1000">
                <a:solidFill>
                  <a:schemeClr val="bg1"/>
                </a:solidFill>
              </a:defRPr>
            </a:lvl1pPr>
          </a:lstStyle>
          <a:p>
            <a:fld id="{10AABD62-4B1F-4370-9BF1-A64AA2AFB05A}" type="slidenum">
              <a:rPr lang="en-GB" smtClean="0"/>
              <a:pPr/>
              <a:t>‹#›</a:t>
            </a:fld>
            <a:endParaRPr lang="en-GB" dirty="0"/>
          </a:p>
        </p:txBody>
      </p:sp>
      <p:pic>
        <p:nvPicPr>
          <p:cNvPr id="7" name="Google Shape;124;p29">
            <a:extLst>
              <a:ext uri="{FF2B5EF4-FFF2-40B4-BE49-F238E27FC236}">
                <a16:creationId xmlns:a16="http://schemas.microsoft.com/office/drawing/2014/main" id="{369AC017-4311-B04F-15EE-AE5094D2F4CB}"/>
              </a:ext>
            </a:extLst>
          </p:cNvPr>
          <p:cNvPicPr preferRelativeResize="0"/>
          <p:nvPr userDrawn="1"/>
        </p:nvPicPr>
        <p:blipFill rotWithShape="1">
          <a:blip r:embed="rId8">
            <a:alphaModFix/>
          </a:blip>
          <a:srcRect r="37961"/>
          <a:stretch/>
        </p:blipFill>
        <p:spPr>
          <a:xfrm>
            <a:off x="8181502" y="272581"/>
            <a:ext cx="621866" cy="621579"/>
          </a:xfrm>
          <a:prstGeom prst="rect">
            <a:avLst/>
          </a:prstGeom>
          <a:noFill/>
          <a:ln>
            <a:noFill/>
          </a:ln>
        </p:spPr>
      </p:pic>
    </p:spTree>
    <p:extLst>
      <p:ext uri="{BB962C8B-B14F-4D97-AF65-F5344CB8AC3E}">
        <p14:creationId xmlns:p14="http://schemas.microsoft.com/office/powerpoint/2010/main" val="3236553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hf hdr="0" dt="0"/>
  <p:txStyles>
    <p:titleStyle>
      <a:lvl1pPr algn="l" defTabSz="685800" rtl="0" eaLnBrk="1" latinLnBrk="0" hangingPunct="1">
        <a:lnSpc>
          <a:spcPct val="90000"/>
        </a:lnSpc>
        <a:spcBef>
          <a:spcPct val="0"/>
        </a:spcBef>
        <a:buNone/>
        <a:defRPr sz="2400" b="1" kern="1200" baseline="0">
          <a:solidFill>
            <a:schemeClr val="accent6"/>
          </a:solidFill>
          <a:latin typeface="+mj-lt"/>
          <a:ea typeface="+mj-ea"/>
          <a:cs typeface="+mj-cs"/>
        </a:defRPr>
      </a:lvl1pPr>
    </p:titleStyle>
    <p:bodyStyle>
      <a:lvl1pPr marL="0" indent="0" algn="l" defTabSz="685800" rtl="0" eaLnBrk="1" latinLnBrk="0" hangingPunct="1">
        <a:lnSpc>
          <a:spcPct val="100000"/>
        </a:lnSpc>
        <a:spcBef>
          <a:spcPts val="900"/>
        </a:spcBef>
        <a:buFont typeface="Arial" panose="020B0604020202020204" pitchFamily="34" charset="0"/>
        <a:buNone/>
        <a:defRPr sz="1350" kern="1200" baseline="0">
          <a:solidFill>
            <a:schemeClr val="tx1"/>
          </a:solidFill>
          <a:latin typeface="+mn-lt"/>
          <a:ea typeface="+mn-ea"/>
          <a:cs typeface="+mn-cs"/>
        </a:defRPr>
      </a:lvl1pPr>
      <a:lvl2pPr marL="171450" indent="-171450" algn="l" defTabSz="685800" rtl="0" eaLnBrk="1" latinLnBrk="0" hangingPunct="1">
        <a:lnSpc>
          <a:spcPct val="100000"/>
        </a:lnSpc>
        <a:spcBef>
          <a:spcPts val="450"/>
        </a:spcBef>
        <a:buFont typeface="Arial" panose="020B0604020202020204" pitchFamily="34" charset="0"/>
        <a:buChar char="•"/>
        <a:defRPr sz="1350" kern="1200" baseline="0">
          <a:solidFill>
            <a:schemeClr val="tx1"/>
          </a:solidFill>
          <a:latin typeface="+mn-lt"/>
          <a:ea typeface="+mn-ea"/>
          <a:cs typeface="+mn-cs"/>
        </a:defRPr>
      </a:lvl2pPr>
      <a:lvl3pPr marL="342900" indent="-171450" algn="l" defTabSz="685800" rtl="0" eaLnBrk="1" latinLnBrk="0" hangingPunct="1">
        <a:lnSpc>
          <a:spcPct val="100000"/>
        </a:lnSpc>
        <a:spcBef>
          <a:spcPts val="450"/>
        </a:spcBef>
        <a:buFont typeface="Calibri" panose="020F0502020204030204" pitchFamily="34" charset="0"/>
        <a:buChar char="–"/>
        <a:defRPr sz="1200" kern="1200" baseline="0">
          <a:solidFill>
            <a:schemeClr val="tx1"/>
          </a:solidFill>
          <a:latin typeface="+mn-lt"/>
          <a:ea typeface="+mn-ea"/>
          <a:cs typeface="+mn-cs"/>
        </a:defRPr>
      </a:lvl3pPr>
      <a:lvl4pPr marL="514350" indent="-171450" algn="l" defTabSz="685800" rtl="0" eaLnBrk="1" latinLnBrk="0" hangingPunct="1">
        <a:lnSpc>
          <a:spcPct val="100000"/>
        </a:lnSpc>
        <a:spcBef>
          <a:spcPts val="450"/>
        </a:spcBef>
        <a:buFont typeface="Wingdings" panose="05000000000000000000" pitchFamily="2" charset="2"/>
        <a:buChar char="§"/>
        <a:defRPr sz="1200" kern="1200" baseline="0">
          <a:solidFill>
            <a:schemeClr val="tx1"/>
          </a:solidFill>
          <a:latin typeface="+mn-lt"/>
          <a:ea typeface="+mn-ea"/>
          <a:cs typeface="+mn-cs"/>
        </a:defRPr>
      </a:lvl4pPr>
      <a:lvl5pPr marL="685800" indent="-171450" algn="l" defTabSz="685800" rtl="0" eaLnBrk="1" latinLnBrk="0" hangingPunct="1">
        <a:lnSpc>
          <a:spcPct val="100000"/>
        </a:lnSpc>
        <a:spcBef>
          <a:spcPts val="450"/>
        </a:spcBef>
        <a:buSzPct val="90000"/>
        <a:buFont typeface="Arial" panose="020B0604020202020204" pitchFamily="34" charset="0"/>
        <a:buChar char="•"/>
        <a:defRPr sz="120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4" userDrawn="1">
          <p15:clr>
            <a:srgbClr val="F26B43"/>
          </p15:clr>
        </p15:guide>
        <p15:guide id="2" pos="216" userDrawn="1">
          <p15:clr>
            <a:srgbClr val="F26B43"/>
          </p15:clr>
        </p15:guide>
        <p15:guide id="3" pos="5541" userDrawn="1">
          <p15:clr>
            <a:srgbClr val="F26B43"/>
          </p15:clr>
        </p15:guide>
        <p15:guide id="4" orient="horz" pos="563" userDrawn="1">
          <p15:clr>
            <a:srgbClr val="F26B43"/>
          </p15:clr>
        </p15:guide>
        <p15:guide id="5" orient="horz" pos="689" userDrawn="1">
          <p15:clr>
            <a:srgbClr val="F26B43"/>
          </p15:clr>
        </p15:guide>
        <p15:guide id="6" orient="horz" pos="2940" userDrawn="1">
          <p15:clr>
            <a:srgbClr val="F26B43"/>
          </p15:clr>
        </p15:guide>
        <p15:guide id="7" orient="horz" pos="302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slide" Target="slide47.xml"/><Relationship Id="rId13" Type="http://schemas.openxmlformats.org/officeDocument/2006/relationships/slide" Target="slide52.xml"/><Relationship Id="rId18" Type="http://schemas.openxmlformats.org/officeDocument/2006/relationships/slide" Target="slide57.xml"/><Relationship Id="rId3" Type="http://schemas.openxmlformats.org/officeDocument/2006/relationships/hyperlink" Target="https://docs.google.com/document/d/1UdcuOxVp2YBQYwovLIgr-YQ_X3r9OeXt4YGyR0F8bPw/edit?usp=sharing" TargetMode="External"/><Relationship Id="rId21" Type="http://schemas.openxmlformats.org/officeDocument/2006/relationships/slide" Target="slide60.xml"/><Relationship Id="rId7" Type="http://schemas.openxmlformats.org/officeDocument/2006/relationships/slide" Target="slide46.xml"/><Relationship Id="rId12" Type="http://schemas.openxmlformats.org/officeDocument/2006/relationships/slide" Target="slide51.xml"/><Relationship Id="rId17" Type="http://schemas.openxmlformats.org/officeDocument/2006/relationships/slide" Target="slide56.xml"/><Relationship Id="rId2" Type="http://schemas.openxmlformats.org/officeDocument/2006/relationships/notesSlide" Target="../notesSlides/notesSlide12.xml"/><Relationship Id="rId16" Type="http://schemas.openxmlformats.org/officeDocument/2006/relationships/slide" Target="slide55.xml"/><Relationship Id="rId20" Type="http://schemas.openxmlformats.org/officeDocument/2006/relationships/slide" Target="slide59.xml"/><Relationship Id="rId1" Type="http://schemas.openxmlformats.org/officeDocument/2006/relationships/slideLayout" Target="../slideLayouts/slideLayout5.xml"/><Relationship Id="rId6" Type="http://schemas.openxmlformats.org/officeDocument/2006/relationships/slide" Target="slide45.xml"/><Relationship Id="rId11" Type="http://schemas.openxmlformats.org/officeDocument/2006/relationships/slide" Target="slide50.xml"/><Relationship Id="rId5" Type="http://schemas.openxmlformats.org/officeDocument/2006/relationships/slide" Target="slide44.xml"/><Relationship Id="rId15" Type="http://schemas.openxmlformats.org/officeDocument/2006/relationships/slide" Target="slide54.xml"/><Relationship Id="rId23" Type="http://schemas.openxmlformats.org/officeDocument/2006/relationships/slide" Target="slide62.xml"/><Relationship Id="rId10" Type="http://schemas.openxmlformats.org/officeDocument/2006/relationships/slide" Target="slide49.xml"/><Relationship Id="rId19" Type="http://schemas.openxmlformats.org/officeDocument/2006/relationships/slide" Target="slide58.xml"/><Relationship Id="rId4" Type="http://schemas.openxmlformats.org/officeDocument/2006/relationships/slide" Target="slide43.xml"/><Relationship Id="rId9" Type="http://schemas.openxmlformats.org/officeDocument/2006/relationships/slide" Target="slide48.xml"/><Relationship Id="rId14" Type="http://schemas.openxmlformats.org/officeDocument/2006/relationships/slide" Target="slide53.xml"/><Relationship Id="rId22" Type="http://schemas.openxmlformats.org/officeDocument/2006/relationships/slide" Target="slide61.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1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1.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chart" Target="../charts/chart3.xml"/><Relationship Id="rId4" Type="http://schemas.openxmlformats.org/officeDocument/2006/relationships/chart" Target="../charts/char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slide" Target="slide48.xml"/><Relationship Id="rId13" Type="http://schemas.openxmlformats.org/officeDocument/2006/relationships/slide" Target="slide53.xml"/><Relationship Id="rId18" Type="http://schemas.openxmlformats.org/officeDocument/2006/relationships/slide" Target="slide58.xml"/><Relationship Id="rId3" Type="http://schemas.openxmlformats.org/officeDocument/2006/relationships/slide" Target="slide43.xml"/><Relationship Id="rId21" Type="http://schemas.openxmlformats.org/officeDocument/2006/relationships/slide" Target="slide61.xml"/><Relationship Id="rId7" Type="http://schemas.openxmlformats.org/officeDocument/2006/relationships/slide" Target="slide47.xml"/><Relationship Id="rId12" Type="http://schemas.openxmlformats.org/officeDocument/2006/relationships/slide" Target="slide52.xml"/><Relationship Id="rId17" Type="http://schemas.openxmlformats.org/officeDocument/2006/relationships/slide" Target="slide57.xml"/><Relationship Id="rId2" Type="http://schemas.openxmlformats.org/officeDocument/2006/relationships/notesSlide" Target="../notesSlides/notesSlide23.xml"/><Relationship Id="rId16" Type="http://schemas.openxmlformats.org/officeDocument/2006/relationships/slide" Target="slide56.xml"/><Relationship Id="rId20" Type="http://schemas.openxmlformats.org/officeDocument/2006/relationships/slide" Target="slide60.xml"/><Relationship Id="rId1" Type="http://schemas.openxmlformats.org/officeDocument/2006/relationships/slideLayout" Target="../slideLayouts/slideLayout5.xml"/><Relationship Id="rId6" Type="http://schemas.openxmlformats.org/officeDocument/2006/relationships/slide" Target="slide46.xml"/><Relationship Id="rId11" Type="http://schemas.openxmlformats.org/officeDocument/2006/relationships/slide" Target="slide51.xml"/><Relationship Id="rId5" Type="http://schemas.openxmlformats.org/officeDocument/2006/relationships/slide" Target="slide45.xml"/><Relationship Id="rId15" Type="http://schemas.openxmlformats.org/officeDocument/2006/relationships/slide" Target="slide55.xml"/><Relationship Id="rId10" Type="http://schemas.openxmlformats.org/officeDocument/2006/relationships/slide" Target="slide50.xml"/><Relationship Id="rId19" Type="http://schemas.openxmlformats.org/officeDocument/2006/relationships/slide" Target="slide59.xml"/><Relationship Id="rId4" Type="http://schemas.openxmlformats.org/officeDocument/2006/relationships/slide" Target="slide44.xml"/><Relationship Id="rId9" Type="http://schemas.openxmlformats.org/officeDocument/2006/relationships/slide" Target="slide49.xml"/><Relationship Id="rId14" Type="http://schemas.openxmlformats.org/officeDocument/2006/relationships/slide" Target="slide54.xml"/><Relationship Id="rId22" Type="http://schemas.openxmlformats.org/officeDocument/2006/relationships/slide" Target="slide6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hyperlink" Target="https://docs.google.com/spreadsheets/d/1Pql8g20rQRG8N3VjTsgCo2NFcKGGRXSWOR4GLi-8R_k/edit?usp=sharin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docs.google.com/spreadsheets/d/1mWC9W8KBdH0vJgPx2wm39RpdXv_lHwLXpCEkSkPgUJY/edit#gid=1681331502"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adexchanger.com/eletters/on-tv-10-19-2022/"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hyperlink" Target="https://thearf-org-unified-admin.s3.amazonaws.com/CIMM/Documents/TX_AIP.11.pdf" TargetMode="External"/><Relationship Id="rId5" Type="http://schemas.openxmlformats.org/officeDocument/2006/relationships/hyperlink" Target="https://thearf-org-unified-admin.s3.amazonaws.com/CIMM/Documents/CIMM-TAXI-Rollout-Briefing-from-Ernst-Young-4.18.2013.pdf" TargetMode="External"/><Relationship Id="rId4" Type="http://schemas.openxmlformats.org/officeDocument/2006/relationships/hyperlink" Target="https://cimm-us.org/initiatives-2/taxi/"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drive.google.com/file/d/15CzXg3vYtUv-SZtTdecrSHT_Qkf-MGQl/view?usp=drive_link"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Automatic_content_recognition" TargetMode="External"/><Relationship Id="rId2" Type="http://schemas.openxmlformats.org/officeDocument/2006/relationships/hyperlink" Target="https://docs.google.com/spreadsheets/d/1pRxYp1vETe_MTHuYg0zbQxI0FH4apVkSJC5vPBvyBqw/edit?usp=sharinge_MTHuYg0zbQxI0FH4apVkSJC5vPBvyBqw/edit#gid=2113591985" TargetMode="Externa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www.doi.org/" TargetMode="External"/><Relationship Id="rId2" Type="http://schemas.openxmlformats.org/officeDocument/2006/relationships/hyperlink" Target="https://docs.google.com/spreadsheets/d/1pRxYp1vETe_MTHuYg0zbQxI0FH4apVkSJC5vPBvyBqw/edit?usp=sharinge_MTHuYg0zbQxI0FH4apVkSJC5vPBvyBqw/edit#gid=2113591985"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docs.google.com/spreadsheets/d/1pRxYp1vETe_MTHuYg0zbQxI0FH4apVkSJC5vPBvyBqw/edit?usp=sharinge_MTHuYg0zbQxI0FH4apVkSJC5vPBvyBqw/edit#gid=2113591985" TargetMode="Externa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thevab.com/about" TargetMode="External"/><Relationship Id="rId2" Type="http://schemas.openxmlformats.org/officeDocument/2006/relationships/hyperlink" Target="https://docs.google.com/spreadsheets/d/1pRxYp1vETe_MTHuYg0zbQxI0FH4apVkSJC5vPBvyBqw/edit?usp=sharinge_MTHuYg0zbQxI0FH4apVkSJC5vPBvyBqw/edit#gid=2113591985" TargetMode="External"/><Relationship Id="rId1" Type="http://schemas.openxmlformats.org/officeDocument/2006/relationships/slideLayout" Target="../slideLayouts/slideLayout5.xml"/><Relationship Id="rId5" Type="http://schemas.openxmlformats.org/officeDocument/2006/relationships/hyperlink" Target="https://thearf.org/" TargetMode="External"/><Relationship Id="rId4" Type="http://schemas.openxmlformats.org/officeDocument/2006/relationships/hyperlink" Target="https://iabtechlab.com/"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hyperlink" Target="https://www.linkedin.com/in/myles-parker-159a872/"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hyperlink" Target="https://www.linkedin.com/in/caroline-horner-measures-media/"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jpg"/><Relationship Id="rId26" Type="http://schemas.openxmlformats.org/officeDocument/2006/relationships/image" Target="../media/image33.png"/><Relationship Id="rId21" Type="http://schemas.openxmlformats.org/officeDocument/2006/relationships/image" Target="../media/image28.png"/><Relationship Id="rId34" Type="http://schemas.openxmlformats.org/officeDocument/2006/relationships/image" Target="../media/image41.png"/><Relationship Id="rId7" Type="http://schemas.openxmlformats.org/officeDocument/2006/relationships/image" Target="../media/image14.png"/><Relationship Id="rId12" Type="http://schemas.openxmlformats.org/officeDocument/2006/relationships/image" Target="../media/image19.jp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png"/><Relationship Id="rId2" Type="http://schemas.openxmlformats.org/officeDocument/2006/relationships/notesSlide" Target="../notesSlides/notesSlide9.xml"/><Relationship Id="rId16" Type="http://schemas.openxmlformats.org/officeDocument/2006/relationships/image" Target="../media/image23.png"/><Relationship Id="rId20" Type="http://schemas.openxmlformats.org/officeDocument/2006/relationships/image" Target="../media/image27.png"/><Relationship Id="rId29"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png"/><Relationship Id="rId32" Type="http://schemas.openxmlformats.org/officeDocument/2006/relationships/image" Target="../media/image39.jpg"/><Relationship Id="rId37" Type="http://schemas.openxmlformats.org/officeDocument/2006/relationships/image" Target="../media/image44.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jpg"/><Relationship Id="rId36" Type="http://schemas.openxmlformats.org/officeDocument/2006/relationships/image" Target="../media/image43.png"/><Relationship Id="rId10" Type="http://schemas.openxmlformats.org/officeDocument/2006/relationships/image" Target="../media/image17.png"/><Relationship Id="rId19" Type="http://schemas.openxmlformats.org/officeDocument/2006/relationships/image" Target="../media/image26.png"/><Relationship Id="rId31" Type="http://schemas.openxmlformats.org/officeDocument/2006/relationships/image" Target="../media/image38.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8" Type="http://schemas.openxmlformats.org/officeDocument/2006/relationships/image" Target="../media/image15.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B34D7-9B3F-8A14-08A0-573168E8CD04}"/>
              </a:ext>
            </a:extLst>
          </p:cNvPr>
          <p:cNvSpPr>
            <a:spLocks noGrp="1"/>
          </p:cNvSpPr>
          <p:nvPr>
            <p:ph type="ctrTitle"/>
          </p:nvPr>
        </p:nvSpPr>
        <p:spPr>
          <a:xfrm>
            <a:off x="742950" y="2897362"/>
            <a:ext cx="7658100" cy="498415"/>
          </a:xfrm>
        </p:spPr>
        <p:txBody>
          <a:bodyPr anchor="ctr"/>
          <a:lstStyle/>
          <a:p>
            <a:r>
              <a:rPr lang="en-GB" dirty="0"/>
              <a:t>Smart(er) TV Data for Measurement</a:t>
            </a:r>
          </a:p>
        </p:txBody>
      </p:sp>
      <p:sp>
        <p:nvSpPr>
          <p:cNvPr id="3" name="Subtitle 2">
            <a:extLst>
              <a:ext uri="{FF2B5EF4-FFF2-40B4-BE49-F238E27FC236}">
                <a16:creationId xmlns:a16="http://schemas.microsoft.com/office/drawing/2014/main" id="{239325F8-9D1F-A45C-D1A2-9C68E2294DF2}"/>
              </a:ext>
            </a:extLst>
          </p:cNvPr>
          <p:cNvSpPr>
            <a:spLocks noGrp="1"/>
          </p:cNvSpPr>
          <p:nvPr>
            <p:ph type="subTitle" idx="1"/>
          </p:nvPr>
        </p:nvSpPr>
        <p:spPr>
          <a:xfrm>
            <a:off x="742950" y="3560414"/>
            <a:ext cx="7658100" cy="408648"/>
          </a:xfrm>
        </p:spPr>
        <p:txBody>
          <a:bodyPr anchor="ctr"/>
          <a:lstStyle/>
          <a:p>
            <a:r>
              <a:rPr lang="en-GB" dirty="0"/>
              <a:t>CIMM Compilation of Presentation Slides and Project Artifacts</a:t>
            </a:r>
          </a:p>
        </p:txBody>
      </p:sp>
    </p:spTree>
    <p:extLst>
      <p:ext uri="{BB962C8B-B14F-4D97-AF65-F5344CB8AC3E}">
        <p14:creationId xmlns:p14="http://schemas.microsoft.com/office/powerpoint/2010/main" val="1428056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0B16F3-66D0-4623-49F1-FE7F0EB292B5}"/>
              </a:ext>
            </a:extLst>
          </p:cNvPr>
          <p:cNvSpPr>
            <a:spLocks noGrp="1"/>
          </p:cNvSpPr>
          <p:nvPr>
            <p:ph type="title"/>
          </p:nvPr>
        </p:nvSpPr>
        <p:spPr/>
        <p:txBody>
          <a:bodyPr/>
          <a:lstStyle/>
          <a:p>
            <a:r>
              <a:rPr lang="en-GB" dirty="0"/>
              <a:t>What CIMM Members Want from Smart TV Data</a:t>
            </a:r>
          </a:p>
        </p:txBody>
      </p:sp>
      <p:sp>
        <p:nvSpPr>
          <p:cNvPr id="4" name="Footer Placeholder 3">
            <a:extLst>
              <a:ext uri="{FF2B5EF4-FFF2-40B4-BE49-F238E27FC236}">
                <a16:creationId xmlns:a16="http://schemas.microsoft.com/office/drawing/2014/main" id="{6CCFA445-19AA-5CAB-BF1C-CFFE32A96C38}"/>
              </a:ext>
            </a:extLst>
          </p:cNvPr>
          <p:cNvSpPr>
            <a:spLocks noGrp="1"/>
          </p:cNvSpPr>
          <p:nvPr>
            <p:ph type="ftr" sz="quarter" idx="13"/>
          </p:nvPr>
        </p:nvSpPr>
        <p:spPr/>
        <p:txBody>
          <a:bodyPr/>
          <a:lstStyle/>
          <a:p>
            <a:r>
              <a:rPr lang="en-GB" dirty="0"/>
              <a:t>Coalition for Innovation in Media Measurement, October 2023</a:t>
            </a:r>
          </a:p>
        </p:txBody>
      </p:sp>
      <p:sp>
        <p:nvSpPr>
          <p:cNvPr id="6" name="Oval 5">
            <a:extLst>
              <a:ext uri="{FF2B5EF4-FFF2-40B4-BE49-F238E27FC236}">
                <a16:creationId xmlns:a16="http://schemas.microsoft.com/office/drawing/2014/main" id="{A4657EEB-7C42-C4C9-D87F-4893D5D07C50}"/>
              </a:ext>
            </a:extLst>
          </p:cNvPr>
          <p:cNvSpPr/>
          <p:nvPr/>
        </p:nvSpPr>
        <p:spPr>
          <a:xfrm>
            <a:off x="342900" y="1102633"/>
            <a:ext cx="488042" cy="48804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Oval 6">
            <a:extLst>
              <a:ext uri="{FF2B5EF4-FFF2-40B4-BE49-F238E27FC236}">
                <a16:creationId xmlns:a16="http://schemas.microsoft.com/office/drawing/2014/main" id="{8EB17BD0-D450-7BC8-9829-4CE3B0B26710}"/>
              </a:ext>
            </a:extLst>
          </p:cNvPr>
          <p:cNvSpPr/>
          <p:nvPr/>
        </p:nvSpPr>
        <p:spPr>
          <a:xfrm>
            <a:off x="342900" y="1717512"/>
            <a:ext cx="488042" cy="48804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8" name="Oval 7">
            <a:extLst>
              <a:ext uri="{FF2B5EF4-FFF2-40B4-BE49-F238E27FC236}">
                <a16:creationId xmlns:a16="http://schemas.microsoft.com/office/drawing/2014/main" id="{2342E485-0D34-B92B-343A-B0F60FFC2CFD}"/>
              </a:ext>
            </a:extLst>
          </p:cNvPr>
          <p:cNvSpPr/>
          <p:nvPr/>
        </p:nvSpPr>
        <p:spPr>
          <a:xfrm>
            <a:off x="342900" y="2332391"/>
            <a:ext cx="488042" cy="48804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Oval 8">
            <a:extLst>
              <a:ext uri="{FF2B5EF4-FFF2-40B4-BE49-F238E27FC236}">
                <a16:creationId xmlns:a16="http://schemas.microsoft.com/office/drawing/2014/main" id="{21A9C234-8662-8023-1CD3-EE7CDC9415D6}"/>
              </a:ext>
            </a:extLst>
          </p:cNvPr>
          <p:cNvSpPr/>
          <p:nvPr/>
        </p:nvSpPr>
        <p:spPr>
          <a:xfrm>
            <a:off x="342900" y="2947270"/>
            <a:ext cx="488042" cy="48804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10" name="Oval 9">
            <a:extLst>
              <a:ext uri="{FF2B5EF4-FFF2-40B4-BE49-F238E27FC236}">
                <a16:creationId xmlns:a16="http://schemas.microsoft.com/office/drawing/2014/main" id="{2C206176-6DA4-A519-0A9B-D2BFBA178787}"/>
              </a:ext>
            </a:extLst>
          </p:cNvPr>
          <p:cNvSpPr/>
          <p:nvPr/>
        </p:nvSpPr>
        <p:spPr>
          <a:xfrm>
            <a:off x="342900" y="3562149"/>
            <a:ext cx="488042" cy="48804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11" name="Oval 10">
            <a:extLst>
              <a:ext uri="{FF2B5EF4-FFF2-40B4-BE49-F238E27FC236}">
                <a16:creationId xmlns:a16="http://schemas.microsoft.com/office/drawing/2014/main" id="{1D8FBCCA-CD32-7699-45D6-95615C089CBC}"/>
              </a:ext>
            </a:extLst>
          </p:cNvPr>
          <p:cNvSpPr/>
          <p:nvPr/>
        </p:nvSpPr>
        <p:spPr>
          <a:xfrm>
            <a:off x="342900" y="4177030"/>
            <a:ext cx="488042" cy="48804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12" name="TextBox 11">
            <a:extLst>
              <a:ext uri="{FF2B5EF4-FFF2-40B4-BE49-F238E27FC236}">
                <a16:creationId xmlns:a16="http://schemas.microsoft.com/office/drawing/2014/main" id="{5F1F4E9D-9A7D-1513-FA6A-DA334DDD92E6}"/>
              </a:ext>
            </a:extLst>
          </p:cNvPr>
          <p:cNvSpPr txBox="1"/>
          <p:nvPr/>
        </p:nvSpPr>
        <p:spPr>
          <a:xfrm>
            <a:off x="942975" y="1238932"/>
            <a:ext cx="2112645" cy="215444"/>
          </a:xfrm>
          <a:prstGeom prst="rect">
            <a:avLst/>
          </a:prstGeom>
          <a:noFill/>
        </p:spPr>
        <p:txBody>
          <a:bodyPr wrap="square" lIns="0" tIns="0" rIns="0" bIns="0" rtlCol="0" anchor="ctr">
            <a:spAutoFit/>
          </a:bodyPr>
          <a:lstStyle/>
          <a:p>
            <a:r>
              <a:rPr lang="en-GB" sz="1400" dirty="0"/>
              <a:t>Buyers</a:t>
            </a:r>
          </a:p>
        </p:txBody>
      </p:sp>
      <p:sp>
        <p:nvSpPr>
          <p:cNvPr id="13" name="TextBox 12">
            <a:extLst>
              <a:ext uri="{FF2B5EF4-FFF2-40B4-BE49-F238E27FC236}">
                <a16:creationId xmlns:a16="http://schemas.microsoft.com/office/drawing/2014/main" id="{44A97AD5-1F80-67D3-A24A-7FB70B926DF3}"/>
              </a:ext>
            </a:extLst>
          </p:cNvPr>
          <p:cNvSpPr txBox="1"/>
          <p:nvPr/>
        </p:nvSpPr>
        <p:spPr>
          <a:xfrm>
            <a:off x="942975" y="1853811"/>
            <a:ext cx="2112645" cy="215444"/>
          </a:xfrm>
          <a:prstGeom prst="rect">
            <a:avLst/>
          </a:prstGeom>
          <a:noFill/>
        </p:spPr>
        <p:txBody>
          <a:bodyPr wrap="square" lIns="0" tIns="0" rIns="0" bIns="0" rtlCol="0" anchor="ctr">
            <a:spAutoFit/>
          </a:bodyPr>
          <a:lstStyle/>
          <a:p>
            <a:r>
              <a:rPr lang="en-GB" sz="1400" dirty="0"/>
              <a:t>Sellers</a:t>
            </a:r>
          </a:p>
        </p:txBody>
      </p:sp>
      <p:sp>
        <p:nvSpPr>
          <p:cNvPr id="14" name="TextBox 13">
            <a:extLst>
              <a:ext uri="{FF2B5EF4-FFF2-40B4-BE49-F238E27FC236}">
                <a16:creationId xmlns:a16="http://schemas.microsoft.com/office/drawing/2014/main" id="{57CDD1AF-CB78-8A72-6C79-21FCBC0E44DC}"/>
              </a:ext>
            </a:extLst>
          </p:cNvPr>
          <p:cNvSpPr txBox="1"/>
          <p:nvPr/>
        </p:nvSpPr>
        <p:spPr>
          <a:xfrm>
            <a:off x="942975" y="2468690"/>
            <a:ext cx="2112645" cy="215444"/>
          </a:xfrm>
          <a:prstGeom prst="rect">
            <a:avLst/>
          </a:prstGeom>
          <a:noFill/>
        </p:spPr>
        <p:txBody>
          <a:bodyPr wrap="square" lIns="0" tIns="0" rIns="0" bIns="0" rtlCol="0" anchor="ctr">
            <a:spAutoFit/>
          </a:bodyPr>
          <a:lstStyle/>
          <a:p>
            <a:r>
              <a:rPr lang="en-GB" sz="1400" dirty="0"/>
              <a:t>Smart TV Makers</a:t>
            </a:r>
          </a:p>
        </p:txBody>
      </p:sp>
      <p:sp>
        <p:nvSpPr>
          <p:cNvPr id="15" name="TextBox 14">
            <a:extLst>
              <a:ext uri="{FF2B5EF4-FFF2-40B4-BE49-F238E27FC236}">
                <a16:creationId xmlns:a16="http://schemas.microsoft.com/office/drawing/2014/main" id="{923F2442-78B2-394E-F952-19DDA38FE2C3}"/>
              </a:ext>
            </a:extLst>
          </p:cNvPr>
          <p:cNvSpPr txBox="1"/>
          <p:nvPr/>
        </p:nvSpPr>
        <p:spPr>
          <a:xfrm>
            <a:off x="942975" y="3083569"/>
            <a:ext cx="2112645" cy="215444"/>
          </a:xfrm>
          <a:prstGeom prst="rect">
            <a:avLst/>
          </a:prstGeom>
          <a:noFill/>
        </p:spPr>
        <p:txBody>
          <a:bodyPr wrap="square" lIns="0" tIns="0" rIns="0" bIns="0" rtlCol="0" anchor="ctr">
            <a:spAutoFit/>
          </a:bodyPr>
          <a:lstStyle/>
          <a:p>
            <a:r>
              <a:rPr lang="en-GB" sz="1400" dirty="0"/>
              <a:t>Measurement Companies</a:t>
            </a:r>
          </a:p>
        </p:txBody>
      </p:sp>
      <p:sp>
        <p:nvSpPr>
          <p:cNvPr id="16" name="TextBox 15">
            <a:extLst>
              <a:ext uri="{FF2B5EF4-FFF2-40B4-BE49-F238E27FC236}">
                <a16:creationId xmlns:a16="http://schemas.microsoft.com/office/drawing/2014/main" id="{260D9EA3-C553-CC5B-E486-1770F7CA265A}"/>
              </a:ext>
            </a:extLst>
          </p:cNvPr>
          <p:cNvSpPr txBox="1"/>
          <p:nvPr/>
        </p:nvSpPr>
        <p:spPr>
          <a:xfrm>
            <a:off x="942975" y="3698448"/>
            <a:ext cx="2112645" cy="215444"/>
          </a:xfrm>
          <a:prstGeom prst="rect">
            <a:avLst/>
          </a:prstGeom>
          <a:noFill/>
        </p:spPr>
        <p:txBody>
          <a:bodyPr wrap="square" lIns="0" tIns="0" rIns="0" bIns="0" rtlCol="0" anchor="ctr">
            <a:spAutoFit/>
          </a:bodyPr>
          <a:lstStyle/>
          <a:p>
            <a:r>
              <a:rPr lang="en-GB" sz="1400" dirty="0"/>
              <a:t>Technical Specialists</a:t>
            </a:r>
          </a:p>
        </p:txBody>
      </p:sp>
      <p:sp>
        <p:nvSpPr>
          <p:cNvPr id="17" name="TextBox 16">
            <a:extLst>
              <a:ext uri="{FF2B5EF4-FFF2-40B4-BE49-F238E27FC236}">
                <a16:creationId xmlns:a16="http://schemas.microsoft.com/office/drawing/2014/main" id="{1D2C2C1C-9E43-8C82-3B67-6E3F601FFA4C}"/>
              </a:ext>
            </a:extLst>
          </p:cNvPr>
          <p:cNvSpPr txBox="1"/>
          <p:nvPr/>
        </p:nvSpPr>
        <p:spPr>
          <a:xfrm>
            <a:off x="942975" y="4313327"/>
            <a:ext cx="2112645" cy="215444"/>
          </a:xfrm>
          <a:prstGeom prst="rect">
            <a:avLst/>
          </a:prstGeom>
          <a:noFill/>
        </p:spPr>
        <p:txBody>
          <a:bodyPr wrap="square" lIns="0" tIns="0" rIns="0" bIns="0" rtlCol="0" anchor="ctr">
            <a:spAutoFit/>
          </a:bodyPr>
          <a:lstStyle/>
          <a:p>
            <a:r>
              <a:rPr lang="en-GB" sz="1400" dirty="0"/>
              <a:t>Associations</a:t>
            </a:r>
          </a:p>
        </p:txBody>
      </p:sp>
      <p:sp>
        <p:nvSpPr>
          <p:cNvPr id="18" name="Isosceles Triangle 17">
            <a:extLst>
              <a:ext uri="{FF2B5EF4-FFF2-40B4-BE49-F238E27FC236}">
                <a16:creationId xmlns:a16="http://schemas.microsoft.com/office/drawing/2014/main" id="{F27800C2-7D9F-E2EE-6B06-CDC98458B810}"/>
              </a:ext>
            </a:extLst>
          </p:cNvPr>
          <p:cNvSpPr/>
          <p:nvPr/>
        </p:nvSpPr>
        <p:spPr>
          <a:xfrm rot="5400000">
            <a:off x="2675199" y="2780734"/>
            <a:ext cx="3574897" cy="218704"/>
          </a:xfrm>
          <a:prstGeom prst="triangl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1B6245AB-282F-7426-40F4-B75D10AFFFFA}"/>
              </a:ext>
            </a:extLst>
          </p:cNvPr>
          <p:cNvSpPr/>
          <p:nvPr/>
        </p:nvSpPr>
        <p:spPr>
          <a:xfrm>
            <a:off x="4742927" y="1107774"/>
            <a:ext cx="4059443" cy="356461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71CDE1FC-C670-84EA-6264-31EA0A9BB3FA}"/>
              </a:ext>
            </a:extLst>
          </p:cNvPr>
          <p:cNvSpPr/>
          <p:nvPr/>
        </p:nvSpPr>
        <p:spPr>
          <a:xfrm>
            <a:off x="4839528" y="1199781"/>
            <a:ext cx="391242" cy="39124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3"/>
                </a:solidFill>
              </a:rPr>
              <a:t>1</a:t>
            </a:r>
          </a:p>
        </p:txBody>
      </p:sp>
      <p:sp>
        <p:nvSpPr>
          <p:cNvPr id="21" name="Oval 20">
            <a:extLst>
              <a:ext uri="{FF2B5EF4-FFF2-40B4-BE49-F238E27FC236}">
                <a16:creationId xmlns:a16="http://schemas.microsoft.com/office/drawing/2014/main" id="{320266B1-695F-8427-BC24-A85EF0E79020}"/>
              </a:ext>
            </a:extLst>
          </p:cNvPr>
          <p:cNvSpPr/>
          <p:nvPr/>
        </p:nvSpPr>
        <p:spPr>
          <a:xfrm>
            <a:off x="4839528" y="1793936"/>
            <a:ext cx="391242" cy="39124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3"/>
                </a:solidFill>
              </a:rPr>
              <a:t>2</a:t>
            </a:r>
          </a:p>
        </p:txBody>
      </p:sp>
      <p:sp>
        <p:nvSpPr>
          <p:cNvPr id="22" name="Oval 21">
            <a:extLst>
              <a:ext uri="{FF2B5EF4-FFF2-40B4-BE49-F238E27FC236}">
                <a16:creationId xmlns:a16="http://schemas.microsoft.com/office/drawing/2014/main" id="{3E950DCB-7BCA-9D30-E728-8B03D9C19A8C}"/>
              </a:ext>
            </a:extLst>
          </p:cNvPr>
          <p:cNvSpPr/>
          <p:nvPr/>
        </p:nvSpPr>
        <p:spPr>
          <a:xfrm>
            <a:off x="4839528" y="2388091"/>
            <a:ext cx="391242" cy="39124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3"/>
                </a:solidFill>
              </a:rPr>
              <a:t>3</a:t>
            </a:r>
          </a:p>
        </p:txBody>
      </p:sp>
      <p:sp>
        <p:nvSpPr>
          <p:cNvPr id="23" name="Oval 22">
            <a:extLst>
              <a:ext uri="{FF2B5EF4-FFF2-40B4-BE49-F238E27FC236}">
                <a16:creationId xmlns:a16="http://schemas.microsoft.com/office/drawing/2014/main" id="{93016C93-6186-2A45-0052-A00969AB2AAB}"/>
              </a:ext>
            </a:extLst>
          </p:cNvPr>
          <p:cNvSpPr/>
          <p:nvPr/>
        </p:nvSpPr>
        <p:spPr>
          <a:xfrm>
            <a:off x="4839528" y="2982246"/>
            <a:ext cx="391242" cy="39124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3"/>
                </a:solidFill>
              </a:rPr>
              <a:t>4</a:t>
            </a:r>
          </a:p>
        </p:txBody>
      </p:sp>
      <p:sp>
        <p:nvSpPr>
          <p:cNvPr id="24" name="Oval 23">
            <a:extLst>
              <a:ext uri="{FF2B5EF4-FFF2-40B4-BE49-F238E27FC236}">
                <a16:creationId xmlns:a16="http://schemas.microsoft.com/office/drawing/2014/main" id="{09063C15-05A1-DCBE-B112-D360AE7C82F8}"/>
              </a:ext>
            </a:extLst>
          </p:cNvPr>
          <p:cNvSpPr/>
          <p:nvPr/>
        </p:nvSpPr>
        <p:spPr>
          <a:xfrm>
            <a:off x="4839528" y="3576402"/>
            <a:ext cx="391242" cy="39124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3"/>
                </a:solidFill>
              </a:rPr>
              <a:t>5</a:t>
            </a:r>
          </a:p>
        </p:txBody>
      </p:sp>
      <p:sp>
        <p:nvSpPr>
          <p:cNvPr id="25" name="TextBox 24">
            <a:extLst>
              <a:ext uri="{FF2B5EF4-FFF2-40B4-BE49-F238E27FC236}">
                <a16:creationId xmlns:a16="http://schemas.microsoft.com/office/drawing/2014/main" id="{3016B503-CF49-5271-6297-41461C30777F}"/>
              </a:ext>
            </a:extLst>
          </p:cNvPr>
          <p:cNvSpPr txBox="1"/>
          <p:nvPr/>
        </p:nvSpPr>
        <p:spPr>
          <a:xfrm>
            <a:off x="5327372" y="1291528"/>
            <a:ext cx="2446182" cy="215444"/>
          </a:xfrm>
          <a:prstGeom prst="rect">
            <a:avLst/>
          </a:prstGeom>
          <a:noFill/>
        </p:spPr>
        <p:txBody>
          <a:bodyPr wrap="none" lIns="0" tIns="0" rIns="0" bIns="0" rtlCol="0">
            <a:spAutoFit/>
          </a:bodyPr>
          <a:lstStyle/>
          <a:p>
            <a:r>
              <a:rPr lang="en-GB" sz="1400" dirty="0">
                <a:solidFill>
                  <a:schemeClr val="bg1"/>
                </a:solidFill>
              </a:rPr>
              <a:t>Interoperability with optionality</a:t>
            </a:r>
          </a:p>
        </p:txBody>
      </p:sp>
      <p:sp>
        <p:nvSpPr>
          <p:cNvPr id="26" name="TextBox 25">
            <a:extLst>
              <a:ext uri="{FF2B5EF4-FFF2-40B4-BE49-F238E27FC236}">
                <a16:creationId xmlns:a16="http://schemas.microsoft.com/office/drawing/2014/main" id="{B3F5A608-5548-E845-0749-F7C023093037}"/>
              </a:ext>
            </a:extLst>
          </p:cNvPr>
          <p:cNvSpPr txBox="1"/>
          <p:nvPr/>
        </p:nvSpPr>
        <p:spPr>
          <a:xfrm>
            <a:off x="5327372" y="1875975"/>
            <a:ext cx="1655903" cy="215444"/>
          </a:xfrm>
          <a:prstGeom prst="rect">
            <a:avLst/>
          </a:prstGeom>
          <a:noFill/>
        </p:spPr>
        <p:txBody>
          <a:bodyPr wrap="none" lIns="0" tIns="0" rIns="0" bIns="0" rtlCol="0">
            <a:spAutoFit/>
          </a:bodyPr>
          <a:lstStyle/>
          <a:p>
            <a:r>
              <a:rPr lang="en-GB" sz="1400" dirty="0">
                <a:solidFill>
                  <a:schemeClr val="bg1"/>
                </a:solidFill>
              </a:rPr>
              <a:t>Access to more data</a:t>
            </a:r>
          </a:p>
        </p:txBody>
      </p:sp>
      <p:sp>
        <p:nvSpPr>
          <p:cNvPr id="27" name="TextBox 26">
            <a:extLst>
              <a:ext uri="{FF2B5EF4-FFF2-40B4-BE49-F238E27FC236}">
                <a16:creationId xmlns:a16="http://schemas.microsoft.com/office/drawing/2014/main" id="{FE41DAF7-FB02-5EED-0DA4-83A9D65CC06C}"/>
              </a:ext>
            </a:extLst>
          </p:cNvPr>
          <p:cNvSpPr txBox="1"/>
          <p:nvPr/>
        </p:nvSpPr>
        <p:spPr>
          <a:xfrm>
            <a:off x="5327372" y="2460422"/>
            <a:ext cx="1070293" cy="215444"/>
          </a:xfrm>
          <a:prstGeom prst="rect">
            <a:avLst/>
          </a:prstGeom>
          <a:noFill/>
        </p:spPr>
        <p:txBody>
          <a:bodyPr wrap="none" lIns="0" tIns="0" rIns="0" bIns="0" rtlCol="0">
            <a:spAutoFit/>
          </a:bodyPr>
          <a:lstStyle/>
          <a:p>
            <a:r>
              <a:rPr lang="en-GB" sz="1400" dirty="0">
                <a:solidFill>
                  <a:schemeClr val="bg1"/>
                </a:solidFill>
              </a:rPr>
              <a:t>Transparency</a:t>
            </a:r>
          </a:p>
        </p:txBody>
      </p:sp>
      <p:sp>
        <p:nvSpPr>
          <p:cNvPr id="28" name="TextBox 27">
            <a:extLst>
              <a:ext uri="{FF2B5EF4-FFF2-40B4-BE49-F238E27FC236}">
                <a16:creationId xmlns:a16="http://schemas.microsoft.com/office/drawing/2014/main" id="{41ED8B99-BD02-4519-2E56-CBD6663D5474}"/>
              </a:ext>
            </a:extLst>
          </p:cNvPr>
          <p:cNvSpPr txBox="1"/>
          <p:nvPr/>
        </p:nvSpPr>
        <p:spPr>
          <a:xfrm>
            <a:off x="5327372" y="3044869"/>
            <a:ext cx="1692771" cy="215444"/>
          </a:xfrm>
          <a:prstGeom prst="rect">
            <a:avLst/>
          </a:prstGeom>
          <a:noFill/>
        </p:spPr>
        <p:txBody>
          <a:bodyPr wrap="none" lIns="0" tIns="0" rIns="0" bIns="0" rtlCol="0">
            <a:spAutoFit/>
          </a:bodyPr>
          <a:lstStyle/>
          <a:p>
            <a:r>
              <a:rPr lang="en-GB" sz="1400" dirty="0">
                <a:solidFill>
                  <a:schemeClr val="bg1"/>
                </a:solidFill>
              </a:rPr>
              <a:t>Industry coordination</a:t>
            </a:r>
          </a:p>
        </p:txBody>
      </p:sp>
      <p:sp>
        <p:nvSpPr>
          <p:cNvPr id="29" name="TextBox 28">
            <a:extLst>
              <a:ext uri="{FF2B5EF4-FFF2-40B4-BE49-F238E27FC236}">
                <a16:creationId xmlns:a16="http://schemas.microsoft.com/office/drawing/2014/main" id="{79610DBB-0DFB-673F-CAAB-9F6CE66F9C43}"/>
              </a:ext>
            </a:extLst>
          </p:cNvPr>
          <p:cNvSpPr txBox="1"/>
          <p:nvPr/>
        </p:nvSpPr>
        <p:spPr>
          <a:xfrm>
            <a:off x="5327372" y="3673619"/>
            <a:ext cx="2234586" cy="553998"/>
          </a:xfrm>
          <a:prstGeom prst="rect">
            <a:avLst/>
          </a:prstGeom>
          <a:noFill/>
        </p:spPr>
        <p:txBody>
          <a:bodyPr wrap="none" lIns="0" tIns="0" rIns="0" bIns="0" rtlCol="0">
            <a:spAutoFit/>
          </a:bodyPr>
          <a:lstStyle/>
          <a:p>
            <a:pPr>
              <a:spcAft>
                <a:spcPts val="1200"/>
              </a:spcAft>
            </a:pPr>
            <a:r>
              <a:rPr lang="en-GB" sz="1400" dirty="0">
                <a:solidFill>
                  <a:schemeClr val="bg1"/>
                </a:solidFill>
              </a:rPr>
              <a:t>Return on incremental effort</a:t>
            </a:r>
          </a:p>
          <a:p>
            <a:pPr marL="228600" indent="-228600">
              <a:spcAft>
                <a:spcPts val="1200"/>
              </a:spcAft>
              <a:buFont typeface="Arial" panose="020B0604020202020204" pitchFamily="34" charset="0"/>
              <a:buChar char="•"/>
            </a:pPr>
            <a:r>
              <a:rPr lang="en-GB" sz="1200" dirty="0">
                <a:solidFill>
                  <a:schemeClr val="bg1"/>
                </a:solidFill>
              </a:rPr>
              <a:t>“What’s in it for me?”</a:t>
            </a:r>
          </a:p>
        </p:txBody>
      </p:sp>
      <p:sp>
        <p:nvSpPr>
          <p:cNvPr id="33" name="Freeform: Shape 32">
            <a:extLst>
              <a:ext uri="{FF2B5EF4-FFF2-40B4-BE49-F238E27FC236}">
                <a16:creationId xmlns:a16="http://schemas.microsoft.com/office/drawing/2014/main" id="{05E4981C-2579-19AF-FBCA-0A130EE6A00C}"/>
              </a:ext>
            </a:extLst>
          </p:cNvPr>
          <p:cNvSpPr/>
          <p:nvPr/>
        </p:nvSpPr>
        <p:spPr>
          <a:xfrm>
            <a:off x="451676" y="1215758"/>
            <a:ext cx="270490" cy="261792"/>
          </a:xfrm>
          <a:custGeom>
            <a:avLst/>
            <a:gdLst>
              <a:gd name="connsiteX0" fmla="*/ 347663 w 923925"/>
              <a:gd name="connsiteY0" fmla="*/ 841835 h 894222"/>
              <a:gd name="connsiteX1" fmla="*/ 0 w 923925"/>
              <a:gd name="connsiteY1" fmla="*/ 841835 h 894222"/>
              <a:gd name="connsiteX2" fmla="*/ 0 w 923925"/>
              <a:gd name="connsiteY2" fmla="*/ 729440 h 894222"/>
              <a:gd name="connsiteX3" fmla="*/ 28575 w 923925"/>
              <a:gd name="connsiteY3" fmla="*/ 668480 h 894222"/>
              <a:gd name="connsiteX4" fmla="*/ 262890 w 923925"/>
              <a:gd name="connsiteY4" fmla="*/ 517985 h 894222"/>
              <a:gd name="connsiteX5" fmla="*/ 266700 w 923925"/>
              <a:gd name="connsiteY5" fmla="*/ 511318 h 894222"/>
              <a:gd name="connsiteX6" fmla="*/ 266700 w 923925"/>
              <a:gd name="connsiteY6" fmla="*/ 452263 h 894222"/>
              <a:gd name="connsiteX7" fmla="*/ 239078 w 923925"/>
              <a:gd name="connsiteY7" fmla="*/ 372253 h 894222"/>
              <a:gd name="connsiteX8" fmla="*/ 205740 w 923925"/>
              <a:gd name="connsiteY8" fmla="*/ 314150 h 894222"/>
              <a:gd name="connsiteX9" fmla="*/ 222885 w 923925"/>
              <a:gd name="connsiteY9" fmla="*/ 245570 h 894222"/>
              <a:gd name="connsiteX10" fmla="*/ 283845 w 923925"/>
              <a:gd name="connsiteY10" fmla="*/ 36973 h 894222"/>
              <a:gd name="connsiteX11" fmla="*/ 266700 w 923925"/>
              <a:gd name="connsiteY11" fmla="*/ 778 h 894222"/>
              <a:gd name="connsiteX12" fmla="*/ 416243 w 923925"/>
              <a:gd name="connsiteY12" fmla="*/ 1730 h 894222"/>
              <a:gd name="connsiteX13" fmla="*/ 525780 w 923925"/>
              <a:gd name="connsiteY13" fmla="*/ 66500 h 894222"/>
              <a:gd name="connsiteX14" fmla="*/ 584835 w 923925"/>
              <a:gd name="connsiteY14" fmla="*/ 243665 h 894222"/>
              <a:gd name="connsiteX15" fmla="*/ 582930 w 923925"/>
              <a:gd name="connsiteY15" fmla="*/ 254143 h 894222"/>
              <a:gd name="connsiteX16" fmla="*/ 585788 w 923925"/>
              <a:gd name="connsiteY16" fmla="*/ 254143 h 894222"/>
              <a:gd name="connsiteX17" fmla="*/ 592455 w 923925"/>
              <a:gd name="connsiteY17" fmla="*/ 321770 h 894222"/>
              <a:gd name="connsiteX18" fmla="*/ 551498 w 923925"/>
              <a:gd name="connsiteY18" fmla="*/ 377968 h 894222"/>
              <a:gd name="connsiteX19" fmla="*/ 531495 w 923925"/>
              <a:gd name="connsiteY19" fmla="*/ 441785 h 894222"/>
              <a:gd name="connsiteX20" fmla="*/ 531495 w 923925"/>
              <a:gd name="connsiteY20" fmla="*/ 509413 h 894222"/>
              <a:gd name="connsiteX21" fmla="*/ 535305 w 923925"/>
              <a:gd name="connsiteY21" fmla="*/ 516080 h 894222"/>
              <a:gd name="connsiteX22" fmla="*/ 601980 w 923925"/>
              <a:gd name="connsiteY22" fmla="*/ 552275 h 894222"/>
              <a:gd name="connsiteX23" fmla="*/ 528638 w 923925"/>
              <a:gd name="connsiteY23" fmla="*/ 714200 h 894222"/>
              <a:gd name="connsiteX24" fmla="*/ 569595 w 923925"/>
              <a:gd name="connsiteY24" fmla="*/ 839930 h 894222"/>
              <a:gd name="connsiteX25" fmla="*/ 452438 w 923925"/>
              <a:gd name="connsiteY25" fmla="*/ 839930 h 894222"/>
              <a:gd name="connsiteX26" fmla="*/ 347663 w 923925"/>
              <a:gd name="connsiteY26" fmla="*/ 839930 h 894222"/>
              <a:gd name="connsiteX27" fmla="*/ 567690 w 923925"/>
              <a:gd name="connsiteY27" fmla="*/ 716105 h 894222"/>
              <a:gd name="connsiteX28" fmla="*/ 745808 w 923925"/>
              <a:gd name="connsiteY28" fmla="*/ 537988 h 894222"/>
              <a:gd name="connsiteX29" fmla="*/ 923925 w 923925"/>
              <a:gd name="connsiteY29" fmla="*/ 716105 h 894222"/>
              <a:gd name="connsiteX30" fmla="*/ 745808 w 923925"/>
              <a:gd name="connsiteY30" fmla="*/ 894223 h 894222"/>
              <a:gd name="connsiteX31" fmla="*/ 567690 w 923925"/>
              <a:gd name="connsiteY31" fmla="*/ 716105 h 894222"/>
              <a:gd name="connsiteX32" fmla="*/ 675323 w 923925"/>
              <a:gd name="connsiteY32" fmla="*/ 760873 h 894222"/>
              <a:gd name="connsiteX33" fmla="*/ 692468 w 923925"/>
              <a:gd name="connsiteY33" fmla="*/ 801830 h 894222"/>
              <a:gd name="connsiteX34" fmla="*/ 735330 w 923925"/>
              <a:gd name="connsiteY34" fmla="*/ 819928 h 894222"/>
              <a:gd name="connsiteX35" fmla="*/ 735330 w 923925"/>
              <a:gd name="connsiteY35" fmla="*/ 842788 h 894222"/>
              <a:gd name="connsiteX36" fmla="*/ 741045 w 923925"/>
              <a:gd name="connsiteY36" fmla="*/ 848503 h 894222"/>
              <a:gd name="connsiteX37" fmla="*/ 761048 w 923925"/>
              <a:gd name="connsiteY37" fmla="*/ 848503 h 894222"/>
              <a:gd name="connsiteX38" fmla="*/ 766763 w 923925"/>
              <a:gd name="connsiteY38" fmla="*/ 842788 h 894222"/>
              <a:gd name="connsiteX39" fmla="*/ 766763 w 923925"/>
              <a:gd name="connsiteY39" fmla="*/ 818975 h 894222"/>
              <a:gd name="connsiteX40" fmla="*/ 800100 w 923925"/>
              <a:gd name="connsiteY40" fmla="*/ 802783 h 894222"/>
              <a:gd name="connsiteX41" fmla="*/ 815340 w 923925"/>
              <a:gd name="connsiteY41" fmla="*/ 763730 h 894222"/>
              <a:gd name="connsiteX42" fmla="*/ 800100 w 923925"/>
              <a:gd name="connsiteY42" fmla="*/ 724678 h 894222"/>
              <a:gd name="connsiteX43" fmla="*/ 752475 w 923925"/>
              <a:gd name="connsiteY43" fmla="*/ 697055 h 894222"/>
              <a:gd name="connsiteX44" fmla="*/ 733425 w 923925"/>
              <a:gd name="connsiteY44" fmla="*/ 684673 h 894222"/>
              <a:gd name="connsiteX45" fmla="*/ 728663 w 923925"/>
              <a:gd name="connsiteY45" fmla="*/ 669433 h 894222"/>
              <a:gd name="connsiteX46" fmla="*/ 733425 w 923925"/>
              <a:gd name="connsiteY46" fmla="*/ 654193 h 894222"/>
              <a:gd name="connsiteX47" fmla="*/ 747713 w 923925"/>
              <a:gd name="connsiteY47" fmla="*/ 648478 h 894222"/>
              <a:gd name="connsiteX48" fmla="*/ 762953 w 923925"/>
              <a:gd name="connsiteY48" fmla="*/ 656098 h 894222"/>
              <a:gd name="connsiteX49" fmla="*/ 768668 w 923925"/>
              <a:gd name="connsiteY49" fmla="*/ 673243 h 894222"/>
              <a:gd name="connsiteX50" fmla="*/ 775335 w 923925"/>
              <a:gd name="connsiteY50" fmla="*/ 678958 h 894222"/>
              <a:gd name="connsiteX51" fmla="*/ 808673 w 923925"/>
              <a:gd name="connsiteY51" fmla="*/ 678005 h 894222"/>
              <a:gd name="connsiteX52" fmla="*/ 815340 w 923925"/>
              <a:gd name="connsiteY52" fmla="*/ 671338 h 894222"/>
              <a:gd name="connsiteX53" fmla="*/ 801053 w 923925"/>
              <a:gd name="connsiteY53" fmla="*/ 635143 h 894222"/>
              <a:gd name="connsiteX54" fmla="*/ 765810 w 923925"/>
              <a:gd name="connsiteY54" fmla="*/ 615140 h 894222"/>
              <a:gd name="connsiteX55" fmla="*/ 765810 w 923925"/>
              <a:gd name="connsiteY55" fmla="*/ 590375 h 894222"/>
              <a:gd name="connsiteX56" fmla="*/ 760095 w 923925"/>
              <a:gd name="connsiteY56" fmla="*/ 584660 h 894222"/>
              <a:gd name="connsiteX57" fmla="*/ 740093 w 923925"/>
              <a:gd name="connsiteY57" fmla="*/ 584660 h 894222"/>
              <a:gd name="connsiteX58" fmla="*/ 734378 w 923925"/>
              <a:gd name="connsiteY58" fmla="*/ 590375 h 894222"/>
              <a:gd name="connsiteX59" fmla="*/ 734378 w 923925"/>
              <a:gd name="connsiteY59" fmla="*/ 615140 h 894222"/>
              <a:gd name="connsiteX60" fmla="*/ 697230 w 923925"/>
              <a:gd name="connsiteY60" fmla="*/ 632285 h 894222"/>
              <a:gd name="connsiteX61" fmla="*/ 681038 w 923925"/>
              <a:gd name="connsiteY61" fmla="*/ 671338 h 894222"/>
              <a:gd name="connsiteX62" fmla="*/ 696278 w 923925"/>
              <a:gd name="connsiteY62" fmla="*/ 710390 h 894222"/>
              <a:gd name="connsiteX63" fmla="*/ 743903 w 923925"/>
              <a:gd name="connsiteY63" fmla="*/ 737060 h 894222"/>
              <a:gd name="connsiteX64" fmla="*/ 762953 w 923925"/>
              <a:gd name="connsiteY64" fmla="*/ 748490 h 894222"/>
              <a:gd name="connsiteX65" fmla="*/ 768668 w 923925"/>
              <a:gd name="connsiteY65" fmla="*/ 765635 h 894222"/>
              <a:gd name="connsiteX66" fmla="*/ 763905 w 923925"/>
              <a:gd name="connsiteY66" fmla="*/ 780875 h 894222"/>
              <a:gd name="connsiteX67" fmla="*/ 748665 w 923925"/>
              <a:gd name="connsiteY67" fmla="*/ 786590 h 894222"/>
              <a:gd name="connsiteX68" fmla="*/ 729615 w 923925"/>
              <a:gd name="connsiteY68" fmla="*/ 778970 h 894222"/>
              <a:gd name="connsiteX69" fmla="*/ 721995 w 923925"/>
              <a:gd name="connsiteY69" fmla="*/ 759920 h 894222"/>
              <a:gd name="connsiteX70" fmla="*/ 715328 w 923925"/>
              <a:gd name="connsiteY70" fmla="*/ 754205 h 894222"/>
              <a:gd name="connsiteX71" fmla="*/ 681990 w 923925"/>
              <a:gd name="connsiteY71" fmla="*/ 755158 h 894222"/>
              <a:gd name="connsiteX72" fmla="*/ 675323 w 923925"/>
              <a:gd name="connsiteY72" fmla="*/ 760873 h 89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3925" h="894222">
                <a:moveTo>
                  <a:pt x="347663" y="841835"/>
                </a:moveTo>
                <a:lnTo>
                  <a:pt x="0" y="841835"/>
                </a:lnTo>
                <a:lnTo>
                  <a:pt x="0" y="729440"/>
                </a:lnTo>
                <a:cubicBezTo>
                  <a:pt x="0" y="705628"/>
                  <a:pt x="10477" y="682768"/>
                  <a:pt x="28575" y="668480"/>
                </a:cubicBezTo>
                <a:cubicBezTo>
                  <a:pt x="130493" y="584660"/>
                  <a:pt x="240983" y="529415"/>
                  <a:pt x="262890" y="517985"/>
                </a:cubicBezTo>
                <a:cubicBezTo>
                  <a:pt x="265748" y="517033"/>
                  <a:pt x="266700" y="514175"/>
                  <a:pt x="266700" y="511318"/>
                </a:cubicBezTo>
                <a:lnTo>
                  <a:pt x="266700" y="452263"/>
                </a:lnTo>
                <a:cubicBezTo>
                  <a:pt x="251460" y="426545"/>
                  <a:pt x="243840" y="397970"/>
                  <a:pt x="239078" y="372253"/>
                </a:cubicBezTo>
                <a:cubicBezTo>
                  <a:pt x="230505" y="371300"/>
                  <a:pt x="218123" y="358918"/>
                  <a:pt x="205740" y="314150"/>
                </a:cubicBezTo>
                <a:cubicBezTo>
                  <a:pt x="188595" y="253190"/>
                  <a:pt x="206693" y="243665"/>
                  <a:pt x="222885" y="245570"/>
                </a:cubicBezTo>
                <a:cubicBezTo>
                  <a:pt x="222885" y="245570"/>
                  <a:pt x="180023" y="100790"/>
                  <a:pt x="283845" y="36973"/>
                </a:cubicBezTo>
                <a:cubicBezTo>
                  <a:pt x="283845" y="36973"/>
                  <a:pt x="265748" y="21733"/>
                  <a:pt x="266700" y="778"/>
                </a:cubicBezTo>
                <a:cubicBezTo>
                  <a:pt x="266700" y="778"/>
                  <a:pt x="367665" y="12208"/>
                  <a:pt x="416243" y="1730"/>
                </a:cubicBezTo>
                <a:cubicBezTo>
                  <a:pt x="464820" y="-8747"/>
                  <a:pt x="517208" y="30305"/>
                  <a:pt x="525780" y="66500"/>
                </a:cubicBezTo>
                <a:cubicBezTo>
                  <a:pt x="525780" y="66500"/>
                  <a:pt x="629603" y="58880"/>
                  <a:pt x="584835" y="243665"/>
                </a:cubicBezTo>
                <a:cubicBezTo>
                  <a:pt x="584835" y="243665"/>
                  <a:pt x="583883" y="247475"/>
                  <a:pt x="582930" y="254143"/>
                </a:cubicBezTo>
                <a:lnTo>
                  <a:pt x="585788" y="254143"/>
                </a:lnTo>
                <a:cubicBezTo>
                  <a:pt x="597218" y="257953"/>
                  <a:pt x="605790" y="274145"/>
                  <a:pt x="592455" y="321770"/>
                </a:cubicBezTo>
                <a:cubicBezTo>
                  <a:pt x="576263" y="380825"/>
                  <a:pt x="561023" y="383683"/>
                  <a:pt x="551498" y="377968"/>
                </a:cubicBezTo>
                <a:cubicBezTo>
                  <a:pt x="547688" y="397970"/>
                  <a:pt x="541973" y="420830"/>
                  <a:pt x="531495" y="441785"/>
                </a:cubicBezTo>
                <a:cubicBezTo>
                  <a:pt x="531495" y="471313"/>
                  <a:pt x="531495" y="498935"/>
                  <a:pt x="531495" y="509413"/>
                </a:cubicBezTo>
                <a:cubicBezTo>
                  <a:pt x="531495" y="512270"/>
                  <a:pt x="533400" y="515128"/>
                  <a:pt x="535305" y="516080"/>
                </a:cubicBezTo>
                <a:cubicBezTo>
                  <a:pt x="544830" y="520843"/>
                  <a:pt x="569595" y="533225"/>
                  <a:pt x="601980" y="552275"/>
                </a:cubicBezTo>
                <a:cubicBezTo>
                  <a:pt x="557213" y="592280"/>
                  <a:pt x="528638" y="650383"/>
                  <a:pt x="528638" y="714200"/>
                </a:cubicBezTo>
                <a:cubicBezTo>
                  <a:pt x="528638" y="760873"/>
                  <a:pt x="543878" y="804688"/>
                  <a:pt x="569595" y="839930"/>
                </a:cubicBezTo>
                <a:lnTo>
                  <a:pt x="452438" y="839930"/>
                </a:lnTo>
                <a:lnTo>
                  <a:pt x="347663" y="839930"/>
                </a:lnTo>
                <a:close/>
                <a:moveTo>
                  <a:pt x="567690" y="716105"/>
                </a:moveTo>
                <a:cubicBezTo>
                  <a:pt x="567690" y="617998"/>
                  <a:pt x="647700" y="537988"/>
                  <a:pt x="745808" y="537988"/>
                </a:cubicBezTo>
                <a:cubicBezTo>
                  <a:pt x="843915" y="537988"/>
                  <a:pt x="923925" y="617998"/>
                  <a:pt x="923925" y="716105"/>
                </a:cubicBezTo>
                <a:cubicBezTo>
                  <a:pt x="923925" y="814213"/>
                  <a:pt x="843915" y="894223"/>
                  <a:pt x="745808" y="894223"/>
                </a:cubicBezTo>
                <a:cubicBezTo>
                  <a:pt x="647700" y="894223"/>
                  <a:pt x="567690" y="814213"/>
                  <a:pt x="567690" y="716105"/>
                </a:cubicBezTo>
                <a:close/>
                <a:moveTo>
                  <a:pt x="675323" y="760873"/>
                </a:moveTo>
                <a:cubicBezTo>
                  <a:pt x="676275" y="778970"/>
                  <a:pt x="681990" y="792305"/>
                  <a:pt x="692468" y="801830"/>
                </a:cubicBezTo>
                <a:cubicBezTo>
                  <a:pt x="703898" y="812308"/>
                  <a:pt x="718185" y="818023"/>
                  <a:pt x="735330" y="819928"/>
                </a:cubicBezTo>
                <a:lnTo>
                  <a:pt x="735330" y="842788"/>
                </a:lnTo>
                <a:cubicBezTo>
                  <a:pt x="735330" y="845645"/>
                  <a:pt x="738188" y="848503"/>
                  <a:pt x="741045" y="848503"/>
                </a:cubicBezTo>
                <a:lnTo>
                  <a:pt x="761048" y="848503"/>
                </a:lnTo>
                <a:cubicBezTo>
                  <a:pt x="763905" y="848503"/>
                  <a:pt x="766763" y="845645"/>
                  <a:pt x="766763" y="842788"/>
                </a:cubicBezTo>
                <a:lnTo>
                  <a:pt x="766763" y="818975"/>
                </a:lnTo>
                <a:cubicBezTo>
                  <a:pt x="780098" y="816118"/>
                  <a:pt x="791528" y="811355"/>
                  <a:pt x="800100" y="802783"/>
                </a:cubicBezTo>
                <a:cubicBezTo>
                  <a:pt x="810578" y="793258"/>
                  <a:pt x="815340" y="779923"/>
                  <a:pt x="815340" y="763730"/>
                </a:cubicBezTo>
                <a:cubicBezTo>
                  <a:pt x="815340" y="746585"/>
                  <a:pt x="810578" y="734203"/>
                  <a:pt x="800100" y="724678"/>
                </a:cubicBezTo>
                <a:cubicBezTo>
                  <a:pt x="789623" y="715153"/>
                  <a:pt x="774383" y="706580"/>
                  <a:pt x="752475" y="697055"/>
                </a:cubicBezTo>
                <a:cubicBezTo>
                  <a:pt x="742950" y="693245"/>
                  <a:pt x="737235" y="688483"/>
                  <a:pt x="733425" y="684673"/>
                </a:cubicBezTo>
                <a:cubicBezTo>
                  <a:pt x="729615" y="680863"/>
                  <a:pt x="728663" y="675148"/>
                  <a:pt x="728663" y="669433"/>
                </a:cubicBezTo>
                <a:cubicBezTo>
                  <a:pt x="728663" y="662765"/>
                  <a:pt x="730568" y="658003"/>
                  <a:pt x="733425" y="654193"/>
                </a:cubicBezTo>
                <a:cubicBezTo>
                  <a:pt x="736283" y="650383"/>
                  <a:pt x="741045" y="648478"/>
                  <a:pt x="747713" y="648478"/>
                </a:cubicBezTo>
                <a:cubicBezTo>
                  <a:pt x="754380" y="648478"/>
                  <a:pt x="759143" y="651335"/>
                  <a:pt x="762953" y="656098"/>
                </a:cubicBezTo>
                <a:cubicBezTo>
                  <a:pt x="765810" y="659908"/>
                  <a:pt x="767715" y="665623"/>
                  <a:pt x="768668" y="673243"/>
                </a:cubicBezTo>
                <a:cubicBezTo>
                  <a:pt x="768668" y="676100"/>
                  <a:pt x="771525" y="678958"/>
                  <a:pt x="775335" y="678958"/>
                </a:cubicBezTo>
                <a:lnTo>
                  <a:pt x="808673" y="678005"/>
                </a:lnTo>
                <a:cubicBezTo>
                  <a:pt x="812483" y="678005"/>
                  <a:pt x="815340" y="675148"/>
                  <a:pt x="815340" y="671338"/>
                </a:cubicBezTo>
                <a:cubicBezTo>
                  <a:pt x="814388" y="657050"/>
                  <a:pt x="809625" y="644668"/>
                  <a:pt x="801053" y="635143"/>
                </a:cubicBezTo>
                <a:cubicBezTo>
                  <a:pt x="792480" y="624665"/>
                  <a:pt x="781050" y="617998"/>
                  <a:pt x="765810" y="615140"/>
                </a:cubicBezTo>
                <a:lnTo>
                  <a:pt x="765810" y="590375"/>
                </a:lnTo>
                <a:cubicBezTo>
                  <a:pt x="765810" y="587518"/>
                  <a:pt x="762953" y="584660"/>
                  <a:pt x="760095" y="584660"/>
                </a:cubicBezTo>
                <a:lnTo>
                  <a:pt x="740093" y="584660"/>
                </a:lnTo>
                <a:cubicBezTo>
                  <a:pt x="737235" y="584660"/>
                  <a:pt x="734378" y="587518"/>
                  <a:pt x="734378" y="590375"/>
                </a:cubicBezTo>
                <a:lnTo>
                  <a:pt x="734378" y="615140"/>
                </a:lnTo>
                <a:cubicBezTo>
                  <a:pt x="719138" y="617045"/>
                  <a:pt x="706755" y="622760"/>
                  <a:pt x="697230" y="632285"/>
                </a:cubicBezTo>
                <a:cubicBezTo>
                  <a:pt x="686753" y="642763"/>
                  <a:pt x="681038" y="655145"/>
                  <a:pt x="681038" y="671338"/>
                </a:cubicBezTo>
                <a:cubicBezTo>
                  <a:pt x="681038" y="688483"/>
                  <a:pt x="685800" y="701818"/>
                  <a:pt x="696278" y="710390"/>
                </a:cubicBezTo>
                <a:cubicBezTo>
                  <a:pt x="705803" y="718963"/>
                  <a:pt x="721995" y="728488"/>
                  <a:pt x="743903" y="737060"/>
                </a:cubicBezTo>
                <a:cubicBezTo>
                  <a:pt x="752475" y="740870"/>
                  <a:pt x="759143" y="744680"/>
                  <a:pt x="762953" y="748490"/>
                </a:cubicBezTo>
                <a:cubicBezTo>
                  <a:pt x="766763" y="752300"/>
                  <a:pt x="768668" y="758015"/>
                  <a:pt x="768668" y="765635"/>
                </a:cubicBezTo>
                <a:cubicBezTo>
                  <a:pt x="768668" y="772303"/>
                  <a:pt x="766763" y="777065"/>
                  <a:pt x="763905" y="780875"/>
                </a:cubicBezTo>
                <a:cubicBezTo>
                  <a:pt x="760095" y="784685"/>
                  <a:pt x="755333" y="786590"/>
                  <a:pt x="748665" y="786590"/>
                </a:cubicBezTo>
                <a:cubicBezTo>
                  <a:pt x="741045" y="786590"/>
                  <a:pt x="734378" y="783733"/>
                  <a:pt x="729615" y="778970"/>
                </a:cubicBezTo>
                <a:cubicBezTo>
                  <a:pt x="725805" y="775160"/>
                  <a:pt x="722948" y="768493"/>
                  <a:pt x="721995" y="759920"/>
                </a:cubicBezTo>
                <a:cubicBezTo>
                  <a:pt x="721995" y="757063"/>
                  <a:pt x="719138" y="754205"/>
                  <a:pt x="715328" y="754205"/>
                </a:cubicBezTo>
                <a:lnTo>
                  <a:pt x="681990" y="755158"/>
                </a:lnTo>
                <a:cubicBezTo>
                  <a:pt x="678180" y="754205"/>
                  <a:pt x="675323" y="757063"/>
                  <a:pt x="675323" y="760873"/>
                </a:cubicBezTo>
                <a:close/>
              </a:path>
            </a:pathLst>
          </a:custGeom>
          <a:solidFill>
            <a:schemeClr val="bg1"/>
          </a:solidFill>
          <a:ln w="9525" cap="flat">
            <a:noFill/>
            <a:prstDash val="solid"/>
            <a:miter/>
          </a:ln>
        </p:spPr>
        <p:txBody>
          <a:bodyPr rtlCol="0" anchor="ctr"/>
          <a:lstStyle/>
          <a:p>
            <a:endParaRPr lang="en-GB" dirty="0"/>
          </a:p>
        </p:txBody>
      </p:sp>
      <p:grpSp>
        <p:nvGrpSpPr>
          <p:cNvPr id="47" name="Group 46">
            <a:extLst>
              <a:ext uri="{FF2B5EF4-FFF2-40B4-BE49-F238E27FC236}">
                <a16:creationId xmlns:a16="http://schemas.microsoft.com/office/drawing/2014/main" id="{FD4F0452-9F48-23DB-84EE-4CD5C6F2B905}"/>
              </a:ext>
            </a:extLst>
          </p:cNvPr>
          <p:cNvGrpSpPr/>
          <p:nvPr/>
        </p:nvGrpSpPr>
        <p:grpSpPr>
          <a:xfrm>
            <a:off x="456077" y="1830864"/>
            <a:ext cx="261688" cy="261338"/>
            <a:chOff x="-1057948" y="2034066"/>
            <a:chExt cx="514350" cy="513660"/>
          </a:xfrm>
          <a:solidFill>
            <a:schemeClr val="bg1"/>
          </a:solidFill>
        </p:grpSpPr>
        <p:sp>
          <p:nvSpPr>
            <p:cNvPr id="40" name="Freeform: Shape 39">
              <a:extLst>
                <a:ext uri="{FF2B5EF4-FFF2-40B4-BE49-F238E27FC236}">
                  <a16:creationId xmlns:a16="http://schemas.microsoft.com/office/drawing/2014/main" id="{4034D768-E0AD-2667-8F02-69D9F340128E}"/>
                </a:ext>
              </a:extLst>
            </p:cNvPr>
            <p:cNvSpPr/>
            <p:nvPr/>
          </p:nvSpPr>
          <p:spPr>
            <a:xfrm>
              <a:off x="-991273" y="2034066"/>
              <a:ext cx="171450" cy="171450"/>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grpFill/>
            <a:ln w="9525"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CDC64145-E12B-F668-A6FE-7214AD03AE83}"/>
                </a:ext>
              </a:extLst>
            </p:cNvPr>
            <p:cNvSpPr/>
            <p:nvPr/>
          </p:nvSpPr>
          <p:spPr>
            <a:xfrm>
              <a:off x="-1057948" y="2224566"/>
              <a:ext cx="288576" cy="247650"/>
            </a:xfrm>
            <a:custGeom>
              <a:avLst/>
              <a:gdLst>
                <a:gd name="connsiteX0" fmla="*/ 288576 w 288576"/>
                <a:gd name="connsiteY0" fmla="*/ 69665 h 247650"/>
                <a:gd name="connsiteX1" fmla="*/ 171450 w 288576"/>
                <a:gd name="connsiteY1" fmla="*/ 0 h 247650"/>
                <a:gd name="connsiteX2" fmla="*/ 133350 w 288576"/>
                <a:gd name="connsiteY2" fmla="*/ 0 h 247650"/>
                <a:gd name="connsiteX3" fmla="*/ 0 w 288576"/>
                <a:gd name="connsiteY3" fmla="*/ 133350 h 247650"/>
                <a:gd name="connsiteX4" fmla="*/ 0 w 288576"/>
                <a:gd name="connsiteY4" fmla="*/ 238125 h 247650"/>
                <a:gd name="connsiteX5" fmla="*/ 9525 w 288576"/>
                <a:gd name="connsiteY5" fmla="*/ 247650 h 247650"/>
                <a:gd name="connsiteX6" fmla="*/ 239854 w 288576"/>
                <a:gd name="connsiteY6" fmla="*/ 247650 h 247650"/>
                <a:gd name="connsiteX7" fmla="*/ 228619 w 288576"/>
                <a:gd name="connsiteY7" fmla="*/ 191286 h 247650"/>
                <a:gd name="connsiteX8" fmla="*/ 288576 w 288576"/>
                <a:gd name="connsiteY8" fmla="*/ 69665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576" h="247650">
                  <a:moveTo>
                    <a:pt x="288576" y="69665"/>
                  </a:moveTo>
                  <a:cubicBezTo>
                    <a:pt x="265938" y="28198"/>
                    <a:pt x="221930" y="0"/>
                    <a:pt x="171450" y="0"/>
                  </a:cubicBezTo>
                  <a:lnTo>
                    <a:pt x="133350" y="0"/>
                  </a:lnTo>
                  <a:cubicBezTo>
                    <a:pt x="59820" y="0"/>
                    <a:pt x="0" y="59820"/>
                    <a:pt x="0" y="133350"/>
                  </a:cubicBezTo>
                  <a:lnTo>
                    <a:pt x="0" y="238125"/>
                  </a:lnTo>
                  <a:cubicBezTo>
                    <a:pt x="0" y="243385"/>
                    <a:pt x="4265" y="247650"/>
                    <a:pt x="9525" y="247650"/>
                  </a:cubicBezTo>
                  <a:lnTo>
                    <a:pt x="239854" y="247650"/>
                  </a:lnTo>
                  <a:cubicBezTo>
                    <a:pt x="233553" y="231117"/>
                    <a:pt x="229494" y="212439"/>
                    <a:pt x="228619" y="191286"/>
                  </a:cubicBezTo>
                  <a:cubicBezTo>
                    <a:pt x="228608" y="141561"/>
                    <a:pt x="252203" y="97622"/>
                    <a:pt x="288576" y="69665"/>
                  </a:cubicBezTo>
                  <a:close/>
                </a:path>
              </a:pathLst>
            </a:custGeom>
            <a:grpFill/>
            <a:ln w="9525"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0A6A2DF3-4D5F-4751-8D6A-E7D5CDD6B050}"/>
                </a:ext>
              </a:extLst>
            </p:cNvPr>
            <p:cNvSpPr/>
            <p:nvPr/>
          </p:nvSpPr>
          <p:spPr>
            <a:xfrm>
              <a:off x="-810298" y="2281716"/>
              <a:ext cx="266700" cy="266010"/>
            </a:xfrm>
            <a:custGeom>
              <a:avLst/>
              <a:gdLst>
                <a:gd name="connsiteX0" fmla="*/ 133350 w 266700"/>
                <a:gd name="connsiteY0" fmla="*/ 0 h 266010"/>
                <a:gd name="connsiteX1" fmla="*/ 0 w 266700"/>
                <a:gd name="connsiteY1" fmla="*/ 133350 h 266010"/>
                <a:gd name="connsiteX2" fmla="*/ 266700 w 266700"/>
                <a:gd name="connsiteY2" fmla="*/ 133349 h 266010"/>
                <a:gd name="connsiteX3" fmla="*/ 133350 w 266700"/>
                <a:gd name="connsiteY3" fmla="*/ 0 h 266010"/>
                <a:gd name="connsiteX4" fmla="*/ 200025 w 266700"/>
                <a:gd name="connsiteY4" fmla="*/ 146407 h 266010"/>
                <a:gd name="connsiteX5" fmla="*/ 200025 w 266700"/>
                <a:gd name="connsiteY5" fmla="*/ 190500 h 266010"/>
                <a:gd name="connsiteX6" fmla="*/ 190500 w 266700"/>
                <a:gd name="connsiteY6" fmla="*/ 200025 h 266010"/>
                <a:gd name="connsiteX7" fmla="*/ 76200 w 266700"/>
                <a:gd name="connsiteY7" fmla="*/ 200025 h 266010"/>
                <a:gd name="connsiteX8" fmla="*/ 66675 w 266700"/>
                <a:gd name="connsiteY8" fmla="*/ 190500 h 266010"/>
                <a:gd name="connsiteX9" fmla="*/ 66675 w 266700"/>
                <a:gd name="connsiteY9" fmla="*/ 146407 h 266010"/>
                <a:gd name="connsiteX10" fmla="*/ 55457 w 266700"/>
                <a:gd name="connsiteY10" fmla="*/ 119923 h 266010"/>
                <a:gd name="connsiteX11" fmla="*/ 65252 w 266700"/>
                <a:gd name="connsiteY11" fmla="*/ 74205 h 266010"/>
                <a:gd name="connsiteX12" fmla="*/ 74563 w 266700"/>
                <a:gd name="connsiteY12" fmla="*/ 66675 h 266010"/>
                <a:gd name="connsiteX13" fmla="*/ 192137 w 266700"/>
                <a:gd name="connsiteY13" fmla="*/ 66675 h 266010"/>
                <a:gd name="connsiteX14" fmla="*/ 201448 w 266700"/>
                <a:gd name="connsiteY14" fmla="*/ 74205 h 266010"/>
                <a:gd name="connsiteX15" fmla="*/ 211243 w 266700"/>
                <a:gd name="connsiteY15" fmla="*/ 119923 h 266010"/>
                <a:gd name="connsiteX16" fmla="*/ 200025 w 266700"/>
                <a:gd name="connsiteY16" fmla="*/ 146407 h 26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700" h="266010">
                  <a:moveTo>
                    <a:pt x="133350" y="0"/>
                  </a:moveTo>
                  <a:cubicBezTo>
                    <a:pt x="59820" y="0"/>
                    <a:pt x="0" y="59820"/>
                    <a:pt x="0" y="133350"/>
                  </a:cubicBezTo>
                  <a:cubicBezTo>
                    <a:pt x="7324" y="310257"/>
                    <a:pt x="259403" y="310205"/>
                    <a:pt x="266700" y="133349"/>
                  </a:cubicBezTo>
                  <a:cubicBezTo>
                    <a:pt x="266700" y="59820"/>
                    <a:pt x="206880" y="0"/>
                    <a:pt x="133350" y="0"/>
                  </a:cubicBezTo>
                  <a:close/>
                  <a:moveTo>
                    <a:pt x="200025" y="146407"/>
                  </a:moveTo>
                  <a:lnTo>
                    <a:pt x="200025" y="190500"/>
                  </a:lnTo>
                  <a:cubicBezTo>
                    <a:pt x="200025" y="195760"/>
                    <a:pt x="195764" y="200025"/>
                    <a:pt x="190500" y="200025"/>
                  </a:cubicBezTo>
                  <a:lnTo>
                    <a:pt x="76200" y="200025"/>
                  </a:lnTo>
                  <a:cubicBezTo>
                    <a:pt x="70936" y="200025"/>
                    <a:pt x="66675" y="195760"/>
                    <a:pt x="66675" y="190500"/>
                  </a:cubicBezTo>
                  <a:lnTo>
                    <a:pt x="66675" y="146407"/>
                  </a:lnTo>
                  <a:cubicBezTo>
                    <a:pt x="59398" y="140154"/>
                    <a:pt x="54329" y="130228"/>
                    <a:pt x="55457" y="119923"/>
                  </a:cubicBezTo>
                  <a:lnTo>
                    <a:pt x="65252" y="74205"/>
                  </a:lnTo>
                  <a:cubicBezTo>
                    <a:pt x="66191" y="69814"/>
                    <a:pt x="70070" y="66675"/>
                    <a:pt x="74563" y="66675"/>
                  </a:cubicBezTo>
                  <a:lnTo>
                    <a:pt x="192137" y="66675"/>
                  </a:lnTo>
                  <a:cubicBezTo>
                    <a:pt x="196630" y="66675"/>
                    <a:pt x="200509" y="69814"/>
                    <a:pt x="201448" y="74205"/>
                  </a:cubicBezTo>
                  <a:lnTo>
                    <a:pt x="211243" y="119923"/>
                  </a:lnTo>
                  <a:cubicBezTo>
                    <a:pt x="212375" y="130227"/>
                    <a:pt x="207299" y="140156"/>
                    <a:pt x="200025" y="146407"/>
                  </a:cubicBezTo>
                  <a:close/>
                </a:path>
              </a:pathLst>
            </a:custGeom>
            <a:grpFill/>
            <a:ln w="9525"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7E491904-4714-ABF3-90BC-DB5AD8D7043A}"/>
                </a:ext>
              </a:extLst>
            </p:cNvPr>
            <p:cNvSpPr/>
            <p:nvPr/>
          </p:nvSpPr>
          <p:spPr>
            <a:xfrm>
              <a:off x="-735977" y="2367441"/>
              <a:ext cx="118058" cy="49531"/>
            </a:xfrm>
            <a:custGeom>
              <a:avLst/>
              <a:gdLst>
                <a:gd name="connsiteX0" fmla="*/ 7944 w 118058"/>
                <a:gd name="connsiteY0" fmla="*/ 0 h 49531"/>
                <a:gd name="connsiteX1" fmla="*/ 0 w 118058"/>
                <a:gd name="connsiteY1" fmla="*/ 37068 h 49531"/>
                <a:gd name="connsiteX2" fmla="*/ 13311 w 118058"/>
                <a:gd name="connsiteY2" fmla="*/ 49532 h 49531"/>
                <a:gd name="connsiteX3" fmla="*/ 26640 w 118058"/>
                <a:gd name="connsiteY3" fmla="*/ 36193 h 49531"/>
                <a:gd name="connsiteX4" fmla="*/ 36165 w 118058"/>
                <a:gd name="connsiteY4" fmla="*/ 26668 h 49531"/>
                <a:gd name="connsiteX5" fmla="*/ 45690 w 118058"/>
                <a:gd name="connsiteY5" fmla="*/ 36193 h 49531"/>
                <a:gd name="connsiteX6" fmla="*/ 59029 w 118058"/>
                <a:gd name="connsiteY6" fmla="*/ 49532 h 49531"/>
                <a:gd name="connsiteX7" fmla="*/ 72368 w 118058"/>
                <a:gd name="connsiteY7" fmla="*/ 36193 h 49531"/>
                <a:gd name="connsiteX8" fmla="*/ 81893 w 118058"/>
                <a:gd name="connsiteY8" fmla="*/ 26668 h 49531"/>
                <a:gd name="connsiteX9" fmla="*/ 91418 w 118058"/>
                <a:gd name="connsiteY9" fmla="*/ 36193 h 49531"/>
                <a:gd name="connsiteX10" fmla="*/ 104747 w 118058"/>
                <a:gd name="connsiteY10" fmla="*/ 49532 h 49531"/>
                <a:gd name="connsiteX11" fmla="*/ 118059 w 118058"/>
                <a:gd name="connsiteY11" fmla="*/ 37068 h 49531"/>
                <a:gd name="connsiteX12" fmla="*/ 110115 w 118058"/>
                <a:gd name="connsiteY12" fmla="*/ 0 h 49531"/>
                <a:gd name="connsiteX13" fmla="*/ 7944 w 118058"/>
                <a:gd name="connsiteY13" fmla="*/ 0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058" h="49531">
                  <a:moveTo>
                    <a:pt x="7944" y="0"/>
                  </a:moveTo>
                  <a:lnTo>
                    <a:pt x="0" y="37068"/>
                  </a:lnTo>
                  <a:cubicBezTo>
                    <a:pt x="456" y="44016"/>
                    <a:pt x="6251" y="49532"/>
                    <a:pt x="13311" y="49532"/>
                  </a:cubicBezTo>
                  <a:cubicBezTo>
                    <a:pt x="20660" y="49532"/>
                    <a:pt x="26640" y="43546"/>
                    <a:pt x="26640" y="36193"/>
                  </a:cubicBezTo>
                  <a:cubicBezTo>
                    <a:pt x="26640" y="30933"/>
                    <a:pt x="30901" y="26668"/>
                    <a:pt x="36165" y="26668"/>
                  </a:cubicBezTo>
                  <a:cubicBezTo>
                    <a:pt x="41430" y="26668"/>
                    <a:pt x="45690" y="30933"/>
                    <a:pt x="45690" y="36193"/>
                  </a:cubicBezTo>
                  <a:cubicBezTo>
                    <a:pt x="45690" y="43546"/>
                    <a:pt x="51671" y="49532"/>
                    <a:pt x="59029" y="49532"/>
                  </a:cubicBezTo>
                  <a:cubicBezTo>
                    <a:pt x="66387" y="49532"/>
                    <a:pt x="72368" y="43546"/>
                    <a:pt x="72368" y="36193"/>
                  </a:cubicBezTo>
                  <a:cubicBezTo>
                    <a:pt x="72368" y="30933"/>
                    <a:pt x="76629" y="26668"/>
                    <a:pt x="81893" y="26668"/>
                  </a:cubicBezTo>
                  <a:cubicBezTo>
                    <a:pt x="87158" y="26668"/>
                    <a:pt x="91418" y="30933"/>
                    <a:pt x="91418" y="36193"/>
                  </a:cubicBezTo>
                  <a:cubicBezTo>
                    <a:pt x="91418" y="43546"/>
                    <a:pt x="97399" y="49532"/>
                    <a:pt x="104747" y="49532"/>
                  </a:cubicBezTo>
                  <a:cubicBezTo>
                    <a:pt x="111807" y="49532"/>
                    <a:pt x="117602" y="44016"/>
                    <a:pt x="118059" y="37068"/>
                  </a:cubicBezTo>
                  <a:lnTo>
                    <a:pt x="110115" y="0"/>
                  </a:lnTo>
                  <a:lnTo>
                    <a:pt x="7944" y="0"/>
                  </a:lnTo>
                  <a:close/>
                </a:path>
              </a:pathLst>
            </a:custGeom>
            <a:grpFill/>
            <a:ln w="9525"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001CB3F3-9822-C539-E1CE-38FA72196316}"/>
                </a:ext>
              </a:extLst>
            </p:cNvPr>
            <p:cNvSpPr/>
            <p:nvPr/>
          </p:nvSpPr>
          <p:spPr>
            <a:xfrm>
              <a:off x="-724573" y="2426554"/>
              <a:ext cx="95250" cy="36136"/>
            </a:xfrm>
            <a:custGeom>
              <a:avLst/>
              <a:gdLst>
                <a:gd name="connsiteX0" fmla="*/ 24761 w 95250"/>
                <a:gd name="connsiteY0" fmla="*/ 0 h 36136"/>
                <a:gd name="connsiteX1" fmla="*/ 0 w 95250"/>
                <a:gd name="connsiteY1" fmla="*/ 9275 h 36136"/>
                <a:gd name="connsiteX2" fmla="*/ 0 w 95250"/>
                <a:gd name="connsiteY2" fmla="*/ 36137 h 36136"/>
                <a:gd name="connsiteX3" fmla="*/ 95250 w 95250"/>
                <a:gd name="connsiteY3" fmla="*/ 36137 h 36136"/>
                <a:gd name="connsiteX4" fmla="*/ 95250 w 95250"/>
                <a:gd name="connsiteY4" fmla="*/ 9275 h 36136"/>
                <a:gd name="connsiteX5" fmla="*/ 70489 w 95250"/>
                <a:gd name="connsiteY5" fmla="*/ 0 h 36136"/>
                <a:gd name="connsiteX6" fmla="*/ 24761 w 95250"/>
                <a:gd name="connsiteY6" fmla="*/ 0 h 3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36136">
                  <a:moveTo>
                    <a:pt x="24761" y="0"/>
                  </a:moveTo>
                  <a:cubicBezTo>
                    <a:pt x="18559" y="6160"/>
                    <a:pt x="9368" y="10237"/>
                    <a:pt x="0" y="9275"/>
                  </a:cubicBezTo>
                  <a:lnTo>
                    <a:pt x="0" y="36137"/>
                  </a:lnTo>
                  <a:lnTo>
                    <a:pt x="95250" y="36137"/>
                  </a:lnTo>
                  <a:lnTo>
                    <a:pt x="95250" y="9275"/>
                  </a:lnTo>
                  <a:cubicBezTo>
                    <a:pt x="85884" y="10237"/>
                    <a:pt x="76689" y="6159"/>
                    <a:pt x="70489" y="0"/>
                  </a:cubicBezTo>
                  <a:cubicBezTo>
                    <a:pt x="59007" y="12434"/>
                    <a:pt x="36244" y="12436"/>
                    <a:pt x="24761" y="0"/>
                  </a:cubicBezTo>
                  <a:close/>
                </a:path>
              </a:pathLst>
            </a:custGeom>
            <a:grpFill/>
            <a:ln w="9525" cap="flat">
              <a:noFill/>
              <a:prstDash val="solid"/>
              <a:miter/>
            </a:ln>
          </p:spPr>
          <p:txBody>
            <a:bodyPr rtlCol="0" anchor="ctr"/>
            <a:lstStyle/>
            <a:p>
              <a:endParaRPr lang="en-GB" dirty="0"/>
            </a:p>
          </p:txBody>
        </p:sp>
      </p:grpSp>
      <p:sp>
        <p:nvSpPr>
          <p:cNvPr id="48" name="Freeform: Shape 47">
            <a:extLst>
              <a:ext uri="{FF2B5EF4-FFF2-40B4-BE49-F238E27FC236}">
                <a16:creationId xmlns:a16="http://schemas.microsoft.com/office/drawing/2014/main" id="{EC6A1A9B-F17D-9E26-7FED-4BD6E105E2B2}"/>
              </a:ext>
            </a:extLst>
          </p:cNvPr>
          <p:cNvSpPr/>
          <p:nvPr/>
        </p:nvSpPr>
        <p:spPr>
          <a:xfrm>
            <a:off x="450803" y="2462366"/>
            <a:ext cx="272236" cy="228092"/>
          </a:xfrm>
          <a:custGeom>
            <a:avLst/>
            <a:gdLst>
              <a:gd name="connsiteX0" fmla="*/ 149266 w 874318"/>
              <a:gd name="connsiteY0" fmla="*/ 724900 h 732549"/>
              <a:gd name="connsiteX1" fmla="*/ 124625 w 874318"/>
              <a:gd name="connsiteY1" fmla="*/ 729415 h 732549"/>
              <a:gd name="connsiteX2" fmla="*/ 120110 w 874318"/>
              <a:gd name="connsiteY2" fmla="*/ 704774 h 732549"/>
              <a:gd name="connsiteX3" fmla="*/ 245354 w 874318"/>
              <a:gd name="connsiteY3" fmla="*/ 621259 h 732549"/>
              <a:gd name="connsiteX4" fmla="*/ 286941 w 874318"/>
              <a:gd name="connsiteY4" fmla="*/ 608838 h 732549"/>
              <a:gd name="connsiteX5" fmla="*/ 58207 w 874318"/>
              <a:gd name="connsiteY5" fmla="*/ 608838 h 732549"/>
              <a:gd name="connsiteX6" fmla="*/ 0 w 874318"/>
              <a:gd name="connsiteY6" fmla="*/ 550631 h 732549"/>
              <a:gd name="connsiteX7" fmla="*/ 0 w 874318"/>
              <a:gd name="connsiteY7" fmla="*/ 58207 h 732549"/>
              <a:gd name="connsiteX8" fmla="*/ 58207 w 874318"/>
              <a:gd name="connsiteY8" fmla="*/ 0 h 732549"/>
              <a:gd name="connsiteX9" fmla="*/ 816112 w 874318"/>
              <a:gd name="connsiteY9" fmla="*/ 0 h 732549"/>
              <a:gd name="connsiteX10" fmla="*/ 874319 w 874318"/>
              <a:gd name="connsiteY10" fmla="*/ 58207 h 732549"/>
              <a:gd name="connsiteX11" fmla="*/ 874319 w 874318"/>
              <a:gd name="connsiteY11" fmla="*/ 550621 h 732549"/>
              <a:gd name="connsiteX12" fmla="*/ 816112 w 874318"/>
              <a:gd name="connsiteY12" fmla="*/ 608828 h 732549"/>
              <a:gd name="connsiteX13" fmla="*/ 587388 w 874318"/>
              <a:gd name="connsiteY13" fmla="*/ 608828 h 732549"/>
              <a:gd name="connsiteX14" fmla="*/ 628974 w 874318"/>
              <a:gd name="connsiteY14" fmla="*/ 621249 h 732549"/>
              <a:gd name="connsiteX15" fmla="*/ 754218 w 874318"/>
              <a:gd name="connsiteY15" fmla="*/ 704764 h 732549"/>
              <a:gd name="connsiteX16" fmla="*/ 749703 w 874318"/>
              <a:gd name="connsiteY16" fmla="*/ 729405 h 732549"/>
              <a:gd name="connsiteX17" fmla="*/ 725062 w 874318"/>
              <a:gd name="connsiteY17" fmla="*/ 724891 h 732549"/>
              <a:gd name="connsiteX18" fmla="*/ 617315 w 874318"/>
              <a:gd name="connsiteY18" fmla="*/ 654701 h 732549"/>
              <a:gd name="connsiteX19" fmla="*/ 437169 w 874318"/>
              <a:gd name="connsiteY19" fmla="*/ 626583 h 732549"/>
              <a:gd name="connsiteX20" fmla="*/ 257023 w 874318"/>
              <a:gd name="connsiteY20" fmla="*/ 654701 h 732549"/>
              <a:gd name="connsiteX21" fmla="*/ 149266 w 874318"/>
              <a:gd name="connsiteY21" fmla="*/ 724900 h 732549"/>
              <a:gd name="connsiteX22" fmla="*/ 149266 w 874318"/>
              <a:gd name="connsiteY22" fmla="*/ 724900 h 732549"/>
              <a:gd name="connsiteX23" fmla="*/ 71085 w 874318"/>
              <a:gd name="connsiteY23" fmla="*/ 71085 h 732549"/>
              <a:gd name="connsiteX24" fmla="*/ 71085 w 874318"/>
              <a:gd name="connsiteY24" fmla="*/ 537743 h 732549"/>
              <a:gd name="connsiteX25" fmla="*/ 803234 w 874318"/>
              <a:gd name="connsiteY25" fmla="*/ 537743 h 732549"/>
              <a:gd name="connsiteX26" fmla="*/ 803234 w 874318"/>
              <a:gd name="connsiteY26" fmla="*/ 71085 h 732549"/>
              <a:gd name="connsiteX27" fmla="*/ 71085 w 874318"/>
              <a:gd name="connsiteY27" fmla="*/ 71085 h 732549"/>
              <a:gd name="connsiteX28" fmla="*/ 71085 w 874318"/>
              <a:gd name="connsiteY28" fmla="*/ 71085 h 732549"/>
              <a:gd name="connsiteX29" fmla="*/ 437159 w 874318"/>
              <a:gd name="connsiteY29" fmla="*/ 345110 h 732549"/>
              <a:gd name="connsiteX30" fmla="*/ 414395 w 874318"/>
              <a:gd name="connsiteY30" fmla="*/ 367875 h 732549"/>
              <a:gd name="connsiteX31" fmla="*/ 437159 w 874318"/>
              <a:gd name="connsiteY31" fmla="*/ 390639 h 732549"/>
              <a:gd name="connsiteX32" fmla="*/ 459924 w 874318"/>
              <a:gd name="connsiteY32" fmla="*/ 367875 h 732549"/>
              <a:gd name="connsiteX33" fmla="*/ 437159 w 874318"/>
              <a:gd name="connsiteY33" fmla="*/ 345110 h 732549"/>
              <a:gd name="connsiteX34" fmla="*/ 437159 w 874318"/>
              <a:gd name="connsiteY34" fmla="*/ 345110 h 732549"/>
              <a:gd name="connsiteX35" fmla="*/ 518722 w 874318"/>
              <a:gd name="connsiteY35" fmla="*/ 286312 h 732549"/>
              <a:gd name="connsiteX36" fmla="*/ 481213 w 874318"/>
              <a:gd name="connsiteY36" fmla="*/ 261299 h 732549"/>
              <a:gd name="connsiteX37" fmla="*/ 437159 w 874318"/>
              <a:gd name="connsiteY37" fmla="*/ 252517 h 732549"/>
              <a:gd name="connsiteX38" fmla="*/ 393106 w 874318"/>
              <a:gd name="connsiteY38" fmla="*/ 261299 h 732549"/>
              <a:gd name="connsiteX39" fmla="*/ 355597 w 874318"/>
              <a:gd name="connsiteY39" fmla="*/ 286312 h 732549"/>
              <a:gd name="connsiteX40" fmla="*/ 355597 w 874318"/>
              <a:gd name="connsiteY40" fmla="*/ 311439 h 732549"/>
              <a:gd name="connsiteX41" fmla="*/ 380724 w 874318"/>
              <a:gd name="connsiteY41" fmla="*/ 311439 h 732549"/>
              <a:gd name="connsiteX42" fmla="*/ 406575 w 874318"/>
              <a:gd name="connsiteY42" fmla="*/ 294065 h 732549"/>
              <a:gd name="connsiteX43" fmla="*/ 437159 w 874318"/>
              <a:gd name="connsiteY43" fmla="*/ 288065 h 732549"/>
              <a:gd name="connsiteX44" fmla="*/ 467744 w 874318"/>
              <a:gd name="connsiteY44" fmla="*/ 294065 h 732549"/>
              <a:gd name="connsiteX45" fmla="*/ 493595 w 874318"/>
              <a:gd name="connsiteY45" fmla="*/ 311439 h 732549"/>
              <a:gd name="connsiteX46" fmla="*/ 518722 w 874318"/>
              <a:gd name="connsiteY46" fmla="*/ 311439 h 732549"/>
              <a:gd name="connsiteX47" fmla="*/ 518722 w 874318"/>
              <a:gd name="connsiteY47" fmla="*/ 286312 h 732549"/>
              <a:gd name="connsiteX48" fmla="*/ 518722 w 874318"/>
              <a:gd name="connsiteY48" fmla="*/ 286312 h 732549"/>
              <a:gd name="connsiteX49" fmla="*/ 316325 w 874318"/>
              <a:gd name="connsiteY49" fmla="*/ 247040 h 732549"/>
              <a:gd name="connsiteX50" fmla="*/ 371751 w 874318"/>
              <a:gd name="connsiteY50" fmla="*/ 209893 h 732549"/>
              <a:gd name="connsiteX51" fmla="*/ 437159 w 874318"/>
              <a:gd name="connsiteY51" fmla="*/ 196996 h 732549"/>
              <a:gd name="connsiteX52" fmla="*/ 502568 w 874318"/>
              <a:gd name="connsiteY52" fmla="*/ 209893 h 732549"/>
              <a:gd name="connsiteX53" fmla="*/ 557994 w 874318"/>
              <a:gd name="connsiteY53" fmla="*/ 247040 h 732549"/>
              <a:gd name="connsiteX54" fmla="*/ 583121 w 874318"/>
              <a:gd name="connsiteY54" fmla="*/ 247040 h 732549"/>
              <a:gd name="connsiteX55" fmla="*/ 583121 w 874318"/>
              <a:gd name="connsiteY55" fmla="*/ 221913 h 732549"/>
              <a:gd name="connsiteX56" fmla="*/ 516036 w 874318"/>
              <a:gd name="connsiteY56" fmla="*/ 177127 h 732549"/>
              <a:gd name="connsiteX57" fmla="*/ 437159 w 874318"/>
              <a:gd name="connsiteY57" fmla="*/ 161449 h 732549"/>
              <a:gd name="connsiteX58" fmla="*/ 358283 w 874318"/>
              <a:gd name="connsiteY58" fmla="*/ 177127 h 732549"/>
              <a:gd name="connsiteX59" fmla="*/ 291198 w 874318"/>
              <a:gd name="connsiteY59" fmla="*/ 221913 h 732549"/>
              <a:gd name="connsiteX60" fmla="*/ 291198 w 874318"/>
              <a:gd name="connsiteY60" fmla="*/ 247040 h 732549"/>
              <a:gd name="connsiteX61" fmla="*/ 316325 w 874318"/>
              <a:gd name="connsiteY61" fmla="*/ 247040 h 732549"/>
              <a:gd name="connsiteX62" fmla="*/ 316325 w 874318"/>
              <a:gd name="connsiteY62" fmla="*/ 247040 h 732549"/>
              <a:gd name="connsiteX63" fmla="*/ 58207 w 874318"/>
              <a:gd name="connsiteY63" fmla="*/ 35538 h 732549"/>
              <a:gd name="connsiteX64" fmla="*/ 35547 w 874318"/>
              <a:gd name="connsiteY64" fmla="*/ 58198 h 732549"/>
              <a:gd name="connsiteX65" fmla="*/ 35547 w 874318"/>
              <a:gd name="connsiteY65" fmla="*/ 550612 h 732549"/>
              <a:gd name="connsiteX66" fmla="*/ 58207 w 874318"/>
              <a:gd name="connsiteY66" fmla="*/ 573272 h 732549"/>
              <a:gd name="connsiteX67" fmla="*/ 816112 w 874318"/>
              <a:gd name="connsiteY67" fmla="*/ 573272 h 732549"/>
              <a:gd name="connsiteX68" fmla="*/ 838772 w 874318"/>
              <a:gd name="connsiteY68" fmla="*/ 550612 h 732549"/>
              <a:gd name="connsiteX69" fmla="*/ 838772 w 874318"/>
              <a:gd name="connsiteY69" fmla="*/ 58207 h 732549"/>
              <a:gd name="connsiteX70" fmla="*/ 816112 w 874318"/>
              <a:gd name="connsiteY70" fmla="*/ 35547 h 732549"/>
              <a:gd name="connsiteX71" fmla="*/ 58207 w 874318"/>
              <a:gd name="connsiteY71" fmla="*/ 35547 h 73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874318" h="732549">
                <a:moveTo>
                  <a:pt x="149266" y="724900"/>
                </a:moveTo>
                <a:cubicBezTo>
                  <a:pt x="143704" y="732949"/>
                  <a:pt x="132674" y="734968"/>
                  <a:pt x="124625" y="729415"/>
                </a:cubicBezTo>
                <a:cubicBezTo>
                  <a:pt x="116576" y="723852"/>
                  <a:pt x="114557" y="712822"/>
                  <a:pt x="120110" y="704774"/>
                </a:cubicBezTo>
                <a:cubicBezTo>
                  <a:pt x="143742" y="670436"/>
                  <a:pt x="188071" y="641328"/>
                  <a:pt x="245354" y="621259"/>
                </a:cubicBezTo>
                <a:cubicBezTo>
                  <a:pt x="258537" y="616639"/>
                  <a:pt x="272434" y="612486"/>
                  <a:pt x="286941" y="608838"/>
                </a:cubicBezTo>
                <a:lnTo>
                  <a:pt x="58207" y="608838"/>
                </a:lnTo>
                <a:cubicBezTo>
                  <a:pt x="26194" y="608838"/>
                  <a:pt x="0" y="582644"/>
                  <a:pt x="0" y="550631"/>
                </a:cubicBezTo>
                <a:lnTo>
                  <a:pt x="0" y="58207"/>
                </a:lnTo>
                <a:cubicBezTo>
                  <a:pt x="0" y="26194"/>
                  <a:pt x="26194" y="0"/>
                  <a:pt x="58207" y="0"/>
                </a:cubicBezTo>
                <a:lnTo>
                  <a:pt x="816112" y="0"/>
                </a:lnTo>
                <a:cubicBezTo>
                  <a:pt x="848125" y="0"/>
                  <a:pt x="874319" y="26194"/>
                  <a:pt x="874319" y="58207"/>
                </a:cubicBezTo>
                <a:lnTo>
                  <a:pt x="874319" y="550621"/>
                </a:lnTo>
                <a:cubicBezTo>
                  <a:pt x="874319" y="582635"/>
                  <a:pt x="848125" y="608828"/>
                  <a:pt x="816112" y="608828"/>
                </a:cubicBezTo>
                <a:lnTo>
                  <a:pt x="587388" y="608828"/>
                </a:lnTo>
                <a:cubicBezTo>
                  <a:pt x="601894" y="612477"/>
                  <a:pt x="615791" y="616629"/>
                  <a:pt x="628974" y="621249"/>
                </a:cubicBezTo>
                <a:cubicBezTo>
                  <a:pt x="686248" y="641318"/>
                  <a:pt x="730587" y="670436"/>
                  <a:pt x="754218" y="704764"/>
                </a:cubicBezTo>
                <a:cubicBezTo>
                  <a:pt x="759781" y="712813"/>
                  <a:pt x="757761" y="723852"/>
                  <a:pt x="749703" y="729405"/>
                </a:cubicBezTo>
                <a:cubicBezTo>
                  <a:pt x="741655" y="734968"/>
                  <a:pt x="730615" y="732949"/>
                  <a:pt x="725062" y="724891"/>
                </a:cubicBezTo>
                <a:cubicBezTo>
                  <a:pt x="705717" y="696792"/>
                  <a:pt x="667560" y="672313"/>
                  <a:pt x="617315" y="654701"/>
                </a:cubicBezTo>
                <a:cubicBezTo>
                  <a:pt x="566833" y="637003"/>
                  <a:pt x="504635" y="626583"/>
                  <a:pt x="437169" y="626583"/>
                </a:cubicBezTo>
                <a:cubicBezTo>
                  <a:pt x="369703" y="626583"/>
                  <a:pt x="307505" y="637003"/>
                  <a:pt x="257023" y="654701"/>
                </a:cubicBezTo>
                <a:cubicBezTo>
                  <a:pt x="206769" y="672322"/>
                  <a:pt x="168602" y="696801"/>
                  <a:pt x="149266" y="724900"/>
                </a:cubicBezTo>
                <a:lnTo>
                  <a:pt x="149266" y="724900"/>
                </a:lnTo>
                <a:close/>
                <a:moveTo>
                  <a:pt x="71085" y="71085"/>
                </a:moveTo>
                <a:lnTo>
                  <a:pt x="71085" y="537743"/>
                </a:lnTo>
                <a:lnTo>
                  <a:pt x="803234" y="537743"/>
                </a:lnTo>
                <a:lnTo>
                  <a:pt x="803234" y="71085"/>
                </a:lnTo>
                <a:lnTo>
                  <a:pt x="71085" y="71085"/>
                </a:lnTo>
                <a:lnTo>
                  <a:pt x="71085" y="71085"/>
                </a:lnTo>
                <a:close/>
                <a:moveTo>
                  <a:pt x="437159" y="345110"/>
                </a:moveTo>
                <a:cubicBezTo>
                  <a:pt x="424586" y="345110"/>
                  <a:pt x="414395" y="355302"/>
                  <a:pt x="414395" y="367875"/>
                </a:cubicBezTo>
                <a:cubicBezTo>
                  <a:pt x="414395" y="380448"/>
                  <a:pt x="424586" y="390639"/>
                  <a:pt x="437159" y="390639"/>
                </a:cubicBezTo>
                <a:cubicBezTo>
                  <a:pt x="449732" y="390639"/>
                  <a:pt x="459924" y="380448"/>
                  <a:pt x="459924" y="367875"/>
                </a:cubicBezTo>
                <a:cubicBezTo>
                  <a:pt x="459924" y="355302"/>
                  <a:pt x="449732" y="345110"/>
                  <a:pt x="437159" y="345110"/>
                </a:cubicBezTo>
                <a:lnTo>
                  <a:pt x="437159" y="345110"/>
                </a:lnTo>
                <a:close/>
                <a:moveTo>
                  <a:pt x="518722" y="286312"/>
                </a:moveTo>
                <a:cubicBezTo>
                  <a:pt x="508159" y="275749"/>
                  <a:pt x="495443" y="267195"/>
                  <a:pt x="481213" y="261299"/>
                </a:cubicBezTo>
                <a:cubicBezTo>
                  <a:pt x="467554" y="255641"/>
                  <a:pt x="452676" y="252517"/>
                  <a:pt x="437159" y="252517"/>
                </a:cubicBezTo>
                <a:cubicBezTo>
                  <a:pt x="421643" y="252517"/>
                  <a:pt x="406765" y="255641"/>
                  <a:pt x="393106" y="261299"/>
                </a:cubicBezTo>
                <a:cubicBezTo>
                  <a:pt x="378876" y="267195"/>
                  <a:pt x="366151" y="275749"/>
                  <a:pt x="355597" y="286312"/>
                </a:cubicBezTo>
                <a:cubicBezTo>
                  <a:pt x="348663" y="293256"/>
                  <a:pt x="348663" y="304505"/>
                  <a:pt x="355597" y="311439"/>
                </a:cubicBezTo>
                <a:cubicBezTo>
                  <a:pt x="362531" y="318383"/>
                  <a:pt x="373790" y="318383"/>
                  <a:pt x="380724" y="311439"/>
                </a:cubicBezTo>
                <a:cubicBezTo>
                  <a:pt x="388153" y="304009"/>
                  <a:pt x="396926" y="298066"/>
                  <a:pt x="406575" y="294065"/>
                </a:cubicBezTo>
                <a:cubicBezTo>
                  <a:pt x="415909" y="290198"/>
                  <a:pt x="426234" y="288065"/>
                  <a:pt x="437159" y="288065"/>
                </a:cubicBezTo>
                <a:cubicBezTo>
                  <a:pt x="448085" y="288065"/>
                  <a:pt x="458410" y="290198"/>
                  <a:pt x="467744" y="294065"/>
                </a:cubicBezTo>
                <a:cubicBezTo>
                  <a:pt x="477393" y="298066"/>
                  <a:pt x="486166" y="304009"/>
                  <a:pt x="493595" y="311439"/>
                </a:cubicBezTo>
                <a:cubicBezTo>
                  <a:pt x="500529" y="318383"/>
                  <a:pt x="511788" y="318383"/>
                  <a:pt x="518722" y="311439"/>
                </a:cubicBezTo>
                <a:cubicBezTo>
                  <a:pt x="525666" y="304505"/>
                  <a:pt x="525666" y="293256"/>
                  <a:pt x="518722" y="286312"/>
                </a:cubicBezTo>
                <a:lnTo>
                  <a:pt x="518722" y="286312"/>
                </a:lnTo>
                <a:close/>
                <a:moveTo>
                  <a:pt x="316325" y="247040"/>
                </a:moveTo>
                <a:cubicBezTo>
                  <a:pt x="332156" y="231210"/>
                  <a:pt x="350958" y="218504"/>
                  <a:pt x="371751" y="209893"/>
                </a:cubicBezTo>
                <a:cubicBezTo>
                  <a:pt x="391820" y="201587"/>
                  <a:pt x="413909" y="196996"/>
                  <a:pt x="437159" y="196996"/>
                </a:cubicBezTo>
                <a:cubicBezTo>
                  <a:pt x="460410" y="196996"/>
                  <a:pt x="482508" y="201587"/>
                  <a:pt x="502568" y="209893"/>
                </a:cubicBezTo>
                <a:cubicBezTo>
                  <a:pt x="523361" y="218504"/>
                  <a:pt x="542163" y="231219"/>
                  <a:pt x="557994" y="247040"/>
                </a:cubicBezTo>
                <a:cubicBezTo>
                  <a:pt x="564928" y="253984"/>
                  <a:pt x="576186" y="253984"/>
                  <a:pt x="583121" y="247040"/>
                </a:cubicBezTo>
                <a:cubicBezTo>
                  <a:pt x="590055" y="240106"/>
                  <a:pt x="590055" y="228848"/>
                  <a:pt x="583121" y="221913"/>
                </a:cubicBezTo>
                <a:cubicBezTo>
                  <a:pt x="564166" y="202959"/>
                  <a:pt x="541411" y="187633"/>
                  <a:pt x="516036" y="177127"/>
                </a:cubicBezTo>
                <a:cubicBezTo>
                  <a:pt x="491652" y="167030"/>
                  <a:pt x="465001" y="161449"/>
                  <a:pt x="437159" y="161449"/>
                </a:cubicBezTo>
                <a:cubicBezTo>
                  <a:pt x="409318" y="161449"/>
                  <a:pt x="382667" y="167021"/>
                  <a:pt x="358283" y="177127"/>
                </a:cubicBezTo>
                <a:cubicBezTo>
                  <a:pt x="332908" y="187643"/>
                  <a:pt x="310153" y="202959"/>
                  <a:pt x="291198" y="221913"/>
                </a:cubicBezTo>
                <a:cubicBezTo>
                  <a:pt x="284264" y="228848"/>
                  <a:pt x="284264" y="240106"/>
                  <a:pt x="291198" y="247040"/>
                </a:cubicBezTo>
                <a:cubicBezTo>
                  <a:pt x="298133" y="253984"/>
                  <a:pt x="309391" y="253984"/>
                  <a:pt x="316325" y="247040"/>
                </a:cubicBezTo>
                <a:lnTo>
                  <a:pt x="316325" y="247040"/>
                </a:lnTo>
                <a:close/>
                <a:moveTo>
                  <a:pt x="58207" y="35538"/>
                </a:moveTo>
                <a:cubicBezTo>
                  <a:pt x="45815" y="35538"/>
                  <a:pt x="35547" y="45806"/>
                  <a:pt x="35547" y="58198"/>
                </a:cubicBezTo>
                <a:lnTo>
                  <a:pt x="35547" y="550612"/>
                </a:lnTo>
                <a:cubicBezTo>
                  <a:pt x="35547" y="563004"/>
                  <a:pt x="45815" y="573272"/>
                  <a:pt x="58207" y="573272"/>
                </a:cubicBezTo>
                <a:lnTo>
                  <a:pt x="816112" y="573272"/>
                </a:lnTo>
                <a:cubicBezTo>
                  <a:pt x="828504" y="573272"/>
                  <a:pt x="838772" y="563004"/>
                  <a:pt x="838772" y="550612"/>
                </a:cubicBezTo>
                <a:lnTo>
                  <a:pt x="838772" y="58207"/>
                </a:lnTo>
                <a:cubicBezTo>
                  <a:pt x="838772" y="45815"/>
                  <a:pt x="828504" y="35547"/>
                  <a:pt x="816112" y="35547"/>
                </a:cubicBezTo>
                <a:lnTo>
                  <a:pt x="58207" y="35547"/>
                </a:lnTo>
                <a:close/>
              </a:path>
            </a:pathLst>
          </a:custGeom>
          <a:solidFill>
            <a:schemeClr val="bg1"/>
          </a:solidFill>
          <a:ln w="9525" cap="flat">
            <a:noFill/>
            <a:prstDash val="solid"/>
            <a:miter/>
          </a:ln>
        </p:spPr>
        <p:txBody>
          <a:bodyPr rtlCol="0" anchor="ctr"/>
          <a:lstStyle/>
          <a:p>
            <a:endParaRPr lang="en-GB" dirty="0"/>
          </a:p>
        </p:txBody>
      </p:sp>
      <p:sp>
        <p:nvSpPr>
          <p:cNvPr id="49" name="Freeform: Shape 48">
            <a:extLst>
              <a:ext uri="{FF2B5EF4-FFF2-40B4-BE49-F238E27FC236}">
                <a16:creationId xmlns:a16="http://schemas.microsoft.com/office/drawing/2014/main" id="{05B7B9B3-193E-8AC6-DA48-766FDC47C3EF}"/>
              </a:ext>
            </a:extLst>
          </p:cNvPr>
          <p:cNvSpPr/>
          <p:nvPr/>
        </p:nvSpPr>
        <p:spPr>
          <a:xfrm>
            <a:off x="478517" y="3056512"/>
            <a:ext cx="216808" cy="269558"/>
          </a:xfrm>
          <a:custGeom>
            <a:avLst/>
            <a:gdLst>
              <a:gd name="connsiteX0" fmla="*/ 364179 w 660749"/>
              <a:gd name="connsiteY0" fmla="*/ 326203 h 821512"/>
              <a:gd name="connsiteX1" fmla="*/ 0 w 660749"/>
              <a:gd name="connsiteY1" fmla="*/ 495500 h 821512"/>
              <a:gd name="connsiteX2" fmla="*/ 0 w 660749"/>
              <a:gd name="connsiteY2" fmla="*/ 821512 h 821512"/>
              <a:gd name="connsiteX3" fmla="*/ 364179 w 660749"/>
              <a:gd name="connsiteY3" fmla="*/ 821512 h 821512"/>
              <a:gd name="connsiteX4" fmla="*/ 364179 w 660749"/>
              <a:gd name="connsiteY4" fmla="*/ 326203 h 821512"/>
              <a:gd name="connsiteX5" fmla="*/ 364179 w 660749"/>
              <a:gd name="connsiteY5" fmla="*/ 326203 h 821512"/>
              <a:gd name="connsiteX6" fmla="*/ 296570 w 660749"/>
              <a:gd name="connsiteY6" fmla="*/ 317383 h 821512"/>
              <a:gd name="connsiteX7" fmla="*/ 296570 w 660749"/>
              <a:gd name="connsiteY7" fmla="*/ 0 h 821512"/>
              <a:gd name="connsiteX8" fmla="*/ 660749 w 660749"/>
              <a:gd name="connsiteY8" fmla="*/ 234210 h 821512"/>
              <a:gd name="connsiteX9" fmla="*/ 660749 w 660749"/>
              <a:gd name="connsiteY9" fmla="*/ 821512 h 821512"/>
              <a:gd name="connsiteX10" fmla="*/ 400755 w 660749"/>
              <a:gd name="connsiteY10" fmla="*/ 821512 h 821512"/>
              <a:gd name="connsiteX11" fmla="*/ 400755 w 660749"/>
              <a:gd name="connsiteY11" fmla="*/ 297580 h 821512"/>
              <a:gd name="connsiteX12" fmla="*/ 400717 w 660749"/>
              <a:gd name="connsiteY12" fmla="*/ 297580 h 821512"/>
              <a:gd name="connsiteX13" fmla="*/ 374818 w 660749"/>
              <a:gd name="connsiteY13" fmla="*/ 281007 h 821512"/>
              <a:gd name="connsiteX14" fmla="*/ 296570 w 660749"/>
              <a:gd name="connsiteY14" fmla="*/ 317383 h 821512"/>
              <a:gd name="connsiteX15" fmla="*/ 296570 w 660749"/>
              <a:gd name="connsiteY15" fmla="*/ 317383 h 821512"/>
              <a:gd name="connsiteX16" fmla="*/ 495205 w 660749"/>
              <a:gd name="connsiteY16" fmla="*/ 285159 h 821512"/>
              <a:gd name="connsiteX17" fmla="*/ 495205 w 660749"/>
              <a:gd name="connsiteY17" fmla="*/ 321735 h 821512"/>
              <a:gd name="connsiteX18" fmla="*/ 583416 w 660749"/>
              <a:gd name="connsiteY18" fmla="*/ 321735 h 821512"/>
              <a:gd name="connsiteX19" fmla="*/ 583416 w 660749"/>
              <a:gd name="connsiteY19" fmla="*/ 285159 h 821512"/>
              <a:gd name="connsiteX20" fmla="*/ 495205 w 660749"/>
              <a:gd name="connsiteY20" fmla="*/ 285159 h 821512"/>
              <a:gd name="connsiteX21" fmla="*/ 495205 w 660749"/>
              <a:gd name="connsiteY21" fmla="*/ 285159 h 821512"/>
              <a:gd name="connsiteX22" fmla="*/ 495205 w 660749"/>
              <a:gd name="connsiteY22" fmla="*/ 413499 h 821512"/>
              <a:gd name="connsiteX23" fmla="*/ 495205 w 660749"/>
              <a:gd name="connsiteY23" fmla="*/ 450075 h 821512"/>
              <a:gd name="connsiteX24" fmla="*/ 583416 w 660749"/>
              <a:gd name="connsiteY24" fmla="*/ 450075 h 821512"/>
              <a:gd name="connsiteX25" fmla="*/ 583416 w 660749"/>
              <a:gd name="connsiteY25" fmla="*/ 413499 h 821512"/>
              <a:gd name="connsiteX26" fmla="*/ 495205 w 660749"/>
              <a:gd name="connsiteY26" fmla="*/ 413499 h 821512"/>
              <a:gd name="connsiteX27" fmla="*/ 495205 w 660749"/>
              <a:gd name="connsiteY27" fmla="*/ 413499 h 821512"/>
              <a:gd name="connsiteX28" fmla="*/ 495205 w 660749"/>
              <a:gd name="connsiteY28" fmla="*/ 541839 h 821512"/>
              <a:gd name="connsiteX29" fmla="*/ 495205 w 660749"/>
              <a:gd name="connsiteY29" fmla="*/ 578415 h 821512"/>
              <a:gd name="connsiteX30" fmla="*/ 583416 w 660749"/>
              <a:gd name="connsiteY30" fmla="*/ 578415 h 821512"/>
              <a:gd name="connsiteX31" fmla="*/ 583416 w 660749"/>
              <a:gd name="connsiteY31" fmla="*/ 541839 h 821512"/>
              <a:gd name="connsiteX32" fmla="*/ 495205 w 660749"/>
              <a:gd name="connsiteY32" fmla="*/ 541839 h 821512"/>
              <a:gd name="connsiteX33" fmla="*/ 495205 w 660749"/>
              <a:gd name="connsiteY33" fmla="*/ 541839 h 821512"/>
              <a:gd name="connsiteX34" fmla="*/ 212388 w 660749"/>
              <a:gd name="connsiteY34" fmla="*/ 628202 h 821512"/>
              <a:gd name="connsiteX35" fmla="*/ 274425 w 660749"/>
              <a:gd name="connsiteY35" fmla="*/ 628202 h 821512"/>
              <a:gd name="connsiteX36" fmla="*/ 274425 w 660749"/>
              <a:gd name="connsiteY36" fmla="*/ 664778 h 821512"/>
              <a:gd name="connsiteX37" fmla="*/ 212388 w 660749"/>
              <a:gd name="connsiteY37" fmla="*/ 664778 h 821512"/>
              <a:gd name="connsiteX38" fmla="*/ 212388 w 660749"/>
              <a:gd name="connsiteY38" fmla="*/ 628202 h 821512"/>
              <a:gd name="connsiteX39" fmla="*/ 212388 w 660749"/>
              <a:gd name="connsiteY39" fmla="*/ 628202 h 821512"/>
              <a:gd name="connsiteX40" fmla="*/ 212388 w 660749"/>
              <a:gd name="connsiteY40" fmla="*/ 714546 h 821512"/>
              <a:gd name="connsiteX41" fmla="*/ 274425 w 660749"/>
              <a:gd name="connsiteY41" fmla="*/ 714546 h 821512"/>
              <a:gd name="connsiteX42" fmla="*/ 274425 w 660749"/>
              <a:gd name="connsiteY42" fmla="*/ 751122 h 821512"/>
              <a:gd name="connsiteX43" fmla="*/ 212388 w 660749"/>
              <a:gd name="connsiteY43" fmla="*/ 751122 h 821512"/>
              <a:gd name="connsiteX44" fmla="*/ 212388 w 660749"/>
              <a:gd name="connsiteY44" fmla="*/ 714546 h 821512"/>
              <a:gd name="connsiteX45" fmla="*/ 212388 w 660749"/>
              <a:gd name="connsiteY45" fmla="*/ 714546 h 821512"/>
              <a:gd name="connsiteX46" fmla="*/ 89764 w 660749"/>
              <a:gd name="connsiteY46" fmla="*/ 541849 h 821512"/>
              <a:gd name="connsiteX47" fmla="*/ 151809 w 660749"/>
              <a:gd name="connsiteY47" fmla="*/ 541849 h 821512"/>
              <a:gd name="connsiteX48" fmla="*/ 151809 w 660749"/>
              <a:gd name="connsiteY48" fmla="*/ 578425 h 821512"/>
              <a:gd name="connsiteX49" fmla="*/ 89764 w 660749"/>
              <a:gd name="connsiteY49" fmla="*/ 578425 h 821512"/>
              <a:gd name="connsiteX50" fmla="*/ 89764 w 660749"/>
              <a:gd name="connsiteY50" fmla="*/ 541849 h 821512"/>
              <a:gd name="connsiteX51" fmla="*/ 89764 w 660749"/>
              <a:gd name="connsiteY51" fmla="*/ 541849 h 821512"/>
              <a:gd name="connsiteX52" fmla="*/ 89764 w 660749"/>
              <a:gd name="connsiteY52" fmla="*/ 628202 h 821512"/>
              <a:gd name="connsiteX53" fmla="*/ 151809 w 660749"/>
              <a:gd name="connsiteY53" fmla="*/ 628202 h 821512"/>
              <a:gd name="connsiteX54" fmla="*/ 151809 w 660749"/>
              <a:gd name="connsiteY54" fmla="*/ 664778 h 821512"/>
              <a:gd name="connsiteX55" fmla="*/ 89764 w 660749"/>
              <a:gd name="connsiteY55" fmla="*/ 664778 h 821512"/>
              <a:gd name="connsiteX56" fmla="*/ 89764 w 660749"/>
              <a:gd name="connsiteY56" fmla="*/ 628202 h 821512"/>
              <a:gd name="connsiteX57" fmla="*/ 89764 w 660749"/>
              <a:gd name="connsiteY57" fmla="*/ 628202 h 821512"/>
              <a:gd name="connsiteX58" fmla="*/ 89764 w 660749"/>
              <a:gd name="connsiteY58" fmla="*/ 714546 h 821512"/>
              <a:gd name="connsiteX59" fmla="*/ 151809 w 660749"/>
              <a:gd name="connsiteY59" fmla="*/ 714546 h 821512"/>
              <a:gd name="connsiteX60" fmla="*/ 151809 w 660749"/>
              <a:gd name="connsiteY60" fmla="*/ 751122 h 821512"/>
              <a:gd name="connsiteX61" fmla="*/ 89764 w 660749"/>
              <a:gd name="connsiteY61" fmla="*/ 751122 h 821512"/>
              <a:gd name="connsiteX62" fmla="*/ 89764 w 660749"/>
              <a:gd name="connsiteY62" fmla="*/ 714546 h 821512"/>
              <a:gd name="connsiteX63" fmla="*/ 89764 w 660749"/>
              <a:gd name="connsiteY63" fmla="*/ 714546 h 821512"/>
              <a:gd name="connsiteX64" fmla="*/ 212388 w 660749"/>
              <a:gd name="connsiteY64" fmla="*/ 541849 h 821512"/>
              <a:gd name="connsiteX65" fmla="*/ 274425 w 660749"/>
              <a:gd name="connsiteY65" fmla="*/ 541849 h 821512"/>
              <a:gd name="connsiteX66" fmla="*/ 274425 w 660749"/>
              <a:gd name="connsiteY66" fmla="*/ 578425 h 821512"/>
              <a:gd name="connsiteX67" fmla="*/ 212388 w 660749"/>
              <a:gd name="connsiteY67" fmla="*/ 578425 h 821512"/>
              <a:gd name="connsiteX68" fmla="*/ 212388 w 660749"/>
              <a:gd name="connsiteY68" fmla="*/ 541849 h 82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60749" h="821512">
                <a:moveTo>
                  <a:pt x="364179" y="326203"/>
                </a:moveTo>
                <a:lnTo>
                  <a:pt x="0" y="495500"/>
                </a:lnTo>
                <a:lnTo>
                  <a:pt x="0" y="821512"/>
                </a:lnTo>
                <a:lnTo>
                  <a:pt x="364179" y="821512"/>
                </a:lnTo>
                <a:lnTo>
                  <a:pt x="364179" y="326203"/>
                </a:lnTo>
                <a:lnTo>
                  <a:pt x="364179" y="326203"/>
                </a:lnTo>
                <a:close/>
                <a:moveTo>
                  <a:pt x="296570" y="317383"/>
                </a:moveTo>
                <a:lnTo>
                  <a:pt x="296570" y="0"/>
                </a:lnTo>
                <a:lnTo>
                  <a:pt x="660749" y="234210"/>
                </a:lnTo>
                <a:lnTo>
                  <a:pt x="660749" y="821512"/>
                </a:lnTo>
                <a:lnTo>
                  <a:pt x="400755" y="821512"/>
                </a:lnTo>
                <a:lnTo>
                  <a:pt x="400755" y="297580"/>
                </a:lnTo>
                <a:lnTo>
                  <a:pt x="400717" y="297580"/>
                </a:lnTo>
                <a:cubicBezTo>
                  <a:pt x="400717" y="284578"/>
                  <a:pt x="386982" y="275368"/>
                  <a:pt x="374818" y="281007"/>
                </a:cubicBezTo>
                <a:lnTo>
                  <a:pt x="296570" y="317383"/>
                </a:lnTo>
                <a:lnTo>
                  <a:pt x="296570" y="317383"/>
                </a:lnTo>
                <a:close/>
                <a:moveTo>
                  <a:pt x="495205" y="285159"/>
                </a:moveTo>
                <a:lnTo>
                  <a:pt x="495205" y="321735"/>
                </a:lnTo>
                <a:lnTo>
                  <a:pt x="583416" y="321735"/>
                </a:lnTo>
                <a:lnTo>
                  <a:pt x="583416" y="285159"/>
                </a:lnTo>
                <a:lnTo>
                  <a:pt x="495205" y="285159"/>
                </a:lnTo>
                <a:lnTo>
                  <a:pt x="495205" y="285159"/>
                </a:lnTo>
                <a:close/>
                <a:moveTo>
                  <a:pt x="495205" y="413499"/>
                </a:moveTo>
                <a:lnTo>
                  <a:pt x="495205" y="450075"/>
                </a:lnTo>
                <a:lnTo>
                  <a:pt x="583416" y="450075"/>
                </a:lnTo>
                <a:lnTo>
                  <a:pt x="583416" y="413499"/>
                </a:lnTo>
                <a:lnTo>
                  <a:pt x="495205" y="413499"/>
                </a:lnTo>
                <a:lnTo>
                  <a:pt x="495205" y="413499"/>
                </a:lnTo>
                <a:close/>
                <a:moveTo>
                  <a:pt x="495205" y="541839"/>
                </a:moveTo>
                <a:lnTo>
                  <a:pt x="495205" y="578415"/>
                </a:lnTo>
                <a:lnTo>
                  <a:pt x="583416" y="578415"/>
                </a:lnTo>
                <a:lnTo>
                  <a:pt x="583416" y="541839"/>
                </a:lnTo>
                <a:lnTo>
                  <a:pt x="495205" y="541839"/>
                </a:lnTo>
                <a:lnTo>
                  <a:pt x="495205" y="541839"/>
                </a:lnTo>
                <a:close/>
                <a:moveTo>
                  <a:pt x="212388" y="628202"/>
                </a:moveTo>
                <a:lnTo>
                  <a:pt x="274425" y="628202"/>
                </a:lnTo>
                <a:lnTo>
                  <a:pt x="274425" y="664778"/>
                </a:lnTo>
                <a:lnTo>
                  <a:pt x="212388" y="664778"/>
                </a:lnTo>
                <a:lnTo>
                  <a:pt x="212388" y="628202"/>
                </a:lnTo>
                <a:lnTo>
                  <a:pt x="212388" y="628202"/>
                </a:lnTo>
                <a:close/>
                <a:moveTo>
                  <a:pt x="212388" y="714546"/>
                </a:moveTo>
                <a:lnTo>
                  <a:pt x="274425" y="714546"/>
                </a:lnTo>
                <a:lnTo>
                  <a:pt x="274425" y="751122"/>
                </a:lnTo>
                <a:lnTo>
                  <a:pt x="212388" y="751122"/>
                </a:lnTo>
                <a:lnTo>
                  <a:pt x="212388" y="714546"/>
                </a:lnTo>
                <a:lnTo>
                  <a:pt x="212388" y="714546"/>
                </a:lnTo>
                <a:close/>
                <a:moveTo>
                  <a:pt x="89764" y="541849"/>
                </a:moveTo>
                <a:lnTo>
                  <a:pt x="151809" y="541849"/>
                </a:lnTo>
                <a:lnTo>
                  <a:pt x="151809" y="578425"/>
                </a:lnTo>
                <a:lnTo>
                  <a:pt x="89764" y="578425"/>
                </a:lnTo>
                <a:lnTo>
                  <a:pt x="89764" y="541849"/>
                </a:lnTo>
                <a:lnTo>
                  <a:pt x="89764" y="541849"/>
                </a:lnTo>
                <a:close/>
                <a:moveTo>
                  <a:pt x="89764" y="628202"/>
                </a:moveTo>
                <a:lnTo>
                  <a:pt x="151809" y="628202"/>
                </a:lnTo>
                <a:lnTo>
                  <a:pt x="151809" y="664778"/>
                </a:lnTo>
                <a:lnTo>
                  <a:pt x="89764" y="664778"/>
                </a:lnTo>
                <a:lnTo>
                  <a:pt x="89764" y="628202"/>
                </a:lnTo>
                <a:lnTo>
                  <a:pt x="89764" y="628202"/>
                </a:lnTo>
                <a:close/>
                <a:moveTo>
                  <a:pt x="89764" y="714546"/>
                </a:moveTo>
                <a:lnTo>
                  <a:pt x="151809" y="714546"/>
                </a:lnTo>
                <a:lnTo>
                  <a:pt x="151809" y="751122"/>
                </a:lnTo>
                <a:lnTo>
                  <a:pt x="89764" y="751122"/>
                </a:lnTo>
                <a:lnTo>
                  <a:pt x="89764" y="714546"/>
                </a:lnTo>
                <a:lnTo>
                  <a:pt x="89764" y="714546"/>
                </a:lnTo>
                <a:close/>
                <a:moveTo>
                  <a:pt x="212388" y="541849"/>
                </a:moveTo>
                <a:lnTo>
                  <a:pt x="274425" y="541849"/>
                </a:lnTo>
                <a:lnTo>
                  <a:pt x="274425" y="578425"/>
                </a:lnTo>
                <a:lnTo>
                  <a:pt x="212388" y="578425"/>
                </a:lnTo>
                <a:lnTo>
                  <a:pt x="212388" y="541849"/>
                </a:lnTo>
                <a:close/>
              </a:path>
            </a:pathLst>
          </a:custGeom>
          <a:solidFill>
            <a:schemeClr val="bg1"/>
          </a:solidFill>
          <a:ln w="9525" cap="flat">
            <a:noFill/>
            <a:prstDash val="solid"/>
            <a:miter/>
          </a:ln>
        </p:spPr>
        <p:txBody>
          <a:bodyPr rtlCol="0" anchor="ctr"/>
          <a:lstStyle/>
          <a:p>
            <a:endParaRPr lang="en-GB" dirty="0"/>
          </a:p>
        </p:txBody>
      </p:sp>
      <p:sp>
        <p:nvSpPr>
          <p:cNvPr id="50" name="Freeform: Shape 49">
            <a:extLst>
              <a:ext uri="{FF2B5EF4-FFF2-40B4-BE49-F238E27FC236}">
                <a16:creationId xmlns:a16="http://schemas.microsoft.com/office/drawing/2014/main" id="{4779FDBF-37CB-90C2-2FF7-5FEBE3E25BD9}"/>
              </a:ext>
            </a:extLst>
          </p:cNvPr>
          <p:cNvSpPr/>
          <p:nvPr/>
        </p:nvSpPr>
        <p:spPr>
          <a:xfrm>
            <a:off x="449519" y="3673690"/>
            <a:ext cx="274804" cy="264960"/>
          </a:xfrm>
          <a:custGeom>
            <a:avLst/>
            <a:gdLst>
              <a:gd name="connsiteX0" fmla="*/ 665902 w 845038"/>
              <a:gd name="connsiteY0" fmla="*/ 200625 h 814768"/>
              <a:gd name="connsiteX1" fmla="*/ 781031 w 845038"/>
              <a:gd name="connsiteY1" fmla="*/ 285436 h 814768"/>
              <a:gd name="connsiteX2" fmla="*/ 776888 w 845038"/>
              <a:gd name="connsiteY2" fmla="*/ 309924 h 814768"/>
              <a:gd name="connsiteX3" fmla="*/ 754713 w 845038"/>
              <a:gd name="connsiteY3" fmla="*/ 321126 h 814768"/>
              <a:gd name="connsiteX4" fmla="*/ 609924 w 845038"/>
              <a:gd name="connsiteY4" fmla="*/ 321126 h 814768"/>
              <a:gd name="connsiteX5" fmla="*/ 609924 w 845038"/>
              <a:gd name="connsiteY5" fmla="*/ 319669 h 814768"/>
              <a:gd name="connsiteX6" fmla="*/ 609771 w 845038"/>
              <a:gd name="connsiteY6" fmla="*/ 318221 h 814768"/>
              <a:gd name="connsiteX7" fmla="*/ 580596 w 845038"/>
              <a:gd name="connsiteY7" fmla="*/ 236030 h 814768"/>
              <a:gd name="connsiteX8" fmla="*/ 665902 w 845038"/>
              <a:gd name="connsiteY8" fmla="*/ 200625 h 814768"/>
              <a:gd name="connsiteX9" fmla="*/ 665902 w 845038"/>
              <a:gd name="connsiteY9" fmla="*/ 200625 h 814768"/>
              <a:gd name="connsiteX10" fmla="*/ 845039 w 845038"/>
              <a:gd name="connsiteY10" fmla="*/ 392249 h 814768"/>
              <a:gd name="connsiteX11" fmla="*/ 845039 w 845038"/>
              <a:gd name="connsiteY11" fmla="*/ 449361 h 814768"/>
              <a:gd name="connsiteX12" fmla="*/ 752275 w 845038"/>
              <a:gd name="connsiteY12" fmla="*/ 464210 h 814768"/>
              <a:gd name="connsiteX13" fmla="*/ 706574 w 845038"/>
              <a:gd name="connsiteY13" fmla="*/ 574529 h 814768"/>
              <a:gd name="connsiteX14" fmla="*/ 761676 w 845038"/>
              <a:gd name="connsiteY14" fmla="*/ 650634 h 814768"/>
              <a:gd name="connsiteX15" fmla="*/ 680904 w 845038"/>
              <a:gd name="connsiteY15" fmla="*/ 731406 h 814768"/>
              <a:gd name="connsiteX16" fmla="*/ 604799 w 845038"/>
              <a:gd name="connsiteY16" fmla="*/ 676304 h 814768"/>
              <a:gd name="connsiteX17" fmla="*/ 494481 w 845038"/>
              <a:gd name="connsiteY17" fmla="*/ 722005 h 814768"/>
              <a:gd name="connsiteX18" fmla="*/ 479631 w 845038"/>
              <a:gd name="connsiteY18" fmla="*/ 814768 h 814768"/>
              <a:gd name="connsiteX19" fmla="*/ 365408 w 845038"/>
              <a:gd name="connsiteY19" fmla="*/ 814768 h 814768"/>
              <a:gd name="connsiteX20" fmla="*/ 350558 w 845038"/>
              <a:gd name="connsiteY20" fmla="*/ 722005 h 814768"/>
              <a:gd name="connsiteX21" fmla="*/ 240240 w 845038"/>
              <a:gd name="connsiteY21" fmla="*/ 676304 h 814768"/>
              <a:gd name="connsiteX22" fmla="*/ 164135 w 845038"/>
              <a:gd name="connsiteY22" fmla="*/ 731406 h 814768"/>
              <a:gd name="connsiteX23" fmla="*/ 83363 w 845038"/>
              <a:gd name="connsiteY23" fmla="*/ 650634 h 814768"/>
              <a:gd name="connsiteX24" fmla="*/ 138465 w 845038"/>
              <a:gd name="connsiteY24" fmla="*/ 574529 h 814768"/>
              <a:gd name="connsiteX25" fmla="*/ 92764 w 845038"/>
              <a:gd name="connsiteY25" fmla="*/ 464210 h 814768"/>
              <a:gd name="connsiteX26" fmla="*/ 0 w 845038"/>
              <a:gd name="connsiteY26" fmla="*/ 449361 h 814768"/>
              <a:gd name="connsiteX27" fmla="*/ 0 w 845038"/>
              <a:gd name="connsiteY27" fmla="*/ 392249 h 814768"/>
              <a:gd name="connsiteX28" fmla="*/ 85049 w 845038"/>
              <a:gd name="connsiteY28" fmla="*/ 392249 h 814768"/>
              <a:gd name="connsiteX29" fmla="*/ 138989 w 845038"/>
              <a:gd name="connsiteY29" fmla="*/ 392249 h 814768"/>
              <a:gd name="connsiteX30" fmla="*/ 188262 w 845038"/>
              <a:gd name="connsiteY30" fmla="*/ 392249 h 814768"/>
              <a:gd name="connsiteX31" fmla="*/ 188262 w 845038"/>
              <a:gd name="connsiteY31" fmla="*/ 392249 h 814768"/>
              <a:gd name="connsiteX32" fmla="*/ 422519 w 845038"/>
              <a:gd name="connsiteY32" fmla="*/ 626507 h 814768"/>
              <a:gd name="connsiteX33" fmla="*/ 656777 w 845038"/>
              <a:gd name="connsiteY33" fmla="*/ 392249 h 814768"/>
              <a:gd name="connsiteX34" fmla="*/ 656777 w 845038"/>
              <a:gd name="connsiteY34" fmla="*/ 392249 h 814768"/>
              <a:gd name="connsiteX35" fmla="*/ 706050 w 845038"/>
              <a:gd name="connsiteY35" fmla="*/ 392249 h 814768"/>
              <a:gd name="connsiteX36" fmla="*/ 759990 w 845038"/>
              <a:gd name="connsiteY36" fmla="*/ 392249 h 814768"/>
              <a:gd name="connsiteX37" fmla="*/ 845039 w 845038"/>
              <a:gd name="connsiteY37" fmla="*/ 392249 h 814768"/>
              <a:gd name="connsiteX38" fmla="*/ 845039 w 845038"/>
              <a:gd name="connsiteY38" fmla="*/ 392249 h 814768"/>
              <a:gd name="connsiteX39" fmla="*/ 422519 w 845038"/>
              <a:gd name="connsiteY39" fmla="*/ 0 h 814768"/>
              <a:gd name="connsiteX40" fmla="*/ 503958 w 845038"/>
              <a:gd name="connsiteY40" fmla="*/ 81439 h 814768"/>
              <a:gd name="connsiteX41" fmla="*/ 422519 w 845038"/>
              <a:gd name="connsiteY41" fmla="*/ 162878 h 814768"/>
              <a:gd name="connsiteX42" fmla="*/ 341081 w 845038"/>
              <a:gd name="connsiteY42" fmla="*/ 81439 h 814768"/>
              <a:gd name="connsiteX43" fmla="*/ 422519 w 845038"/>
              <a:gd name="connsiteY43" fmla="*/ 0 h 814768"/>
              <a:gd name="connsiteX44" fmla="*/ 422519 w 845038"/>
              <a:gd name="connsiteY44" fmla="*/ 0 h 814768"/>
              <a:gd name="connsiteX45" fmla="*/ 582663 w 845038"/>
              <a:gd name="connsiteY45" fmla="*/ 321116 h 814768"/>
              <a:gd name="connsiteX46" fmla="*/ 422519 w 845038"/>
              <a:gd name="connsiteY46" fmla="*/ 177384 h 814768"/>
              <a:gd name="connsiteX47" fmla="*/ 262376 w 845038"/>
              <a:gd name="connsiteY47" fmla="*/ 321126 h 814768"/>
              <a:gd name="connsiteX48" fmla="*/ 262376 w 845038"/>
              <a:gd name="connsiteY48" fmla="*/ 353682 h 814768"/>
              <a:gd name="connsiteX49" fmla="*/ 305419 w 845038"/>
              <a:gd name="connsiteY49" fmla="*/ 396726 h 814768"/>
              <a:gd name="connsiteX50" fmla="*/ 539610 w 845038"/>
              <a:gd name="connsiteY50" fmla="*/ 396726 h 814768"/>
              <a:gd name="connsiteX51" fmla="*/ 582654 w 845038"/>
              <a:gd name="connsiteY51" fmla="*/ 353682 h 814768"/>
              <a:gd name="connsiteX52" fmla="*/ 582654 w 845038"/>
              <a:gd name="connsiteY52" fmla="*/ 321116 h 814768"/>
              <a:gd name="connsiteX53" fmla="*/ 582663 w 845038"/>
              <a:gd name="connsiteY53" fmla="*/ 321116 h 814768"/>
              <a:gd name="connsiteX54" fmla="*/ 179137 w 845038"/>
              <a:gd name="connsiteY54" fmla="*/ 62494 h 814768"/>
              <a:gd name="connsiteX55" fmla="*/ 240059 w 845038"/>
              <a:gd name="connsiteY55" fmla="*/ 123425 h 814768"/>
              <a:gd name="connsiteX56" fmla="*/ 179137 w 845038"/>
              <a:gd name="connsiteY56" fmla="*/ 184347 h 814768"/>
              <a:gd name="connsiteX57" fmla="*/ 118205 w 845038"/>
              <a:gd name="connsiteY57" fmla="*/ 123425 h 814768"/>
              <a:gd name="connsiteX58" fmla="*/ 179137 w 845038"/>
              <a:gd name="connsiteY58" fmla="*/ 62494 h 814768"/>
              <a:gd name="connsiteX59" fmla="*/ 179137 w 845038"/>
              <a:gd name="connsiteY59" fmla="*/ 62494 h 814768"/>
              <a:gd name="connsiteX60" fmla="*/ 179137 w 845038"/>
              <a:gd name="connsiteY60" fmla="*/ 200625 h 814768"/>
              <a:gd name="connsiteX61" fmla="*/ 264452 w 845038"/>
              <a:gd name="connsiteY61" fmla="*/ 236030 h 814768"/>
              <a:gd name="connsiteX62" fmla="*/ 235287 w 845038"/>
              <a:gd name="connsiteY62" fmla="*/ 318221 h 814768"/>
              <a:gd name="connsiteX63" fmla="*/ 235134 w 845038"/>
              <a:gd name="connsiteY63" fmla="*/ 319669 h 814768"/>
              <a:gd name="connsiteX64" fmla="*/ 235134 w 845038"/>
              <a:gd name="connsiteY64" fmla="*/ 321126 h 814768"/>
              <a:gd name="connsiteX65" fmla="*/ 90316 w 845038"/>
              <a:gd name="connsiteY65" fmla="*/ 321126 h 814768"/>
              <a:gd name="connsiteX66" fmla="*/ 68142 w 845038"/>
              <a:gd name="connsiteY66" fmla="*/ 309924 h 814768"/>
              <a:gd name="connsiteX67" fmla="*/ 63998 w 845038"/>
              <a:gd name="connsiteY67" fmla="*/ 285436 h 814768"/>
              <a:gd name="connsiteX68" fmla="*/ 179137 w 845038"/>
              <a:gd name="connsiteY68" fmla="*/ 200625 h 814768"/>
              <a:gd name="connsiteX69" fmla="*/ 179137 w 845038"/>
              <a:gd name="connsiteY69" fmla="*/ 200625 h 814768"/>
              <a:gd name="connsiteX70" fmla="*/ 665912 w 845038"/>
              <a:gd name="connsiteY70" fmla="*/ 62494 h 814768"/>
              <a:gd name="connsiteX71" fmla="*/ 726843 w 845038"/>
              <a:gd name="connsiteY71" fmla="*/ 123425 h 814768"/>
              <a:gd name="connsiteX72" fmla="*/ 665912 w 845038"/>
              <a:gd name="connsiteY72" fmla="*/ 184347 h 814768"/>
              <a:gd name="connsiteX73" fmla="*/ 604990 w 845038"/>
              <a:gd name="connsiteY73" fmla="*/ 123425 h 814768"/>
              <a:gd name="connsiteX74" fmla="*/ 665912 w 845038"/>
              <a:gd name="connsiteY74" fmla="*/ 62494 h 81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845038" h="814768">
                <a:moveTo>
                  <a:pt x="665902" y="200625"/>
                </a:moveTo>
                <a:cubicBezTo>
                  <a:pt x="720033" y="200625"/>
                  <a:pt x="765820" y="236315"/>
                  <a:pt x="781031" y="285436"/>
                </a:cubicBezTo>
                <a:cubicBezTo>
                  <a:pt x="783707" y="294065"/>
                  <a:pt x="782250" y="302657"/>
                  <a:pt x="776888" y="309924"/>
                </a:cubicBezTo>
                <a:cubicBezTo>
                  <a:pt x="771525" y="317202"/>
                  <a:pt x="763753" y="321126"/>
                  <a:pt x="754713" y="321126"/>
                </a:cubicBezTo>
                <a:lnTo>
                  <a:pt x="609924" y="321126"/>
                </a:lnTo>
                <a:lnTo>
                  <a:pt x="609924" y="319669"/>
                </a:lnTo>
                <a:lnTo>
                  <a:pt x="609771" y="318221"/>
                </a:lnTo>
                <a:cubicBezTo>
                  <a:pt x="606533" y="287998"/>
                  <a:pt x="596227" y="260080"/>
                  <a:pt x="580596" y="236030"/>
                </a:cubicBezTo>
                <a:cubicBezTo>
                  <a:pt x="602409" y="214160"/>
                  <a:pt x="632574" y="200625"/>
                  <a:pt x="665902" y="200625"/>
                </a:cubicBezTo>
                <a:lnTo>
                  <a:pt x="665902" y="200625"/>
                </a:lnTo>
                <a:close/>
                <a:moveTo>
                  <a:pt x="845039" y="392249"/>
                </a:moveTo>
                <a:lnTo>
                  <a:pt x="845039" y="449361"/>
                </a:lnTo>
                <a:lnTo>
                  <a:pt x="752275" y="464210"/>
                </a:lnTo>
                <a:cubicBezTo>
                  <a:pt x="743617" y="504063"/>
                  <a:pt x="727939" y="541296"/>
                  <a:pt x="706574" y="574529"/>
                </a:cubicBezTo>
                <a:lnTo>
                  <a:pt x="761676" y="650634"/>
                </a:lnTo>
                <a:lnTo>
                  <a:pt x="680904" y="731406"/>
                </a:lnTo>
                <a:lnTo>
                  <a:pt x="604799" y="676304"/>
                </a:lnTo>
                <a:cubicBezTo>
                  <a:pt x="571567" y="697678"/>
                  <a:pt x="534333" y="713346"/>
                  <a:pt x="494481" y="722005"/>
                </a:cubicBezTo>
                <a:lnTo>
                  <a:pt x="479631" y="814768"/>
                </a:lnTo>
                <a:lnTo>
                  <a:pt x="365408" y="814768"/>
                </a:lnTo>
                <a:lnTo>
                  <a:pt x="350558" y="722005"/>
                </a:lnTo>
                <a:cubicBezTo>
                  <a:pt x="310706" y="713346"/>
                  <a:pt x="273472" y="697668"/>
                  <a:pt x="240240" y="676304"/>
                </a:cubicBezTo>
                <a:lnTo>
                  <a:pt x="164135" y="731406"/>
                </a:lnTo>
                <a:lnTo>
                  <a:pt x="83363" y="650634"/>
                </a:lnTo>
                <a:lnTo>
                  <a:pt x="138465" y="574529"/>
                </a:lnTo>
                <a:cubicBezTo>
                  <a:pt x="117091" y="541296"/>
                  <a:pt x="101422" y="504063"/>
                  <a:pt x="92764" y="464210"/>
                </a:cubicBezTo>
                <a:lnTo>
                  <a:pt x="0" y="449361"/>
                </a:lnTo>
                <a:lnTo>
                  <a:pt x="0" y="392249"/>
                </a:lnTo>
                <a:lnTo>
                  <a:pt x="85049" y="392249"/>
                </a:lnTo>
                <a:lnTo>
                  <a:pt x="138989" y="392249"/>
                </a:lnTo>
                <a:lnTo>
                  <a:pt x="188262" y="392249"/>
                </a:lnTo>
                <a:lnTo>
                  <a:pt x="188262" y="392249"/>
                </a:lnTo>
                <a:cubicBezTo>
                  <a:pt x="188262" y="521627"/>
                  <a:pt x="293141" y="626507"/>
                  <a:pt x="422519" y="626507"/>
                </a:cubicBezTo>
                <a:cubicBezTo>
                  <a:pt x="551898" y="626507"/>
                  <a:pt x="656777" y="521627"/>
                  <a:pt x="656777" y="392249"/>
                </a:cubicBezTo>
                <a:lnTo>
                  <a:pt x="656777" y="392249"/>
                </a:lnTo>
                <a:lnTo>
                  <a:pt x="706050" y="392249"/>
                </a:lnTo>
                <a:lnTo>
                  <a:pt x="759990" y="392249"/>
                </a:lnTo>
                <a:lnTo>
                  <a:pt x="845039" y="392249"/>
                </a:lnTo>
                <a:lnTo>
                  <a:pt x="845039" y="392249"/>
                </a:lnTo>
                <a:close/>
                <a:moveTo>
                  <a:pt x="422519" y="0"/>
                </a:moveTo>
                <a:cubicBezTo>
                  <a:pt x="467497" y="0"/>
                  <a:pt x="503958" y="36462"/>
                  <a:pt x="503958" y="81439"/>
                </a:cubicBezTo>
                <a:cubicBezTo>
                  <a:pt x="503958" y="126416"/>
                  <a:pt x="467497" y="162878"/>
                  <a:pt x="422519" y="162878"/>
                </a:cubicBezTo>
                <a:cubicBezTo>
                  <a:pt x="377542" y="162878"/>
                  <a:pt x="341081" y="126416"/>
                  <a:pt x="341081" y="81439"/>
                </a:cubicBezTo>
                <a:cubicBezTo>
                  <a:pt x="341081" y="36462"/>
                  <a:pt x="377542" y="0"/>
                  <a:pt x="422519" y="0"/>
                </a:cubicBezTo>
                <a:lnTo>
                  <a:pt x="422519" y="0"/>
                </a:lnTo>
                <a:close/>
                <a:moveTo>
                  <a:pt x="582663" y="321116"/>
                </a:moveTo>
                <a:cubicBezTo>
                  <a:pt x="574015" y="240316"/>
                  <a:pt x="505616" y="177384"/>
                  <a:pt x="422519" y="177384"/>
                </a:cubicBezTo>
                <a:cubicBezTo>
                  <a:pt x="339423" y="177384"/>
                  <a:pt x="271024" y="240316"/>
                  <a:pt x="262376" y="321126"/>
                </a:cubicBezTo>
                <a:lnTo>
                  <a:pt x="262376" y="353682"/>
                </a:lnTo>
                <a:cubicBezTo>
                  <a:pt x="262376" y="377390"/>
                  <a:pt x="281711" y="396726"/>
                  <a:pt x="305419" y="396726"/>
                </a:cubicBezTo>
                <a:lnTo>
                  <a:pt x="539610" y="396726"/>
                </a:lnTo>
                <a:cubicBezTo>
                  <a:pt x="563318" y="396726"/>
                  <a:pt x="582654" y="377390"/>
                  <a:pt x="582654" y="353682"/>
                </a:cubicBezTo>
                <a:lnTo>
                  <a:pt x="582654" y="321116"/>
                </a:lnTo>
                <a:lnTo>
                  <a:pt x="582663" y="321116"/>
                </a:lnTo>
                <a:close/>
                <a:moveTo>
                  <a:pt x="179137" y="62494"/>
                </a:moveTo>
                <a:cubicBezTo>
                  <a:pt x="212789" y="62494"/>
                  <a:pt x="240059" y="89773"/>
                  <a:pt x="240059" y="123425"/>
                </a:cubicBezTo>
                <a:cubicBezTo>
                  <a:pt x="240059" y="157077"/>
                  <a:pt x="212779" y="184347"/>
                  <a:pt x="179137" y="184347"/>
                </a:cubicBezTo>
                <a:cubicBezTo>
                  <a:pt x="145494" y="184347"/>
                  <a:pt x="118205" y="157067"/>
                  <a:pt x="118205" y="123425"/>
                </a:cubicBezTo>
                <a:cubicBezTo>
                  <a:pt x="118205" y="89773"/>
                  <a:pt x="145485" y="62494"/>
                  <a:pt x="179137" y="62494"/>
                </a:cubicBezTo>
                <a:lnTo>
                  <a:pt x="179137" y="62494"/>
                </a:lnTo>
                <a:close/>
                <a:moveTo>
                  <a:pt x="179137" y="200625"/>
                </a:moveTo>
                <a:cubicBezTo>
                  <a:pt x="212465" y="200625"/>
                  <a:pt x="242630" y="214160"/>
                  <a:pt x="264452" y="236030"/>
                </a:cubicBezTo>
                <a:cubicBezTo>
                  <a:pt x="248831" y="260080"/>
                  <a:pt x="238516" y="287998"/>
                  <a:pt x="235287" y="318221"/>
                </a:cubicBezTo>
                <a:lnTo>
                  <a:pt x="235134" y="319669"/>
                </a:lnTo>
                <a:lnTo>
                  <a:pt x="235134" y="321126"/>
                </a:lnTo>
                <a:lnTo>
                  <a:pt x="90316" y="321126"/>
                </a:lnTo>
                <a:cubicBezTo>
                  <a:pt x="81277" y="321126"/>
                  <a:pt x="73504" y="317202"/>
                  <a:pt x="68142" y="309924"/>
                </a:cubicBezTo>
                <a:cubicBezTo>
                  <a:pt x="62779" y="302647"/>
                  <a:pt x="61331" y="294065"/>
                  <a:pt x="63998" y="285436"/>
                </a:cubicBezTo>
                <a:cubicBezTo>
                  <a:pt x="79210" y="236306"/>
                  <a:pt x="125006" y="200625"/>
                  <a:pt x="179137" y="200625"/>
                </a:cubicBezTo>
                <a:lnTo>
                  <a:pt x="179137" y="200625"/>
                </a:lnTo>
                <a:close/>
                <a:moveTo>
                  <a:pt x="665912" y="62494"/>
                </a:moveTo>
                <a:cubicBezTo>
                  <a:pt x="699564" y="62494"/>
                  <a:pt x="726843" y="89773"/>
                  <a:pt x="726843" y="123425"/>
                </a:cubicBezTo>
                <a:cubicBezTo>
                  <a:pt x="726843" y="157077"/>
                  <a:pt x="699564" y="184347"/>
                  <a:pt x="665912" y="184347"/>
                </a:cubicBezTo>
                <a:cubicBezTo>
                  <a:pt x="632260" y="184347"/>
                  <a:pt x="604990" y="157067"/>
                  <a:pt x="604990" y="123425"/>
                </a:cubicBezTo>
                <a:cubicBezTo>
                  <a:pt x="604980" y="89773"/>
                  <a:pt x="632260" y="62494"/>
                  <a:pt x="665912" y="62494"/>
                </a:cubicBezTo>
                <a:close/>
              </a:path>
            </a:pathLst>
          </a:custGeom>
          <a:solidFill>
            <a:schemeClr val="bg1"/>
          </a:solidFill>
          <a:ln w="9525" cap="flat">
            <a:noFill/>
            <a:prstDash val="solid"/>
            <a:miter/>
          </a:ln>
        </p:spPr>
        <p:txBody>
          <a:bodyPr rtlCol="0" anchor="ctr"/>
          <a:lstStyle/>
          <a:p>
            <a:endParaRPr lang="en-GB" dirty="0"/>
          </a:p>
        </p:txBody>
      </p:sp>
      <p:grpSp>
        <p:nvGrpSpPr>
          <p:cNvPr id="54" name="Graphic 51">
            <a:extLst>
              <a:ext uri="{FF2B5EF4-FFF2-40B4-BE49-F238E27FC236}">
                <a16:creationId xmlns:a16="http://schemas.microsoft.com/office/drawing/2014/main" id="{2687FDD9-C2EE-B3FD-1395-513DB4A60276}"/>
              </a:ext>
            </a:extLst>
          </p:cNvPr>
          <p:cNvGrpSpPr/>
          <p:nvPr/>
        </p:nvGrpSpPr>
        <p:grpSpPr>
          <a:xfrm>
            <a:off x="441164" y="4329398"/>
            <a:ext cx="291514" cy="183306"/>
            <a:chOff x="-1503309" y="3027363"/>
            <a:chExt cx="914404" cy="574986"/>
          </a:xfrm>
          <a:solidFill>
            <a:schemeClr val="bg1"/>
          </a:solidFill>
        </p:grpSpPr>
        <p:sp>
          <p:nvSpPr>
            <p:cNvPr id="55" name="Freeform: Shape 54">
              <a:extLst>
                <a:ext uri="{FF2B5EF4-FFF2-40B4-BE49-F238E27FC236}">
                  <a16:creationId xmlns:a16="http://schemas.microsoft.com/office/drawing/2014/main" id="{C840EA10-522B-6C07-1CAA-C8D18B8C760F}"/>
                </a:ext>
              </a:extLst>
            </p:cNvPr>
            <p:cNvSpPr/>
            <p:nvPr/>
          </p:nvSpPr>
          <p:spPr>
            <a:xfrm>
              <a:off x="-1503309" y="3027363"/>
              <a:ext cx="182378" cy="349378"/>
            </a:xfrm>
            <a:custGeom>
              <a:avLst/>
              <a:gdLst>
                <a:gd name="connsiteX0" fmla="*/ 174214 w 182378"/>
                <a:gd name="connsiteY0" fmla="*/ 45722 h 349378"/>
                <a:gd name="connsiteX1" fmla="*/ 134971 w 182378"/>
                <a:gd name="connsiteY1" fmla="*/ 14765 h 349378"/>
                <a:gd name="connsiteX2" fmla="*/ 19051 w 182378"/>
                <a:gd name="connsiteY2" fmla="*/ 2 h 349378"/>
                <a:gd name="connsiteX3" fmla="*/ 13051 w 182378"/>
                <a:gd name="connsiteY3" fmla="*/ 2 h 349378"/>
                <a:gd name="connsiteX4" fmla="*/ 0 w 182378"/>
                <a:gd name="connsiteY4" fmla="*/ 13240 h 349378"/>
                <a:gd name="connsiteX5" fmla="*/ 1 w 182378"/>
                <a:gd name="connsiteY5" fmla="*/ 13337 h 349378"/>
                <a:gd name="connsiteX6" fmla="*/ 1 w 182378"/>
                <a:gd name="connsiteY6" fmla="*/ 336139 h 349378"/>
                <a:gd name="connsiteX7" fmla="*/ 13241 w 182378"/>
                <a:gd name="connsiteY7" fmla="*/ 349379 h 349378"/>
                <a:gd name="connsiteX8" fmla="*/ 54580 w 182378"/>
                <a:gd name="connsiteY8" fmla="*/ 349379 h 349378"/>
                <a:gd name="connsiteX9" fmla="*/ 116873 w 182378"/>
                <a:gd name="connsiteY9" fmla="*/ 303182 h 349378"/>
                <a:gd name="connsiteX10" fmla="*/ 179548 w 182378"/>
                <a:gd name="connsiteY10" fmla="*/ 96299 h 349378"/>
                <a:gd name="connsiteX11" fmla="*/ 174214 w 182378"/>
                <a:gd name="connsiteY11" fmla="*/ 45722 h 34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378" h="349378">
                  <a:moveTo>
                    <a:pt x="174214" y="45722"/>
                  </a:moveTo>
                  <a:cubicBezTo>
                    <a:pt x="165877" y="30504"/>
                    <a:pt x="151712" y="19329"/>
                    <a:pt x="134971" y="14765"/>
                  </a:cubicBezTo>
                  <a:cubicBezTo>
                    <a:pt x="97130" y="4862"/>
                    <a:pt x="58166" y="-100"/>
                    <a:pt x="19051" y="2"/>
                  </a:cubicBezTo>
                  <a:lnTo>
                    <a:pt x="13051" y="2"/>
                  </a:lnTo>
                  <a:cubicBezTo>
                    <a:pt x="5791" y="53"/>
                    <a:pt x="-51" y="5980"/>
                    <a:pt x="0" y="13240"/>
                  </a:cubicBezTo>
                  <a:cubicBezTo>
                    <a:pt x="1" y="13272"/>
                    <a:pt x="1" y="13304"/>
                    <a:pt x="1" y="13337"/>
                  </a:cubicBezTo>
                  <a:lnTo>
                    <a:pt x="1" y="336139"/>
                  </a:lnTo>
                  <a:cubicBezTo>
                    <a:pt x="1" y="343451"/>
                    <a:pt x="5929" y="349379"/>
                    <a:pt x="13241" y="349379"/>
                  </a:cubicBezTo>
                  <a:lnTo>
                    <a:pt x="54580" y="349379"/>
                  </a:lnTo>
                  <a:cubicBezTo>
                    <a:pt x="83287" y="349486"/>
                    <a:pt x="108641" y="330685"/>
                    <a:pt x="116873" y="303182"/>
                  </a:cubicBezTo>
                  <a:lnTo>
                    <a:pt x="179548" y="96299"/>
                  </a:lnTo>
                  <a:cubicBezTo>
                    <a:pt x="184695" y="79414"/>
                    <a:pt x="182770" y="61162"/>
                    <a:pt x="174214" y="45722"/>
                  </a:cubicBezTo>
                  <a:close/>
                </a:path>
              </a:pathLst>
            </a:custGeom>
            <a:grpFill/>
            <a:ln w="9525" cap="flat">
              <a:noFill/>
              <a:prstDash val="solid"/>
              <a:miter/>
            </a:ln>
          </p:spPr>
          <p:txBody>
            <a:bodyPr rtlCol="0" anchor="ctr"/>
            <a:lstStyle/>
            <a:p>
              <a:endParaRPr lang="en-GB" dirty="0"/>
            </a:p>
          </p:txBody>
        </p:sp>
        <p:sp>
          <p:nvSpPr>
            <p:cNvPr id="56" name="Freeform: Shape 55">
              <a:extLst>
                <a:ext uri="{FF2B5EF4-FFF2-40B4-BE49-F238E27FC236}">
                  <a16:creationId xmlns:a16="http://schemas.microsoft.com/office/drawing/2014/main" id="{4C3FBB11-2A3E-634E-4D7D-C1B5E8D31277}"/>
                </a:ext>
              </a:extLst>
            </p:cNvPr>
            <p:cNvSpPr/>
            <p:nvPr/>
          </p:nvSpPr>
          <p:spPr>
            <a:xfrm>
              <a:off x="-1194767" y="3065972"/>
              <a:ext cx="466413" cy="347726"/>
            </a:xfrm>
            <a:custGeom>
              <a:avLst/>
              <a:gdLst>
                <a:gd name="connsiteX0" fmla="*/ 392690 w 466413"/>
                <a:gd name="connsiteY0" fmla="*/ 110554 h 347726"/>
                <a:gd name="connsiteX1" fmla="*/ 387547 w 466413"/>
                <a:gd name="connsiteY1" fmla="*/ 81979 h 347726"/>
                <a:gd name="connsiteX2" fmla="*/ 385451 w 466413"/>
                <a:gd name="connsiteY2" fmla="*/ 81979 h 347726"/>
                <a:gd name="connsiteX3" fmla="*/ 190760 w 466413"/>
                <a:gd name="connsiteY3" fmla="*/ 4160 h 347726"/>
                <a:gd name="connsiteX4" fmla="*/ 155422 w 466413"/>
                <a:gd name="connsiteY4" fmla="*/ 1779 h 347726"/>
                <a:gd name="connsiteX5" fmla="*/ 12547 w 466413"/>
                <a:gd name="connsiteY5" fmla="*/ 120365 h 347726"/>
                <a:gd name="connsiteX6" fmla="*/ 10833 w 466413"/>
                <a:gd name="connsiteY6" fmla="*/ 188088 h 347726"/>
                <a:gd name="connsiteX7" fmla="*/ 78746 w 466413"/>
                <a:gd name="connsiteY7" fmla="*/ 179610 h 347726"/>
                <a:gd name="connsiteX8" fmla="*/ 173329 w 466413"/>
                <a:gd name="connsiteY8" fmla="*/ 128080 h 347726"/>
                <a:gd name="connsiteX9" fmla="*/ 180568 w 466413"/>
                <a:gd name="connsiteY9" fmla="*/ 130557 h 347726"/>
                <a:gd name="connsiteX10" fmla="*/ 414597 w 466413"/>
                <a:gd name="connsiteY10" fmla="*/ 344774 h 347726"/>
                <a:gd name="connsiteX11" fmla="*/ 417264 w 466413"/>
                <a:gd name="connsiteY11" fmla="*/ 347727 h 347726"/>
                <a:gd name="connsiteX12" fmla="*/ 466414 w 466413"/>
                <a:gd name="connsiteY12" fmla="*/ 310770 h 34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6413" h="347726">
                  <a:moveTo>
                    <a:pt x="392690" y="110554"/>
                  </a:moveTo>
                  <a:cubicBezTo>
                    <a:pt x="389311" y="101405"/>
                    <a:pt x="387570" y="91732"/>
                    <a:pt x="387547" y="81979"/>
                  </a:cubicBezTo>
                  <a:cubicBezTo>
                    <a:pt x="386848" y="82023"/>
                    <a:pt x="386149" y="82023"/>
                    <a:pt x="385451" y="81979"/>
                  </a:cubicBezTo>
                  <a:lnTo>
                    <a:pt x="190760" y="4160"/>
                  </a:lnTo>
                  <a:cubicBezTo>
                    <a:pt x="179540" y="-402"/>
                    <a:pt x="167152" y="-1237"/>
                    <a:pt x="155422" y="1779"/>
                  </a:cubicBezTo>
                  <a:cubicBezTo>
                    <a:pt x="124180" y="9970"/>
                    <a:pt x="64077" y="36164"/>
                    <a:pt x="12547" y="120365"/>
                  </a:cubicBezTo>
                  <a:cubicBezTo>
                    <a:pt x="12547" y="120936"/>
                    <a:pt x="-14504" y="165037"/>
                    <a:pt x="10833" y="188088"/>
                  </a:cubicBezTo>
                  <a:cubicBezTo>
                    <a:pt x="11785" y="188850"/>
                    <a:pt x="34550" y="207804"/>
                    <a:pt x="78746" y="179610"/>
                  </a:cubicBezTo>
                  <a:cubicBezTo>
                    <a:pt x="85318" y="172752"/>
                    <a:pt x="125609" y="132462"/>
                    <a:pt x="173329" y="128080"/>
                  </a:cubicBezTo>
                  <a:cubicBezTo>
                    <a:pt x="175982" y="127857"/>
                    <a:pt x="178607" y="128755"/>
                    <a:pt x="180568" y="130557"/>
                  </a:cubicBezTo>
                  <a:lnTo>
                    <a:pt x="414597" y="344774"/>
                  </a:lnTo>
                  <a:cubicBezTo>
                    <a:pt x="415536" y="345712"/>
                    <a:pt x="416426" y="346698"/>
                    <a:pt x="417264" y="347727"/>
                  </a:cubicBezTo>
                  <a:cubicBezTo>
                    <a:pt x="443458" y="343631"/>
                    <a:pt x="460794" y="319723"/>
                    <a:pt x="466414" y="310770"/>
                  </a:cubicBezTo>
                  <a:close/>
                </a:path>
              </a:pathLst>
            </a:custGeom>
            <a:grpFill/>
            <a:ln w="9525" cap="flat">
              <a:noFill/>
              <a:prstDash val="solid"/>
              <a:miter/>
            </a:ln>
          </p:spPr>
          <p:txBody>
            <a:bodyPr rtlCol="0" anchor="ctr"/>
            <a:lstStyle/>
            <a:p>
              <a:endParaRPr lang="en-GB" dirty="0"/>
            </a:p>
          </p:txBody>
        </p:sp>
        <p:sp>
          <p:nvSpPr>
            <p:cNvPr id="57" name="Freeform: Shape 56">
              <a:extLst>
                <a:ext uri="{FF2B5EF4-FFF2-40B4-BE49-F238E27FC236}">
                  <a16:creationId xmlns:a16="http://schemas.microsoft.com/office/drawing/2014/main" id="{4AE99F01-65F1-207D-B9C5-1E987E6B1478}"/>
                </a:ext>
              </a:extLst>
            </p:cNvPr>
            <p:cNvSpPr/>
            <p:nvPr/>
          </p:nvSpPr>
          <p:spPr>
            <a:xfrm>
              <a:off x="-1366910" y="3108803"/>
              <a:ext cx="586562" cy="493546"/>
            </a:xfrm>
            <a:custGeom>
              <a:avLst/>
              <a:gdLst>
                <a:gd name="connsiteX0" fmla="*/ 343091 w 586562"/>
                <a:gd name="connsiteY0" fmla="*/ 104680 h 493546"/>
                <a:gd name="connsiteX1" fmla="*/ 264033 w 586562"/>
                <a:gd name="connsiteY1" fmla="*/ 150590 h 493546"/>
                <a:gd name="connsiteX2" fmla="*/ 262223 w 586562"/>
                <a:gd name="connsiteY2" fmla="*/ 152114 h 493546"/>
                <a:gd name="connsiteX3" fmla="*/ 170117 w 586562"/>
                <a:gd name="connsiteY3" fmla="*/ 159258 h 493546"/>
                <a:gd name="connsiteX4" fmla="*/ 168497 w 586562"/>
                <a:gd name="connsiteY4" fmla="*/ 67532 h 493546"/>
                <a:gd name="connsiteX5" fmla="*/ 221837 w 586562"/>
                <a:gd name="connsiteY5" fmla="*/ 0 h 493546"/>
                <a:gd name="connsiteX6" fmla="*/ 64770 w 586562"/>
                <a:gd name="connsiteY6" fmla="*/ 0 h 493546"/>
                <a:gd name="connsiteX7" fmla="*/ 61341 w 586562"/>
                <a:gd name="connsiteY7" fmla="*/ 20383 h 493546"/>
                <a:gd name="connsiteX8" fmla="*/ 0 w 586562"/>
                <a:gd name="connsiteY8" fmla="*/ 223361 h 493546"/>
                <a:gd name="connsiteX9" fmla="*/ 1715 w 586562"/>
                <a:gd name="connsiteY9" fmla="*/ 224695 h 493546"/>
                <a:gd name="connsiteX10" fmla="*/ 301752 w 586562"/>
                <a:gd name="connsiteY10" fmla="*/ 488347 h 493546"/>
                <a:gd name="connsiteX11" fmla="*/ 340180 w 586562"/>
                <a:gd name="connsiteY11" fmla="*/ 482114 h 493546"/>
                <a:gd name="connsiteX12" fmla="*/ 345377 w 586562"/>
                <a:gd name="connsiteY12" fmla="*/ 466058 h 493546"/>
                <a:gd name="connsiteX13" fmla="*/ 337376 w 586562"/>
                <a:gd name="connsiteY13" fmla="*/ 447008 h 493546"/>
                <a:gd name="connsiteX14" fmla="*/ 261176 w 586562"/>
                <a:gd name="connsiteY14" fmla="*/ 370808 h 493546"/>
                <a:gd name="connsiteX15" fmla="*/ 261120 w 586562"/>
                <a:gd name="connsiteY15" fmla="*/ 357338 h 493546"/>
                <a:gd name="connsiteX16" fmla="*/ 261176 w 586562"/>
                <a:gd name="connsiteY16" fmla="*/ 357283 h 493546"/>
                <a:gd name="connsiteX17" fmla="*/ 274606 w 586562"/>
                <a:gd name="connsiteY17" fmla="*/ 357283 h 493546"/>
                <a:gd name="connsiteX18" fmla="*/ 314992 w 586562"/>
                <a:gd name="connsiteY18" fmla="*/ 397669 h 493546"/>
                <a:gd name="connsiteX19" fmla="*/ 314992 w 586562"/>
                <a:gd name="connsiteY19" fmla="*/ 397669 h 493546"/>
                <a:gd name="connsiteX20" fmla="*/ 350615 w 586562"/>
                <a:gd name="connsiteY20" fmla="*/ 432911 h 493546"/>
                <a:gd name="connsiteX21" fmla="*/ 350615 w 586562"/>
                <a:gd name="connsiteY21" fmla="*/ 432911 h 493546"/>
                <a:gd name="connsiteX22" fmla="*/ 368427 w 586562"/>
                <a:gd name="connsiteY22" fmla="*/ 451295 h 493546"/>
                <a:gd name="connsiteX23" fmla="*/ 415793 w 586562"/>
                <a:gd name="connsiteY23" fmla="*/ 447113 h 493546"/>
                <a:gd name="connsiteX24" fmla="*/ 416052 w 586562"/>
                <a:gd name="connsiteY24" fmla="*/ 404241 h 493546"/>
                <a:gd name="connsiteX25" fmla="*/ 332899 w 586562"/>
                <a:gd name="connsiteY25" fmla="*/ 318516 h 493546"/>
                <a:gd name="connsiteX26" fmla="*/ 332899 w 586562"/>
                <a:gd name="connsiteY26" fmla="*/ 305086 h 493546"/>
                <a:gd name="connsiteX27" fmla="*/ 346369 w 586562"/>
                <a:gd name="connsiteY27" fmla="*/ 305031 h 493546"/>
                <a:gd name="connsiteX28" fmla="*/ 346424 w 586562"/>
                <a:gd name="connsiteY28" fmla="*/ 305086 h 493546"/>
                <a:gd name="connsiteX29" fmla="*/ 360521 w 586562"/>
                <a:gd name="connsiteY29" fmla="*/ 318611 h 493546"/>
                <a:gd name="connsiteX30" fmla="*/ 360521 w 586562"/>
                <a:gd name="connsiteY30" fmla="*/ 318611 h 493546"/>
                <a:gd name="connsiteX31" fmla="*/ 430435 w 586562"/>
                <a:gd name="connsiteY31" fmla="*/ 390906 h 493546"/>
                <a:gd name="connsiteX32" fmla="*/ 430435 w 586562"/>
                <a:gd name="connsiteY32" fmla="*/ 390906 h 493546"/>
                <a:gd name="connsiteX33" fmla="*/ 449485 w 586562"/>
                <a:gd name="connsiteY33" fmla="*/ 409956 h 493546"/>
                <a:gd name="connsiteX34" fmla="*/ 497681 w 586562"/>
                <a:gd name="connsiteY34" fmla="*/ 411671 h 493546"/>
                <a:gd name="connsiteX35" fmla="*/ 500528 w 586562"/>
                <a:gd name="connsiteY35" fmla="*/ 362586 h 493546"/>
                <a:gd name="connsiteX36" fmla="*/ 498729 w 586562"/>
                <a:gd name="connsiteY36" fmla="*/ 360712 h 493546"/>
                <a:gd name="connsiteX37" fmla="*/ 458629 w 586562"/>
                <a:gd name="connsiteY37" fmla="*/ 321850 h 493546"/>
                <a:gd name="connsiteX38" fmla="*/ 395383 w 586562"/>
                <a:gd name="connsiteY38" fmla="*/ 260604 h 493546"/>
                <a:gd name="connsiteX39" fmla="*/ 396213 w 586562"/>
                <a:gd name="connsiteY39" fmla="*/ 247159 h 493546"/>
                <a:gd name="connsiteX40" fmla="*/ 408623 w 586562"/>
                <a:gd name="connsiteY40" fmla="*/ 246983 h 493546"/>
                <a:gd name="connsiteX41" fmla="*/ 449675 w 586562"/>
                <a:gd name="connsiteY41" fmla="*/ 286703 h 493546"/>
                <a:gd name="connsiteX42" fmla="*/ 449675 w 586562"/>
                <a:gd name="connsiteY42" fmla="*/ 286703 h 493546"/>
                <a:gd name="connsiteX43" fmla="*/ 471869 w 586562"/>
                <a:gd name="connsiteY43" fmla="*/ 308229 h 493546"/>
                <a:gd name="connsiteX44" fmla="*/ 529019 w 586562"/>
                <a:gd name="connsiteY44" fmla="*/ 363665 h 493546"/>
                <a:gd name="connsiteX45" fmla="*/ 575551 w 586562"/>
                <a:gd name="connsiteY45" fmla="*/ 366306 h 493546"/>
                <a:gd name="connsiteX46" fmla="*/ 578192 w 586562"/>
                <a:gd name="connsiteY46" fmla="*/ 319773 h 493546"/>
                <a:gd name="connsiteX47" fmla="*/ 574262 w 586562"/>
                <a:gd name="connsiteY47" fmla="*/ 316040 h 4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86562" h="493546">
                  <a:moveTo>
                    <a:pt x="343091" y="104680"/>
                  </a:moveTo>
                  <a:cubicBezTo>
                    <a:pt x="301181" y="110871"/>
                    <a:pt x="264414" y="150209"/>
                    <a:pt x="264033" y="150590"/>
                  </a:cubicBezTo>
                  <a:cubicBezTo>
                    <a:pt x="263496" y="151171"/>
                    <a:pt x="262887" y="151684"/>
                    <a:pt x="262223" y="152114"/>
                  </a:cubicBezTo>
                  <a:cubicBezTo>
                    <a:pt x="204311" y="189738"/>
                    <a:pt x="171545" y="160496"/>
                    <a:pt x="170117" y="159258"/>
                  </a:cubicBezTo>
                  <a:cubicBezTo>
                    <a:pt x="133064" y="125635"/>
                    <a:pt x="167069" y="69914"/>
                    <a:pt x="168497" y="67532"/>
                  </a:cubicBezTo>
                  <a:cubicBezTo>
                    <a:pt x="183371" y="42871"/>
                    <a:pt x="201292" y="20182"/>
                    <a:pt x="221837" y="0"/>
                  </a:cubicBezTo>
                  <a:lnTo>
                    <a:pt x="64770" y="0"/>
                  </a:lnTo>
                  <a:cubicBezTo>
                    <a:pt x="64481" y="6911"/>
                    <a:pt x="63329" y="13758"/>
                    <a:pt x="61341" y="20383"/>
                  </a:cubicBezTo>
                  <a:lnTo>
                    <a:pt x="0" y="223361"/>
                  </a:lnTo>
                  <a:cubicBezTo>
                    <a:pt x="649" y="223696"/>
                    <a:pt x="1231" y="224148"/>
                    <a:pt x="1715" y="224695"/>
                  </a:cubicBezTo>
                  <a:cubicBezTo>
                    <a:pt x="107061" y="343186"/>
                    <a:pt x="246507" y="448532"/>
                    <a:pt x="301752" y="488347"/>
                  </a:cubicBezTo>
                  <a:cubicBezTo>
                    <a:pt x="314085" y="497237"/>
                    <a:pt x="331289" y="494447"/>
                    <a:pt x="340180" y="482114"/>
                  </a:cubicBezTo>
                  <a:cubicBezTo>
                    <a:pt x="343550" y="477439"/>
                    <a:pt x="345368" y="471823"/>
                    <a:pt x="345377" y="466058"/>
                  </a:cubicBezTo>
                  <a:cubicBezTo>
                    <a:pt x="345275" y="458913"/>
                    <a:pt x="342407" y="452084"/>
                    <a:pt x="337376" y="447008"/>
                  </a:cubicBezTo>
                  <a:lnTo>
                    <a:pt x="261176" y="370808"/>
                  </a:lnTo>
                  <a:cubicBezTo>
                    <a:pt x="257441" y="367104"/>
                    <a:pt x="257416" y="361073"/>
                    <a:pt x="261120" y="357338"/>
                  </a:cubicBezTo>
                  <a:cubicBezTo>
                    <a:pt x="261138" y="357320"/>
                    <a:pt x="261157" y="357301"/>
                    <a:pt x="261176" y="357283"/>
                  </a:cubicBezTo>
                  <a:cubicBezTo>
                    <a:pt x="264890" y="353590"/>
                    <a:pt x="270891" y="353590"/>
                    <a:pt x="274606" y="357283"/>
                  </a:cubicBezTo>
                  <a:lnTo>
                    <a:pt x="314992" y="397669"/>
                  </a:lnTo>
                  <a:lnTo>
                    <a:pt x="314992" y="397669"/>
                  </a:lnTo>
                  <a:lnTo>
                    <a:pt x="350615" y="432911"/>
                  </a:lnTo>
                  <a:lnTo>
                    <a:pt x="350615" y="432911"/>
                  </a:lnTo>
                  <a:lnTo>
                    <a:pt x="368427" y="451295"/>
                  </a:lnTo>
                  <a:cubicBezTo>
                    <a:pt x="382661" y="463220"/>
                    <a:pt x="403869" y="461347"/>
                    <a:pt x="415793" y="447113"/>
                  </a:cubicBezTo>
                  <a:cubicBezTo>
                    <a:pt x="426161" y="434737"/>
                    <a:pt x="426269" y="416741"/>
                    <a:pt x="416052" y="404241"/>
                  </a:cubicBezTo>
                  <a:lnTo>
                    <a:pt x="332899" y="318516"/>
                  </a:lnTo>
                  <a:cubicBezTo>
                    <a:pt x="329206" y="314801"/>
                    <a:pt x="329206" y="308801"/>
                    <a:pt x="332899" y="305086"/>
                  </a:cubicBezTo>
                  <a:cubicBezTo>
                    <a:pt x="336603" y="301351"/>
                    <a:pt x="342634" y="301326"/>
                    <a:pt x="346369" y="305031"/>
                  </a:cubicBezTo>
                  <a:cubicBezTo>
                    <a:pt x="346387" y="305049"/>
                    <a:pt x="346406" y="305068"/>
                    <a:pt x="346424" y="305086"/>
                  </a:cubicBezTo>
                  <a:lnTo>
                    <a:pt x="360521" y="318611"/>
                  </a:lnTo>
                  <a:lnTo>
                    <a:pt x="360521" y="318611"/>
                  </a:lnTo>
                  <a:lnTo>
                    <a:pt x="430435" y="390906"/>
                  </a:lnTo>
                  <a:lnTo>
                    <a:pt x="430435" y="390906"/>
                  </a:lnTo>
                  <a:lnTo>
                    <a:pt x="449485" y="409956"/>
                  </a:lnTo>
                  <a:cubicBezTo>
                    <a:pt x="462478" y="423388"/>
                    <a:pt x="483766" y="424146"/>
                    <a:pt x="497681" y="411671"/>
                  </a:cubicBezTo>
                  <a:cubicBezTo>
                    <a:pt x="512021" y="398902"/>
                    <a:pt x="513297" y="376926"/>
                    <a:pt x="500528" y="362586"/>
                  </a:cubicBezTo>
                  <a:cubicBezTo>
                    <a:pt x="499952" y="361940"/>
                    <a:pt x="499352" y="361314"/>
                    <a:pt x="498729" y="360712"/>
                  </a:cubicBezTo>
                  <a:lnTo>
                    <a:pt x="458629" y="321850"/>
                  </a:lnTo>
                  <a:lnTo>
                    <a:pt x="395383" y="260604"/>
                  </a:lnTo>
                  <a:cubicBezTo>
                    <a:pt x="391899" y="256662"/>
                    <a:pt x="392272" y="250643"/>
                    <a:pt x="396213" y="247159"/>
                  </a:cubicBezTo>
                  <a:cubicBezTo>
                    <a:pt x="399739" y="244044"/>
                    <a:pt x="405011" y="243970"/>
                    <a:pt x="408623" y="246983"/>
                  </a:cubicBezTo>
                  <a:lnTo>
                    <a:pt x="449675" y="286703"/>
                  </a:lnTo>
                  <a:lnTo>
                    <a:pt x="449675" y="286703"/>
                  </a:lnTo>
                  <a:lnTo>
                    <a:pt x="471869" y="308229"/>
                  </a:lnTo>
                  <a:lnTo>
                    <a:pt x="529019" y="363665"/>
                  </a:lnTo>
                  <a:cubicBezTo>
                    <a:pt x="541139" y="377243"/>
                    <a:pt x="561972" y="378426"/>
                    <a:pt x="575551" y="366306"/>
                  </a:cubicBezTo>
                  <a:cubicBezTo>
                    <a:pt x="589130" y="354185"/>
                    <a:pt x="590313" y="333352"/>
                    <a:pt x="578192" y="319773"/>
                  </a:cubicBezTo>
                  <a:cubicBezTo>
                    <a:pt x="576987" y="318423"/>
                    <a:pt x="575673" y="317174"/>
                    <a:pt x="574262" y="316040"/>
                  </a:cubicBezTo>
                  <a:close/>
                </a:path>
              </a:pathLst>
            </a:custGeom>
            <a:grpFill/>
            <a:ln w="9525" cap="flat">
              <a:noFill/>
              <a:prstDash val="solid"/>
              <a:miter/>
            </a:ln>
          </p:spPr>
          <p:txBody>
            <a:bodyPr rtlCol="0" anchor="ctr"/>
            <a:lstStyle/>
            <a:p>
              <a:endParaRPr lang="en-GB" dirty="0"/>
            </a:p>
          </p:txBody>
        </p:sp>
        <p:sp>
          <p:nvSpPr>
            <p:cNvPr id="58" name="Freeform: Shape 57">
              <a:extLst>
                <a:ext uri="{FF2B5EF4-FFF2-40B4-BE49-F238E27FC236}">
                  <a16:creationId xmlns:a16="http://schemas.microsoft.com/office/drawing/2014/main" id="{40262E1A-BA70-D995-5620-024D588B9ACF}"/>
                </a:ext>
              </a:extLst>
            </p:cNvPr>
            <p:cNvSpPr/>
            <p:nvPr/>
          </p:nvSpPr>
          <p:spPr>
            <a:xfrm>
              <a:off x="-788287" y="3070407"/>
              <a:ext cx="199382" cy="349578"/>
            </a:xfrm>
            <a:custGeom>
              <a:avLst/>
              <a:gdLst>
                <a:gd name="connsiteX0" fmla="*/ 186521 w 199382"/>
                <a:gd name="connsiteY0" fmla="*/ 11 h 349578"/>
                <a:gd name="connsiteX1" fmla="*/ 175186 w 199382"/>
                <a:gd name="connsiteY1" fmla="*/ 11 h 349578"/>
                <a:gd name="connsiteX2" fmla="*/ 48694 w 199382"/>
                <a:gd name="connsiteY2" fmla="*/ 14108 h 349578"/>
                <a:gd name="connsiteX3" fmla="*/ 7736 w 199382"/>
                <a:gd name="connsiteY3" fmla="*/ 46207 h 349578"/>
                <a:gd name="connsiteX4" fmla="*/ 4117 w 199382"/>
                <a:gd name="connsiteY4" fmla="*/ 99833 h 349578"/>
                <a:gd name="connsiteX5" fmla="*/ 80317 w 199382"/>
                <a:gd name="connsiteY5" fmla="*/ 307001 h 349578"/>
                <a:gd name="connsiteX6" fmla="*/ 141372 w 199382"/>
                <a:gd name="connsiteY6" fmla="*/ 349578 h 349578"/>
                <a:gd name="connsiteX7" fmla="*/ 186044 w 199382"/>
                <a:gd name="connsiteY7" fmla="*/ 349578 h 349578"/>
                <a:gd name="connsiteX8" fmla="*/ 199382 w 199382"/>
                <a:gd name="connsiteY8" fmla="*/ 336438 h 349578"/>
                <a:gd name="connsiteX9" fmla="*/ 199380 w 199382"/>
                <a:gd name="connsiteY9" fmla="*/ 336053 h 349578"/>
                <a:gd name="connsiteX10" fmla="*/ 199380 w 199382"/>
                <a:gd name="connsiteY10" fmla="*/ 13250 h 349578"/>
                <a:gd name="connsiteX11" fmla="*/ 186521 w 199382"/>
                <a:gd name="connsiteY11" fmla="*/ 11 h 34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382" h="349578">
                  <a:moveTo>
                    <a:pt x="186521" y="11"/>
                  </a:moveTo>
                  <a:lnTo>
                    <a:pt x="175186" y="11"/>
                  </a:lnTo>
                  <a:cubicBezTo>
                    <a:pt x="132616" y="-256"/>
                    <a:pt x="90161" y="4475"/>
                    <a:pt x="48694" y="14108"/>
                  </a:cubicBezTo>
                  <a:cubicBezTo>
                    <a:pt x="31052" y="18401"/>
                    <a:pt x="16121" y="30102"/>
                    <a:pt x="7736" y="46207"/>
                  </a:cubicBezTo>
                  <a:cubicBezTo>
                    <a:pt x="-1119" y="62732"/>
                    <a:pt x="-2437" y="82268"/>
                    <a:pt x="4117" y="99833"/>
                  </a:cubicBezTo>
                  <a:lnTo>
                    <a:pt x="80317" y="307001"/>
                  </a:lnTo>
                  <a:cubicBezTo>
                    <a:pt x="89806" y="332531"/>
                    <a:pt x="114136" y="349498"/>
                    <a:pt x="141372" y="349578"/>
                  </a:cubicBezTo>
                  <a:lnTo>
                    <a:pt x="186044" y="349578"/>
                  </a:lnTo>
                  <a:cubicBezTo>
                    <a:pt x="193357" y="349632"/>
                    <a:pt x="199328" y="343749"/>
                    <a:pt x="199382" y="336438"/>
                  </a:cubicBezTo>
                  <a:cubicBezTo>
                    <a:pt x="199383" y="336309"/>
                    <a:pt x="199382" y="336181"/>
                    <a:pt x="199380" y="336053"/>
                  </a:cubicBezTo>
                  <a:lnTo>
                    <a:pt x="199380" y="13250"/>
                  </a:lnTo>
                  <a:cubicBezTo>
                    <a:pt x="199433" y="6064"/>
                    <a:pt x="193705" y="167"/>
                    <a:pt x="186521" y="11"/>
                  </a:cubicBezTo>
                  <a:close/>
                </a:path>
              </a:pathLst>
            </a:custGeom>
            <a:grpFill/>
            <a:ln w="9525" cap="flat">
              <a:noFill/>
              <a:prstDash val="solid"/>
              <a:miter/>
            </a:ln>
          </p:spPr>
          <p:txBody>
            <a:bodyPr rtlCol="0" anchor="ctr"/>
            <a:lstStyle/>
            <a:p>
              <a:endParaRPr lang="en-GB" dirty="0"/>
            </a:p>
          </p:txBody>
        </p:sp>
      </p:grpSp>
      <p:sp>
        <p:nvSpPr>
          <p:cNvPr id="2" name="Slide Number Placeholder 1">
            <a:extLst>
              <a:ext uri="{FF2B5EF4-FFF2-40B4-BE49-F238E27FC236}">
                <a16:creationId xmlns:a16="http://schemas.microsoft.com/office/drawing/2014/main" id="{40A25DA8-BD7B-F8DE-6083-10804922AE14}"/>
              </a:ext>
            </a:extLst>
          </p:cNvPr>
          <p:cNvSpPr>
            <a:spLocks noGrp="1"/>
          </p:cNvSpPr>
          <p:nvPr>
            <p:ph type="sldNum" sz="quarter" idx="14"/>
          </p:nvPr>
        </p:nvSpPr>
        <p:spPr/>
        <p:txBody>
          <a:bodyPr/>
          <a:lstStyle/>
          <a:p>
            <a:fld id="{10AABD62-4B1F-4370-9BF1-A64AA2AFB05A}" type="slidenum">
              <a:rPr lang="en-GB" smtClean="0"/>
              <a:pPr/>
              <a:t>10</a:t>
            </a:fld>
            <a:endParaRPr lang="en-GB" dirty="0"/>
          </a:p>
        </p:txBody>
      </p:sp>
    </p:spTree>
    <p:extLst>
      <p:ext uri="{BB962C8B-B14F-4D97-AF65-F5344CB8AC3E}">
        <p14:creationId xmlns:p14="http://schemas.microsoft.com/office/powerpoint/2010/main" val="263823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008CE4-5E3F-79F6-6235-2B11C2F087B0}"/>
              </a:ext>
            </a:extLst>
          </p:cNvPr>
          <p:cNvSpPr>
            <a:spLocks noGrp="1"/>
          </p:cNvSpPr>
          <p:nvPr>
            <p:ph sz="quarter" idx="12"/>
          </p:nvPr>
        </p:nvSpPr>
        <p:spPr>
          <a:xfrm>
            <a:off x="352425" y="1095375"/>
            <a:ext cx="6530975" cy="553998"/>
          </a:xfrm>
        </p:spPr>
        <p:txBody>
          <a:bodyPr wrap="square">
            <a:spAutoFit/>
          </a:bodyPr>
          <a:lstStyle/>
          <a:p>
            <a:pPr marL="274320" lvl="1" indent="-274320">
              <a:spcBef>
                <a:spcPts val="600"/>
              </a:spcBef>
              <a:buFont typeface="+mj-lt"/>
              <a:buAutoNum type="arabicPeriod"/>
            </a:pPr>
            <a:r>
              <a:rPr lang="en-GB" sz="1200" dirty="0"/>
              <a:t>“Who” saw what, when, where can be efficiently aggregated and integrated across the fragmented Smart TV media ecosystem if a </a:t>
            </a:r>
            <a:r>
              <a:rPr lang="en-GB" sz="1200" u="sng" dirty="0"/>
              <a:t>common chain of identities</a:t>
            </a:r>
            <a:r>
              <a:rPr lang="en-GB" sz="1200" dirty="0"/>
              <a:t> are established and shared</a:t>
            </a:r>
          </a:p>
        </p:txBody>
      </p:sp>
      <p:sp>
        <p:nvSpPr>
          <p:cNvPr id="3" name="Title 2">
            <a:extLst>
              <a:ext uri="{FF2B5EF4-FFF2-40B4-BE49-F238E27FC236}">
                <a16:creationId xmlns:a16="http://schemas.microsoft.com/office/drawing/2014/main" id="{73FD4C88-3C3C-8CF6-E04F-314349D21680}"/>
              </a:ext>
            </a:extLst>
          </p:cNvPr>
          <p:cNvSpPr>
            <a:spLocks noGrp="1"/>
          </p:cNvSpPr>
          <p:nvPr>
            <p:ph type="title"/>
          </p:nvPr>
        </p:nvSpPr>
        <p:spPr/>
        <p:txBody>
          <a:bodyPr/>
          <a:lstStyle/>
          <a:p>
            <a:r>
              <a:rPr lang="en-GB" dirty="0"/>
              <a:t>Executive Summary</a:t>
            </a:r>
          </a:p>
        </p:txBody>
      </p:sp>
      <p:sp>
        <p:nvSpPr>
          <p:cNvPr id="4" name="Footer Placeholder 3">
            <a:extLst>
              <a:ext uri="{FF2B5EF4-FFF2-40B4-BE49-F238E27FC236}">
                <a16:creationId xmlns:a16="http://schemas.microsoft.com/office/drawing/2014/main" id="{0B19A590-B688-6BDB-F942-F04BF81526A9}"/>
              </a:ext>
            </a:extLst>
          </p:cNvPr>
          <p:cNvSpPr>
            <a:spLocks noGrp="1"/>
          </p:cNvSpPr>
          <p:nvPr>
            <p:ph type="ftr" sz="quarter" idx="13"/>
          </p:nvPr>
        </p:nvSpPr>
        <p:spPr/>
        <p:txBody>
          <a:bodyPr/>
          <a:lstStyle/>
          <a:p>
            <a:r>
              <a:rPr lang="en-GB" dirty="0"/>
              <a:t>Coalition for Innovation in Media Measurement, October 2023</a:t>
            </a:r>
          </a:p>
        </p:txBody>
      </p:sp>
      <p:sp>
        <p:nvSpPr>
          <p:cNvPr id="6" name="Content Placeholder 1">
            <a:extLst>
              <a:ext uri="{FF2B5EF4-FFF2-40B4-BE49-F238E27FC236}">
                <a16:creationId xmlns:a16="http://schemas.microsoft.com/office/drawing/2014/main" id="{B835558E-86B8-EF96-E1CB-EEA83CFA5C71}"/>
              </a:ext>
            </a:extLst>
          </p:cNvPr>
          <p:cNvSpPr txBox="1">
            <a:spLocks/>
          </p:cNvSpPr>
          <p:nvPr/>
        </p:nvSpPr>
        <p:spPr>
          <a:xfrm>
            <a:off x="352425" y="2235815"/>
            <a:ext cx="6530975" cy="2431435"/>
          </a:xfrm>
          <a:prstGeom prst="rect">
            <a:avLst/>
          </a:prstGeom>
        </p:spPr>
        <p:txBody>
          <a:bodyPr vert="horz" wrap="square" lIns="0" tIns="0" rIns="0" bIns="0" rtlCol="0">
            <a:spAutoFit/>
          </a:bodyPr>
          <a:lstStyle>
            <a:lvl1pPr marL="0" indent="0" algn="l" defTabSz="685800" rtl="0" eaLnBrk="1" latinLnBrk="0" hangingPunct="1">
              <a:lnSpc>
                <a:spcPct val="100000"/>
              </a:lnSpc>
              <a:spcBef>
                <a:spcPts val="900"/>
              </a:spcBef>
              <a:buFont typeface="Arial" panose="020B0604020202020204" pitchFamily="34" charset="0"/>
              <a:buNone/>
              <a:defRPr sz="1400" kern="1200" baseline="0">
                <a:solidFill>
                  <a:schemeClr val="tx1"/>
                </a:solidFill>
                <a:latin typeface="+mn-lt"/>
                <a:ea typeface="+mn-ea"/>
                <a:cs typeface="+mn-cs"/>
              </a:defRPr>
            </a:lvl1pPr>
            <a:lvl2pPr marL="171450" indent="-171450" algn="l" defTabSz="685800" rtl="0" eaLnBrk="1" latinLnBrk="0" hangingPunct="1">
              <a:lnSpc>
                <a:spcPct val="100000"/>
              </a:lnSpc>
              <a:spcBef>
                <a:spcPts val="450"/>
              </a:spcBef>
              <a:buFont typeface="Arial" panose="020B0604020202020204" pitchFamily="34" charset="0"/>
              <a:buChar char="•"/>
              <a:defRPr sz="1400" kern="1200" baseline="0">
                <a:solidFill>
                  <a:schemeClr val="tx1"/>
                </a:solidFill>
                <a:latin typeface="+mn-lt"/>
                <a:ea typeface="+mn-ea"/>
                <a:cs typeface="+mn-cs"/>
              </a:defRPr>
            </a:lvl2pPr>
            <a:lvl3pPr marL="342900" indent="-171450" algn="l" defTabSz="685800" rtl="0" eaLnBrk="1" latinLnBrk="0" hangingPunct="1">
              <a:lnSpc>
                <a:spcPct val="100000"/>
              </a:lnSpc>
              <a:spcBef>
                <a:spcPts val="450"/>
              </a:spcBef>
              <a:buFont typeface="Calibri" panose="020F0502020204030204" pitchFamily="34" charset="0"/>
              <a:buChar char="–"/>
              <a:defRPr sz="1400" kern="1200" baseline="0">
                <a:solidFill>
                  <a:schemeClr val="tx1"/>
                </a:solidFill>
                <a:latin typeface="+mn-lt"/>
                <a:ea typeface="+mn-ea"/>
                <a:cs typeface="+mn-cs"/>
              </a:defRPr>
            </a:lvl3pPr>
            <a:lvl4pPr marL="514350" indent="-171450" algn="l" defTabSz="685800" rtl="0" eaLnBrk="1" latinLnBrk="0" hangingPunct="1">
              <a:lnSpc>
                <a:spcPct val="100000"/>
              </a:lnSpc>
              <a:spcBef>
                <a:spcPts val="450"/>
              </a:spcBef>
              <a:buFont typeface="Wingdings" panose="05000000000000000000" pitchFamily="2" charset="2"/>
              <a:buChar char="§"/>
              <a:defRPr sz="1400" kern="1200" baseline="0">
                <a:solidFill>
                  <a:schemeClr val="tx1"/>
                </a:solidFill>
                <a:latin typeface="+mn-lt"/>
                <a:ea typeface="+mn-ea"/>
                <a:cs typeface="+mn-cs"/>
              </a:defRPr>
            </a:lvl4pPr>
            <a:lvl5pPr marL="685800" indent="-171450" algn="l" defTabSz="685800" rtl="0" eaLnBrk="1" latinLnBrk="0" hangingPunct="1">
              <a:lnSpc>
                <a:spcPct val="100000"/>
              </a:lnSpc>
              <a:spcBef>
                <a:spcPts val="450"/>
              </a:spcBef>
              <a:buSzPct val="90000"/>
              <a:buFont typeface="Arial" panose="020B0604020202020204" pitchFamily="34" charset="0"/>
              <a:buChar char="•"/>
              <a:defRPr sz="140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48640" lvl="2" indent="-274320">
              <a:spcBef>
                <a:spcPts val="1200"/>
              </a:spcBef>
            </a:pPr>
            <a:r>
              <a:rPr lang="en-GB" sz="1200" dirty="0"/>
              <a:t>Serviced with accessible universal IDs, open metadata, and open watermarks</a:t>
            </a:r>
          </a:p>
          <a:p>
            <a:pPr marL="274320" lvl="1" indent="-274320">
              <a:spcBef>
                <a:spcPts val="1200"/>
              </a:spcBef>
              <a:buFont typeface="+mj-lt"/>
              <a:buAutoNum type="arabicPeriod" startAt="2"/>
            </a:pPr>
            <a:r>
              <a:rPr lang="en-GB" sz="1200" dirty="0"/>
              <a:t>Stakeholders seek some commonality and validations across disparate OEM data collection techniques</a:t>
            </a:r>
          </a:p>
          <a:p>
            <a:pPr marL="274320" lvl="1" indent="-274320">
              <a:spcBef>
                <a:spcPts val="1200"/>
              </a:spcBef>
              <a:buFont typeface="+mj-lt"/>
              <a:buAutoNum type="arabicPeriod" startAt="2"/>
            </a:pPr>
            <a:r>
              <a:rPr lang="en-GB" sz="1200" dirty="0"/>
              <a:t>We need to build business models and foster technical solutions that support the contribution of more device data for measurement</a:t>
            </a:r>
          </a:p>
          <a:p>
            <a:pPr marL="274320" lvl="1" indent="-274320">
              <a:spcBef>
                <a:spcPts val="1200"/>
              </a:spcBef>
              <a:buFont typeface="+mj-lt"/>
              <a:buAutoNum type="arabicPeriod" startAt="2"/>
            </a:pPr>
            <a:r>
              <a:rPr lang="en-GB" sz="1200" dirty="0"/>
              <a:t>Continue to address identity and privacy issues</a:t>
            </a:r>
          </a:p>
          <a:p>
            <a:pPr marL="548640" lvl="2" indent="-274320">
              <a:spcBef>
                <a:spcPts val="1200"/>
              </a:spcBef>
            </a:pPr>
            <a:r>
              <a:rPr lang="en-GB" sz="1200" dirty="0"/>
              <a:t>Build best practices for the householding (HH) and personification (P) of device (D) data</a:t>
            </a:r>
          </a:p>
          <a:p>
            <a:pPr marL="548640" lvl="2" indent="-274320">
              <a:spcBef>
                <a:spcPts val="1200"/>
              </a:spcBef>
            </a:pPr>
            <a:r>
              <a:rPr lang="en-GB" sz="1200" dirty="0"/>
              <a:t>Build legal framework for the use of device data for measurement and targeted ad supported content</a:t>
            </a:r>
          </a:p>
        </p:txBody>
      </p:sp>
      <p:sp>
        <p:nvSpPr>
          <p:cNvPr id="9" name="TextBox 8">
            <a:extLst>
              <a:ext uri="{FF2B5EF4-FFF2-40B4-BE49-F238E27FC236}">
                <a16:creationId xmlns:a16="http://schemas.microsoft.com/office/drawing/2014/main" id="{77FB1FA4-D23C-5CC5-7F80-E22F5B0EFD89}"/>
              </a:ext>
            </a:extLst>
          </p:cNvPr>
          <p:cNvSpPr txBox="1"/>
          <p:nvPr/>
        </p:nvSpPr>
        <p:spPr>
          <a:xfrm>
            <a:off x="620714" y="1759714"/>
            <a:ext cx="5497711" cy="365760"/>
          </a:xfrm>
          <a:prstGeom prst="rect">
            <a:avLst/>
          </a:prstGeom>
          <a:solidFill>
            <a:schemeClr val="bg1">
              <a:lumMod val="95000"/>
            </a:schemeClr>
          </a:solidFill>
        </p:spPr>
        <p:txBody>
          <a:bodyPr wrap="square" anchor="ctr">
            <a:noAutofit/>
          </a:bodyPr>
          <a:lstStyle/>
          <a:p>
            <a:pPr algn="ctr"/>
            <a:r>
              <a:rPr lang="en-GB" sz="1000" dirty="0"/>
              <a:t>UserID (D-P-HH) – ContentID – AdID – Timestamp – ServiceID – DistributorID– InvOwnerID</a:t>
            </a:r>
          </a:p>
        </p:txBody>
      </p:sp>
      <p:grpSp>
        <p:nvGrpSpPr>
          <p:cNvPr id="20" name="Group 19">
            <a:extLst>
              <a:ext uri="{FF2B5EF4-FFF2-40B4-BE49-F238E27FC236}">
                <a16:creationId xmlns:a16="http://schemas.microsoft.com/office/drawing/2014/main" id="{2D9F2B7F-A32F-9449-A574-EECD571AC0F1}"/>
              </a:ext>
            </a:extLst>
          </p:cNvPr>
          <p:cNvGrpSpPr/>
          <p:nvPr/>
        </p:nvGrpSpPr>
        <p:grpSpPr>
          <a:xfrm>
            <a:off x="6935346" y="1351537"/>
            <a:ext cx="1869156" cy="1182114"/>
            <a:chOff x="7291527" y="1510497"/>
            <a:chExt cx="1936542" cy="1224729"/>
          </a:xfrm>
          <a:solidFill>
            <a:schemeClr val="accent1"/>
          </a:solidFill>
        </p:grpSpPr>
        <p:sp>
          <p:nvSpPr>
            <p:cNvPr id="11" name="Google Shape;301;p39">
              <a:extLst>
                <a:ext uri="{FF2B5EF4-FFF2-40B4-BE49-F238E27FC236}">
                  <a16:creationId xmlns:a16="http://schemas.microsoft.com/office/drawing/2014/main" id="{73BB6BA3-62AD-6958-4B7C-81C5ADD23F84}"/>
                </a:ext>
              </a:extLst>
            </p:cNvPr>
            <p:cNvSpPr/>
            <p:nvPr/>
          </p:nvSpPr>
          <p:spPr>
            <a:xfrm>
              <a:off x="7291527" y="1510497"/>
              <a:ext cx="1291028" cy="816486"/>
            </a:xfrm>
            <a:prstGeom prst="rect">
              <a:avLst/>
            </a:prstGeom>
            <a:solidFill>
              <a:schemeClr val="bg1">
                <a:lumMod val="95000"/>
              </a:schemeClr>
            </a:solidFill>
            <a:ln w="9525" cap="flat" cmpd="sng">
              <a:solidFill>
                <a:schemeClr val="bg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200" dirty="0"/>
                <a:t>Watermarks</a:t>
              </a:r>
            </a:p>
          </p:txBody>
        </p:sp>
        <p:sp>
          <p:nvSpPr>
            <p:cNvPr id="12" name="Google Shape;302;p39">
              <a:extLst>
                <a:ext uri="{FF2B5EF4-FFF2-40B4-BE49-F238E27FC236}">
                  <a16:creationId xmlns:a16="http://schemas.microsoft.com/office/drawing/2014/main" id="{E0AA6143-C8C1-7716-26A9-23454F84DCCE}"/>
                </a:ext>
              </a:extLst>
            </p:cNvPr>
            <p:cNvSpPr/>
            <p:nvPr/>
          </p:nvSpPr>
          <p:spPr>
            <a:xfrm>
              <a:off x="7937041" y="1918740"/>
              <a:ext cx="1291028" cy="816486"/>
            </a:xfrm>
            <a:prstGeom prst="rect">
              <a:avLst/>
            </a:prstGeom>
            <a:solidFill>
              <a:schemeClr val="bg1">
                <a:lumMod val="95000"/>
              </a:schemeClr>
            </a:solidFill>
            <a:ln w="9525" cap="flat" cmpd="sng">
              <a:solidFill>
                <a:schemeClr val="bg1"/>
              </a:solidFill>
              <a:prstDash val="solid"/>
              <a:round/>
              <a:headEnd type="none" w="sm" len="sm"/>
              <a:tailEnd type="none" w="sm" len="sm"/>
            </a:ln>
          </p:spPr>
          <p:txBody>
            <a:bodyPr spcFirstLastPara="1" wrap="square" lIns="91425" tIns="91425" rIns="91425" bIns="91425" anchor="b" anchorCtr="0">
              <a:noAutofit/>
            </a:bodyPr>
            <a:lstStyle/>
            <a:p>
              <a:pPr marL="0" lvl="0" indent="0" algn="r" rtl="0">
                <a:spcBef>
                  <a:spcPts val="0"/>
                </a:spcBef>
                <a:spcAft>
                  <a:spcPts val="0"/>
                </a:spcAft>
                <a:buNone/>
              </a:pPr>
              <a:r>
                <a:rPr lang="en-GB" sz="1200" dirty="0"/>
                <a:t>Metadata</a:t>
              </a:r>
            </a:p>
          </p:txBody>
        </p:sp>
        <p:sp>
          <p:nvSpPr>
            <p:cNvPr id="19" name="Freeform: Shape 18">
              <a:extLst>
                <a:ext uri="{FF2B5EF4-FFF2-40B4-BE49-F238E27FC236}">
                  <a16:creationId xmlns:a16="http://schemas.microsoft.com/office/drawing/2014/main" id="{7714048F-F002-75BE-5950-390819DE8CFE}"/>
                </a:ext>
              </a:extLst>
            </p:cNvPr>
            <p:cNvSpPr/>
            <p:nvPr/>
          </p:nvSpPr>
          <p:spPr>
            <a:xfrm>
              <a:off x="7937041" y="1918741"/>
              <a:ext cx="645514" cy="408243"/>
            </a:xfrm>
            <a:custGeom>
              <a:avLst/>
              <a:gdLst>
                <a:gd name="connsiteX0" fmla="*/ 0 w 645514"/>
                <a:gd name="connsiteY0" fmla="*/ 0 h 408243"/>
                <a:gd name="connsiteX1" fmla="*/ 645514 w 645514"/>
                <a:gd name="connsiteY1" fmla="*/ 0 h 408243"/>
                <a:gd name="connsiteX2" fmla="*/ 645514 w 645514"/>
                <a:gd name="connsiteY2" fmla="*/ 408243 h 408243"/>
                <a:gd name="connsiteX3" fmla="*/ 0 w 645514"/>
                <a:gd name="connsiteY3" fmla="*/ 408243 h 408243"/>
              </a:gdLst>
              <a:ahLst/>
              <a:cxnLst>
                <a:cxn ang="0">
                  <a:pos x="connsiteX0" y="connsiteY0"/>
                </a:cxn>
                <a:cxn ang="0">
                  <a:pos x="connsiteX1" y="connsiteY1"/>
                </a:cxn>
                <a:cxn ang="0">
                  <a:pos x="connsiteX2" y="connsiteY2"/>
                </a:cxn>
                <a:cxn ang="0">
                  <a:pos x="connsiteX3" y="connsiteY3"/>
                </a:cxn>
              </a:cxnLst>
              <a:rect l="l" t="t" r="r" b="b"/>
              <a:pathLst>
                <a:path w="645514" h="408243">
                  <a:moveTo>
                    <a:pt x="0" y="0"/>
                  </a:moveTo>
                  <a:lnTo>
                    <a:pt x="645514" y="0"/>
                  </a:lnTo>
                  <a:lnTo>
                    <a:pt x="645514" y="408243"/>
                  </a:lnTo>
                  <a:lnTo>
                    <a:pt x="0" y="408243"/>
                  </a:lnTo>
                  <a:close/>
                </a:path>
              </a:pathLst>
            </a:custGeom>
            <a:solidFill>
              <a:schemeClr val="bg1">
                <a:lumMod val="95000"/>
              </a:schemeClr>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algn="ctr"/>
              <a:r>
                <a:rPr lang="en-GB" sz="1200" dirty="0"/>
                <a:t>IDs</a:t>
              </a:r>
            </a:p>
          </p:txBody>
        </p:sp>
      </p:grpSp>
      <p:grpSp>
        <p:nvGrpSpPr>
          <p:cNvPr id="27" name="Group 26">
            <a:extLst>
              <a:ext uri="{FF2B5EF4-FFF2-40B4-BE49-F238E27FC236}">
                <a16:creationId xmlns:a16="http://schemas.microsoft.com/office/drawing/2014/main" id="{19CA75ED-96AB-3215-E48C-4731ED75525E}"/>
              </a:ext>
            </a:extLst>
          </p:cNvPr>
          <p:cNvGrpSpPr/>
          <p:nvPr/>
        </p:nvGrpSpPr>
        <p:grpSpPr>
          <a:xfrm>
            <a:off x="7391135" y="3320809"/>
            <a:ext cx="1386888" cy="1126775"/>
            <a:chOff x="7391135" y="3320809"/>
            <a:chExt cx="1386888" cy="1126775"/>
          </a:xfrm>
        </p:grpSpPr>
        <p:sp>
          <p:nvSpPr>
            <p:cNvPr id="23" name="Google Shape;305;p39">
              <a:extLst>
                <a:ext uri="{FF2B5EF4-FFF2-40B4-BE49-F238E27FC236}">
                  <a16:creationId xmlns:a16="http://schemas.microsoft.com/office/drawing/2014/main" id="{3E64769E-EEEC-5505-49F9-104AE1782942}"/>
                </a:ext>
              </a:extLst>
            </p:cNvPr>
            <p:cNvSpPr/>
            <p:nvPr/>
          </p:nvSpPr>
          <p:spPr>
            <a:xfrm>
              <a:off x="7607071" y="3550995"/>
              <a:ext cx="964636" cy="828326"/>
            </a:xfrm>
            <a:prstGeom prst="triangle">
              <a:avLst>
                <a:gd name="adj" fmla="val 50000"/>
              </a:avLst>
            </a:prstGeom>
            <a:solidFill>
              <a:schemeClr val="bg1">
                <a:lumMod val="95000"/>
              </a:schemeClr>
            </a:solidFill>
            <a:ln w="9525" cap="flat" cmpd="sng">
              <a:noFill/>
              <a:prstDash val="solid"/>
              <a:round/>
              <a:headEnd type="none" w="sm" len="sm"/>
              <a:tailEnd type="none" w="sm" len="sm"/>
            </a:ln>
          </p:spPr>
          <p:txBody>
            <a:bodyPr spcFirstLastPara="1" wrap="square" lIns="91425" tIns="91425" rIns="91425" bIns="91425" anchor="b" anchorCtr="0">
              <a:noAutofit/>
            </a:bodyPr>
            <a:lstStyle/>
            <a:p>
              <a:pPr algn="r"/>
              <a:endParaRPr lang="en-GB" sz="1200" dirty="0">
                <a:solidFill>
                  <a:schemeClr val="bg1"/>
                </a:solidFill>
              </a:endParaRPr>
            </a:p>
          </p:txBody>
        </p:sp>
        <p:sp>
          <p:nvSpPr>
            <p:cNvPr id="24" name="Google Shape;306;p39">
              <a:extLst>
                <a:ext uri="{FF2B5EF4-FFF2-40B4-BE49-F238E27FC236}">
                  <a16:creationId xmlns:a16="http://schemas.microsoft.com/office/drawing/2014/main" id="{40ABC7FE-645F-1E09-53F0-8AE5C7867B12}"/>
                </a:ext>
              </a:extLst>
            </p:cNvPr>
            <p:cNvSpPr txBox="1"/>
            <p:nvPr/>
          </p:nvSpPr>
          <p:spPr>
            <a:xfrm>
              <a:off x="7965616" y="3320809"/>
              <a:ext cx="278924" cy="184666"/>
            </a:xfrm>
            <a:prstGeom prst="rect">
              <a:avLst/>
            </a:prstGeom>
            <a:noFill/>
            <a:ln>
              <a:noFill/>
            </a:ln>
          </p:spPr>
          <p:txBody>
            <a:bodyPr spcFirstLastPara="1" wrap="none" lIns="0" tIns="0" rIns="0" bIns="0" anchor="t" anchorCtr="0">
              <a:spAutoFit/>
            </a:bodyPr>
            <a:lstStyle/>
            <a:p>
              <a:pPr marL="0" lvl="0" indent="0" algn="ctr" rtl="0">
                <a:spcBef>
                  <a:spcPts val="0"/>
                </a:spcBef>
                <a:spcAft>
                  <a:spcPts val="0"/>
                </a:spcAft>
                <a:buNone/>
              </a:pPr>
              <a:r>
                <a:rPr lang="en-GB" sz="1200" dirty="0"/>
                <a:t>HH</a:t>
              </a:r>
              <a:r>
                <a:rPr lang="en-GB" sz="1200" baseline="-25000" dirty="0"/>
                <a:t>1</a:t>
              </a:r>
            </a:p>
          </p:txBody>
        </p:sp>
        <p:sp>
          <p:nvSpPr>
            <p:cNvPr id="25" name="Google Shape;307;p39">
              <a:extLst>
                <a:ext uri="{FF2B5EF4-FFF2-40B4-BE49-F238E27FC236}">
                  <a16:creationId xmlns:a16="http://schemas.microsoft.com/office/drawing/2014/main" id="{0E66832D-B94A-AEC9-91D8-F021CACC3E22}"/>
                </a:ext>
              </a:extLst>
            </p:cNvPr>
            <p:cNvSpPr txBox="1"/>
            <p:nvPr/>
          </p:nvSpPr>
          <p:spPr>
            <a:xfrm>
              <a:off x="7391135" y="4262918"/>
              <a:ext cx="166713" cy="184666"/>
            </a:xfrm>
            <a:prstGeom prst="rect">
              <a:avLst/>
            </a:prstGeom>
            <a:noFill/>
            <a:ln>
              <a:noFill/>
            </a:ln>
          </p:spPr>
          <p:txBody>
            <a:bodyPr spcFirstLastPara="1" wrap="none" lIns="0" tIns="0" rIns="0" bIns="0" anchor="t" anchorCtr="0">
              <a:spAutoFit/>
            </a:bodyPr>
            <a:lstStyle/>
            <a:p>
              <a:pPr marL="0" lvl="0" indent="0" algn="ctr" rtl="0">
                <a:spcBef>
                  <a:spcPts val="0"/>
                </a:spcBef>
                <a:spcAft>
                  <a:spcPts val="0"/>
                </a:spcAft>
                <a:buNone/>
              </a:pPr>
              <a:r>
                <a:rPr lang="en-GB" sz="1200" dirty="0"/>
                <a:t>D</a:t>
              </a:r>
              <a:r>
                <a:rPr lang="en-GB" sz="1200" baseline="-25000" dirty="0"/>
                <a:t>n</a:t>
              </a:r>
            </a:p>
          </p:txBody>
        </p:sp>
        <p:sp>
          <p:nvSpPr>
            <p:cNvPr id="26" name="Google Shape;308;p39">
              <a:extLst>
                <a:ext uri="{FF2B5EF4-FFF2-40B4-BE49-F238E27FC236}">
                  <a16:creationId xmlns:a16="http://schemas.microsoft.com/office/drawing/2014/main" id="{527613FD-928B-761C-EE78-1ED993CC7C1C}"/>
                </a:ext>
              </a:extLst>
            </p:cNvPr>
            <p:cNvSpPr txBox="1"/>
            <p:nvPr/>
          </p:nvSpPr>
          <p:spPr>
            <a:xfrm>
              <a:off x="8620929" y="4262918"/>
              <a:ext cx="157094" cy="184666"/>
            </a:xfrm>
            <a:prstGeom prst="rect">
              <a:avLst/>
            </a:prstGeom>
            <a:noFill/>
            <a:ln>
              <a:noFill/>
            </a:ln>
          </p:spPr>
          <p:txBody>
            <a:bodyPr spcFirstLastPara="1" wrap="none" lIns="0" tIns="0" rIns="0" bIns="0" anchor="t" anchorCtr="0">
              <a:spAutoFit/>
            </a:bodyPr>
            <a:lstStyle/>
            <a:p>
              <a:pPr marL="0" lvl="0" indent="0" algn="ctr" rtl="0">
                <a:spcBef>
                  <a:spcPts val="0"/>
                </a:spcBef>
                <a:spcAft>
                  <a:spcPts val="0"/>
                </a:spcAft>
                <a:buNone/>
              </a:pPr>
              <a:r>
                <a:rPr lang="en-GB" sz="1200" dirty="0"/>
                <a:t>P</a:t>
              </a:r>
              <a:r>
                <a:rPr lang="en-GB" sz="1200" baseline="-25000" dirty="0"/>
                <a:t>n</a:t>
              </a:r>
            </a:p>
          </p:txBody>
        </p:sp>
      </p:grpSp>
      <p:sp>
        <p:nvSpPr>
          <p:cNvPr id="8" name="Slide Number Placeholder 7">
            <a:extLst>
              <a:ext uri="{FF2B5EF4-FFF2-40B4-BE49-F238E27FC236}">
                <a16:creationId xmlns:a16="http://schemas.microsoft.com/office/drawing/2014/main" id="{CC961691-9BF2-7BCA-0958-355AF9CBB2B2}"/>
              </a:ext>
            </a:extLst>
          </p:cNvPr>
          <p:cNvSpPr>
            <a:spLocks noGrp="1"/>
          </p:cNvSpPr>
          <p:nvPr>
            <p:ph type="sldNum" sz="quarter" idx="14"/>
          </p:nvPr>
        </p:nvSpPr>
        <p:spPr/>
        <p:txBody>
          <a:bodyPr/>
          <a:lstStyle/>
          <a:p>
            <a:fld id="{10AABD62-4B1F-4370-9BF1-A64AA2AFB05A}" type="slidenum">
              <a:rPr lang="en-GB" smtClean="0"/>
              <a:pPr/>
              <a:t>11</a:t>
            </a:fld>
            <a:endParaRPr lang="en-GB" dirty="0"/>
          </a:p>
        </p:txBody>
      </p:sp>
    </p:spTree>
    <p:extLst>
      <p:ext uri="{BB962C8B-B14F-4D97-AF65-F5344CB8AC3E}">
        <p14:creationId xmlns:p14="http://schemas.microsoft.com/office/powerpoint/2010/main" val="2424130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FDC72F-C536-EF56-82C0-1F126EE28B76}"/>
              </a:ext>
            </a:extLst>
          </p:cNvPr>
          <p:cNvSpPr>
            <a:spLocks noGrp="1"/>
          </p:cNvSpPr>
          <p:nvPr>
            <p:ph type="title"/>
          </p:nvPr>
        </p:nvSpPr>
        <p:spPr>
          <a:xfrm>
            <a:off x="354330" y="272581"/>
            <a:ext cx="8435340" cy="617220"/>
          </a:xfrm>
        </p:spPr>
        <p:txBody>
          <a:bodyPr/>
          <a:lstStyle/>
          <a:p>
            <a:r>
              <a:rPr lang="en-GB" dirty="0">
                <a:solidFill>
                  <a:schemeClr val="accent4"/>
                </a:solidFill>
                <a:hlinkClick r:id="rId3">
                  <a:extLst>
                    <a:ext uri="{A12FA001-AC4F-418D-AE19-62706E023703}">
                      <ahyp:hlinkClr xmlns:ahyp="http://schemas.microsoft.com/office/drawing/2018/hyperlinkcolor" val="tx"/>
                    </a:ext>
                  </a:extLst>
                </a:hlinkClick>
              </a:rPr>
              <a:t>Overview</a:t>
            </a:r>
            <a:r>
              <a:rPr lang="en-GB" dirty="0"/>
              <a:t> </a:t>
            </a:r>
            <a:r>
              <a:rPr lang="en-GB" sz="1400" b="0" dirty="0"/>
              <a:t>(link to written document)</a:t>
            </a:r>
            <a:endParaRPr lang="en-GB" sz="1800" b="0" dirty="0"/>
          </a:p>
        </p:txBody>
      </p:sp>
      <p:sp>
        <p:nvSpPr>
          <p:cNvPr id="4" name="Footer Placeholder 3">
            <a:extLst>
              <a:ext uri="{FF2B5EF4-FFF2-40B4-BE49-F238E27FC236}">
                <a16:creationId xmlns:a16="http://schemas.microsoft.com/office/drawing/2014/main" id="{742BB3BD-12AB-8BBE-C68B-4D34D35FAA8C}"/>
              </a:ext>
            </a:extLst>
          </p:cNvPr>
          <p:cNvSpPr>
            <a:spLocks noGrp="1"/>
          </p:cNvSpPr>
          <p:nvPr>
            <p:ph type="ftr" sz="quarter" idx="10"/>
          </p:nvPr>
        </p:nvSpPr>
        <p:spPr/>
        <p:txBody>
          <a:bodyPr/>
          <a:lstStyle/>
          <a:p>
            <a:r>
              <a:rPr lang="en-GB" dirty="0"/>
              <a:t>Coalition for Innovation in Media Measurement, October 2023</a:t>
            </a:r>
          </a:p>
        </p:txBody>
      </p:sp>
      <p:sp>
        <p:nvSpPr>
          <p:cNvPr id="7" name="Rectangle 6">
            <a:extLst>
              <a:ext uri="{FF2B5EF4-FFF2-40B4-BE49-F238E27FC236}">
                <a16:creationId xmlns:a16="http://schemas.microsoft.com/office/drawing/2014/main" id="{1C89165D-BA8B-292E-A42D-09F09E2201C7}"/>
              </a:ext>
            </a:extLst>
          </p:cNvPr>
          <p:cNvSpPr/>
          <p:nvPr/>
        </p:nvSpPr>
        <p:spPr>
          <a:xfrm>
            <a:off x="355600" y="1092200"/>
            <a:ext cx="2690268" cy="357505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marL="228600" indent="-228600">
              <a:spcBef>
                <a:spcPts val="400"/>
              </a:spcBef>
            </a:pPr>
            <a:r>
              <a:rPr lang="en-GB" sz="1000" dirty="0">
                <a:solidFill>
                  <a:schemeClr val="tx1"/>
                </a:solidFill>
              </a:rPr>
              <a:t>1.	The best short-term impact will be from driving foundational </a:t>
            </a:r>
            <a:r>
              <a:rPr lang="en-GB" sz="1000" b="1" dirty="0">
                <a:solidFill>
                  <a:schemeClr val="tx1"/>
                </a:solidFill>
              </a:rPr>
              <a:t>interoperability</a:t>
            </a:r>
            <a:r>
              <a:rPr lang="en-GB" sz="1000" dirty="0">
                <a:solidFill>
                  <a:schemeClr val="tx1"/>
                </a:solidFill>
              </a:rPr>
              <a:t>, with overlap</a:t>
            </a:r>
          </a:p>
          <a:p>
            <a:pPr marL="502920" indent="-274320">
              <a:spcBef>
                <a:spcPts val="400"/>
              </a:spcBef>
            </a:pPr>
            <a:r>
              <a:rPr lang="en-GB" sz="1000" dirty="0">
                <a:solidFill>
                  <a:schemeClr val="tx1"/>
                </a:solidFill>
              </a:rPr>
              <a:t>1.1	</a:t>
            </a:r>
            <a:r>
              <a:rPr lang="en-GB" sz="1000" dirty="0">
                <a:solidFill>
                  <a:schemeClr val="tx1"/>
                </a:solidFill>
                <a:hlinkClick r:id="rId4" action="ppaction://hlinksldjump"/>
              </a:rPr>
              <a:t>Common terminology for published descriptive statistics</a:t>
            </a:r>
            <a:endParaRPr lang="en-GB" sz="1000" dirty="0">
              <a:solidFill>
                <a:schemeClr val="tx1"/>
              </a:solidFill>
            </a:endParaRPr>
          </a:p>
          <a:p>
            <a:pPr marL="502920" indent="-274320">
              <a:spcBef>
                <a:spcPts val="400"/>
              </a:spcBef>
            </a:pPr>
            <a:r>
              <a:rPr lang="en-GB" sz="1000" dirty="0">
                <a:solidFill>
                  <a:schemeClr val="tx1"/>
                </a:solidFill>
              </a:rPr>
              <a:t>1.2	</a:t>
            </a:r>
            <a:r>
              <a:rPr lang="en-GB" sz="1000" dirty="0">
                <a:solidFill>
                  <a:schemeClr val="tx1"/>
                </a:solidFill>
                <a:hlinkClick r:id="rId5" action="ppaction://hlinksldjump"/>
              </a:rPr>
              <a:t>Definitions of common metrics</a:t>
            </a:r>
            <a:endParaRPr lang="en-GB" sz="1000" dirty="0">
              <a:solidFill>
                <a:schemeClr val="tx1"/>
              </a:solidFill>
            </a:endParaRPr>
          </a:p>
          <a:p>
            <a:pPr marL="502920" indent="-274320">
              <a:spcBef>
                <a:spcPts val="400"/>
              </a:spcBef>
            </a:pPr>
            <a:r>
              <a:rPr lang="en-GB" sz="1000" dirty="0">
                <a:solidFill>
                  <a:schemeClr val="tx1"/>
                </a:solidFill>
              </a:rPr>
              <a:t>1.3	</a:t>
            </a:r>
            <a:r>
              <a:rPr lang="en-GB" sz="1000" dirty="0">
                <a:solidFill>
                  <a:schemeClr val="tx1"/>
                </a:solidFill>
                <a:hlinkClick r:id="rId6" action="ppaction://hlinksldjump"/>
              </a:rPr>
              <a:t>Cross-platform technical standards</a:t>
            </a:r>
            <a:r>
              <a:rPr lang="en-GB" sz="1000" dirty="0">
                <a:solidFill>
                  <a:schemeClr val="tx1"/>
                </a:solidFill>
              </a:rPr>
              <a:t>, including </a:t>
            </a:r>
            <a:r>
              <a:rPr lang="en-GB" sz="1000" dirty="0">
                <a:solidFill>
                  <a:schemeClr val="tx1"/>
                </a:solidFill>
                <a:hlinkClick r:id="rId7" action="ppaction://hlinksldjump"/>
              </a:rPr>
              <a:t>watermarks (1.3.1)</a:t>
            </a:r>
            <a:endParaRPr lang="en-GB" sz="1000" dirty="0">
              <a:solidFill>
                <a:schemeClr val="tx1"/>
              </a:solidFill>
            </a:endParaRPr>
          </a:p>
          <a:p>
            <a:pPr marL="502920" indent="-274320">
              <a:spcBef>
                <a:spcPts val="400"/>
              </a:spcBef>
            </a:pPr>
            <a:r>
              <a:rPr lang="en-GB" sz="1000" dirty="0">
                <a:solidFill>
                  <a:schemeClr val="tx1"/>
                </a:solidFill>
              </a:rPr>
              <a:t>1.4	</a:t>
            </a:r>
            <a:r>
              <a:rPr lang="en-GB" sz="1000" dirty="0">
                <a:solidFill>
                  <a:schemeClr val="tx1"/>
                </a:solidFill>
                <a:hlinkClick r:id="rId8" action="ppaction://hlinksldjump"/>
              </a:rPr>
              <a:t>Disclosure of methodology and quality </a:t>
            </a:r>
            <a:r>
              <a:rPr lang="en-GB" sz="1000" dirty="0">
                <a:solidFill>
                  <a:schemeClr val="tx1"/>
                </a:solidFill>
              </a:rPr>
              <a:t>— FPs may not be efficient for larger role in measurement</a:t>
            </a:r>
          </a:p>
          <a:p>
            <a:pPr marL="502920" indent="-274320">
              <a:spcBef>
                <a:spcPts val="400"/>
              </a:spcBef>
            </a:pPr>
            <a:r>
              <a:rPr lang="en-GB" sz="1000" dirty="0">
                <a:solidFill>
                  <a:schemeClr val="tx1"/>
                </a:solidFill>
              </a:rPr>
              <a:t>1.5	</a:t>
            </a:r>
            <a:r>
              <a:rPr lang="en-GB" sz="1000" dirty="0">
                <a:solidFill>
                  <a:schemeClr val="tx1"/>
                </a:solidFill>
                <a:hlinkClick r:id="rId9" action="ppaction://hlinksldjump"/>
              </a:rPr>
              <a:t>Cross-platform program and ad IDs and taxonomies for the categories of content and ads</a:t>
            </a:r>
            <a:endParaRPr lang="en-GB" sz="1000" dirty="0">
              <a:solidFill>
                <a:schemeClr val="tx1"/>
              </a:solidFill>
            </a:endParaRPr>
          </a:p>
          <a:p>
            <a:pPr marL="502920" indent="-274320">
              <a:spcBef>
                <a:spcPts val="400"/>
              </a:spcBef>
            </a:pPr>
            <a:r>
              <a:rPr lang="en-GB" sz="1000" dirty="0">
                <a:solidFill>
                  <a:schemeClr val="tx1"/>
                </a:solidFill>
              </a:rPr>
              <a:t>1.6	</a:t>
            </a:r>
            <a:r>
              <a:rPr lang="en-GB" sz="1000" dirty="0">
                <a:solidFill>
                  <a:schemeClr val="tx1"/>
                </a:solidFill>
                <a:hlinkClick r:id="rId10" action="ppaction://hlinksldjump"/>
              </a:rPr>
              <a:t>Services or instruments that can support access to common libraries for content and ads, and schedules</a:t>
            </a:r>
            <a:endParaRPr lang="en-GB" sz="1000" dirty="0">
              <a:solidFill>
                <a:schemeClr val="tx1"/>
              </a:solidFill>
            </a:endParaRPr>
          </a:p>
          <a:p>
            <a:pPr marL="502920" indent="-274320">
              <a:spcBef>
                <a:spcPts val="400"/>
              </a:spcBef>
            </a:pPr>
            <a:r>
              <a:rPr lang="en-GB" sz="1000" dirty="0">
                <a:solidFill>
                  <a:schemeClr val="tx1"/>
                </a:solidFill>
              </a:rPr>
              <a:t>1.7	</a:t>
            </a:r>
            <a:r>
              <a:rPr lang="en-GB" sz="1000" dirty="0">
                <a:solidFill>
                  <a:schemeClr val="tx1"/>
                </a:solidFill>
                <a:hlinkClick r:id="rId11" action="ppaction://hlinksldjump"/>
              </a:rPr>
              <a:t>Identity graph system and householding</a:t>
            </a:r>
            <a:endParaRPr lang="en-GB" sz="1000" dirty="0">
              <a:solidFill>
                <a:schemeClr val="tx1"/>
              </a:solidFill>
            </a:endParaRPr>
          </a:p>
          <a:p>
            <a:pPr marL="502920" indent="-274320">
              <a:spcBef>
                <a:spcPts val="400"/>
              </a:spcBef>
            </a:pPr>
            <a:r>
              <a:rPr lang="en-GB" sz="1000" dirty="0">
                <a:solidFill>
                  <a:schemeClr val="tx1"/>
                </a:solidFill>
              </a:rPr>
              <a:t>1.8	</a:t>
            </a:r>
            <a:r>
              <a:rPr lang="en-GB" sz="1000" dirty="0">
                <a:solidFill>
                  <a:schemeClr val="tx1"/>
                </a:solidFill>
                <a:hlinkClick r:id="rId12" action="ppaction://hlinksldjump"/>
              </a:rPr>
              <a:t>Cross OEM test lab</a:t>
            </a:r>
            <a:endParaRPr lang="en-GB" sz="1000" dirty="0">
              <a:solidFill>
                <a:schemeClr val="tx1"/>
              </a:solidFill>
            </a:endParaRPr>
          </a:p>
        </p:txBody>
      </p:sp>
      <p:sp>
        <p:nvSpPr>
          <p:cNvPr id="8" name="Rectangle 7">
            <a:extLst>
              <a:ext uri="{FF2B5EF4-FFF2-40B4-BE49-F238E27FC236}">
                <a16:creationId xmlns:a16="http://schemas.microsoft.com/office/drawing/2014/main" id="{2041A5E8-460F-98DD-2512-8BCD6B86975A}"/>
              </a:ext>
            </a:extLst>
          </p:cNvPr>
          <p:cNvSpPr/>
          <p:nvPr/>
        </p:nvSpPr>
        <p:spPr>
          <a:xfrm>
            <a:off x="3228136" y="1092200"/>
            <a:ext cx="2690268" cy="357505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indent="-228600">
              <a:spcBef>
                <a:spcPts val="400"/>
              </a:spcBef>
            </a:pPr>
            <a:r>
              <a:rPr lang="en-GB" sz="1000" dirty="0">
                <a:solidFill>
                  <a:schemeClr val="tx1"/>
                </a:solidFill>
              </a:rPr>
              <a:t>2.	The longer-term and greatest impact will be to draw </a:t>
            </a:r>
            <a:r>
              <a:rPr lang="en-GB" sz="1000" b="1" dirty="0">
                <a:solidFill>
                  <a:schemeClr val="tx1"/>
                </a:solidFill>
              </a:rPr>
              <a:t>more data</a:t>
            </a:r>
            <a:r>
              <a:rPr lang="en-GB" sz="1000" dirty="0">
                <a:solidFill>
                  <a:schemeClr val="tx1"/>
                </a:solidFill>
              </a:rPr>
              <a:t> into use for measurement</a:t>
            </a:r>
          </a:p>
          <a:p>
            <a:pPr marL="502920" indent="-274320">
              <a:spcBef>
                <a:spcPts val="400"/>
              </a:spcBef>
            </a:pPr>
            <a:r>
              <a:rPr lang="en-GB" sz="1000" dirty="0">
                <a:solidFill>
                  <a:schemeClr val="tx1"/>
                </a:solidFill>
              </a:rPr>
              <a:t>2.1	</a:t>
            </a:r>
            <a:r>
              <a:rPr lang="en-GB" sz="1000" dirty="0">
                <a:solidFill>
                  <a:schemeClr val="tx1"/>
                </a:solidFill>
                <a:hlinkClick r:id="rId13" action="ppaction://hlinksldjump"/>
              </a:rPr>
              <a:t>Additional types of data collection</a:t>
            </a:r>
            <a:endParaRPr lang="en-GB" sz="1000" dirty="0">
              <a:solidFill>
                <a:schemeClr val="tx1"/>
              </a:solidFill>
            </a:endParaRPr>
          </a:p>
          <a:p>
            <a:pPr marL="502920" indent="-274320">
              <a:spcBef>
                <a:spcPts val="400"/>
              </a:spcBef>
            </a:pPr>
            <a:r>
              <a:rPr lang="en-GB" sz="1000" dirty="0">
                <a:solidFill>
                  <a:schemeClr val="tx1"/>
                </a:solidFill>
              </a:rPr>
              <a:t>2.2	</a:t>
            </a:r>
            <a:r>
              <a:rPr lang="en-GB" sz="1000" dirty="0">
                <a:solidFill>
                  <a:schemeClr val="tx1"/>
                </a:solidFill>
                <a:hlinkClick r:id="rId14" action="ppaction://hlinksldjump"/>
              </a:rPr>
              <a:t>Change in app permissions</a:t>
            </a:r>
            <a:endParaRPr lang="en-GB" sz="1000" dirty="0">
              <a:solidFill>
                <a:schemeClr val="tx1"/>
              </a:solidFill>
            </a:endParaRPr>
          </a:p>
          <a:p>
            <a:pPr marL="502920" indent="-274320">
              <a:spcBef>
                <a:spcPts val="400"/>
              </a:spcBef>
            </a:pPr>
            <a:r>
              <a:rPr lang="en-GB" sz="1000" dirty="0">
                <a:solidFill>
                  <a:schemeClr val="tx1"/>
                </a:solidFill>
              </a:rPr>
              <a:t>2.3	</a:t>
            </a:r>
            <a:r>
              <a:rPr lang="en-GB" sz="1000" dirty="0">
                <a:solidFill>
                  <a:schemeClr val="tx1"/>
                </a:solidFill>
                <a:hlinkClick r:id="rId15" action="ppaction://hlinksldjump"/>
              </a:rPr>
              <a:t>Subpanel</a:t>
            </a:r>
            <a:endParaRPr lang="en-GB" sz="1000" dirty="0">
              <a:solidFill>
                <a:schemeClr val="tx1"/>
              </a:solidFill>
            </a:endParaRPr>
          </a:p>
          <a:p>
            <a:pPr marL="502920" indent="-274320">
              <a:spcBef>
                <a:spcPts val="400"/>
              </a:spcBef>
            </a:pPr>
            <a:r>
              <a:rPr lang="en-GB" sz="1000" dirty="0">
                <a:solidFill>
                  <a:schemeClr val="tx1"/>
                </a:solidFill>
              </a:rPr>
              <a:t>2.4	</a:t>
            </a:r>
            <a:r>
              <a:rPr lang="en-GB" sz="1000" dirty="0">
                <a:solidFill>
                  <a:schemeClr val="tx1"/>
                </a:solidFill>
                <a:hlinkClick r:id="rId16" action="ppaction://hlinksldjump"/>
              </a:rPr>
              <a:t>ATSC3</a:t>
            </a:r>
            <a:endParaRPr lang="en-GB" sz="1000" dirty="0">
              <a:solidFill>
                <a:schemeClr val="tx1"/>
              </a:solidFill>
            </a:endParaRPr>
          </a:p>
          <a:p>
            <a:pPr marL="502920" indent="-274320">
              <a:spcBef>
                <a:spcPts val="400"/>
              </a:spcBef>
            </a:pPr>
            <a:r>
              <a:rPr lang="en-GB" sz="1000" dirty="0">
                <a:solidFill>
                  <a:schemeClr val="tx1"/>
                </a:solidFill>
              </a:rPr>
              <a:t>2.5	</a:t>
            </a:r>
            <a:r>
              <a:rPr lang="en-GB" sz="1000" dirty="0">
                <a:solidFill>
                  <a:schemeClr val="tx1"/>
                </a:solidFill>
                <a:hlinkClick r:id="rId17" action="ppaction://hlinksldjump"/>
              </a:rPr>
              <a:t>Revenue</a:t>
            </a:r>
            <a:r>
              <a:rPr lang="en-GB" sz="1000" dirty="0">
                <a:solidFill>
                  <a:schemeClr val="tx1"/>
                </a:solidFill>
              </a:rPr>
              <a:t> – Opportunities and buy-side incentives</a:t>
            </a:r>
          </a:p>
          <a:p>
            <a:pPr marL="502920" indent="-274320">
              <a:spcBef>
                <a:spcPts val="400"/>
              </a:spcBef>
            </a:pPr>
            <a:r>
              <a:rPr lang="en-GB" sz="1000" dirty="0">
                <a:solidFill>
                  <a:schemeClr val="tx1"/>
                </a:solidFill>
              </a:rPr>
              <a:t>2.6	</a:t>
            </a:r>
            <a:r>
              <a:rPr lang="en-GB" sz="1000" dirty="0">
                <a:solidFill>
                  <a:schemeClr val="tx1"/>
                </a:solidFill>
                <a:hlinkClick r:id="rId18" action="ppaction://hlinksldjump"/>
              </a:rPr>
              <a:t>Cleantech</a:t>
            </a:r>
            <a:r>
              <a:rPr lang="en-GB" sz="1000" dirty="0">
                <a:solidFill>
                  <a:schemeClr val="tx1"/>
                </a:solidFill>
              </a:rPr>
              <a:t> programs (or below?)</a:t>
            </a:r>
          </a:p>
        </p:txBody>
      </p:sp>
      <p:sp>
        <p:nvSpPr>
          <p:cNvPr id="9" name="Rectangle 8">
            <a:extLst>
              <a:ext uri="{FF2B5EF4-FFF2-40B4-BE49-F238E27FC236}">
                <a16:creationId xmlns:a16="http://schemas.microsoft.com/office/drawing/2014/main" id="{318E86B5-3D60-8A64-D923-D2DBCAC6A89B}"/>
              </a:ext>
            </a:extLst>
          </p:cNvPr>
          <p:cNvSpPr/>
          <p:nvPr/>
        </p:nvSpPr>
        <p:spPr>
          <a:xfrm>
            <a:off x="6100672" y="1092200"/>
            <a:ext cx="2690268" cy="3575050"/>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indent="-228600">
              <a:spcBef>
                <a:spcPts val="400"/>
              </a:spcBef>
            </a:pPr>
            <a:r>
              <a:rPr lang="en-GB" sz="1000" dirty="0">
                <a:solidFill>
                  <a:schemeClr val="tx1"/>
                </a:solidFill>
              </a:rPr>
              <a:t>3.	</a:t>
            </a:r>
            <a:r>
              <a:rPr lang="en-GB" sz="1000" b="1" dirty="0">
                <a:solidFill>
                  <a:schemeClr val="tx1"/>
                </a:solidFill>
              </a:rPr>
              <a:t>Measurement evolution can be accelerated with consistent coordination by CIMM</a:t>
            </a:r>
          </a:p>
          <a:p>
            <a:pPr marL="502920" indent="-274320">
              <a:spcBef>
                <a:spcPts val="400"/>
              </a:spcBef>
            </a:pPr>
            <a:r>
              <a:rPr lang="en-GB" sz="1000" dirty="0">
                <a:solidFill>
                  <a:schemeClr val="tx1"/>
                </a:solidFill>
              </a:rPr>
              <a:t>3.1	</a:t>
            </a:r>
            <a:r>
              <a:rPr lang="en-GB" sz="1000" dirty="0">
                <a:solidFill>
                  <a:schemeClr val="tx1"/>
                </a:solidFill>
                <a:hlinkClick r:id="rId19" action="ppaction://hlinksldjump"/>
              </a:rPr>
              <a:t>Education</a:t>
            </a:r>
            <a:r>
              <a:rPr lang="en-GB" sz="1000" dirty="0">
                <a:solidFill>
                  <a:schemeClr val="tx1"/>
                </a:solidFill>
              </a:rPr>
              <a:t> to align the industry on measurement issues</a:t>
            </a:r>
          </a:p>
          <a:p>
            <a:pPr marL="502920" indent="-274320">
              <a:spcBef>
                <a:spcPts val="400"/>
              </a:spcBef>
            </a:pPr>
            <a:r>
              <a:rPr lang="en-GB" sz="1000" dirty="0">
                <a:solidFill>
                  <a:schemeClr val="tx1"/>
                </a:solidFill>
              </a:rPr>
              <a:t>3.2	</a:t>
            </a:r>
            <a:r>
              <a:rPr lang="en-GB" sz="1000" dirty="0">
                <a:solidFill>
                  <a:schemeClr val="tx1"/>
                </a:solidFill>
                <a:hlinkClick r:id="rId20" action="ppaction://hlinksldjump"/>
              </a:rPr>
              <a:t>Cross association coordination</a:t>
            </a:r>
            <a:endParaRPr lang="en-GB" sz="1000" dirty="0">
              <a:solidFill>
                <a:schemeClr val="tx1"/>
              </a:solidFill>
            </a:endParaRPr>
          </a:p>
          <a:p>
            <a:pPr marL="502920" indent="-274320">
              <a:spcBef>
                <a:spcPts val="400"/>
              </a:spcBef>
            </a:pPr>
            <a:r>
              <a:rPr lang="en-GB" sz="1000" dirty="0">
                <a:solidFill>
                  <a:schemeClr val="tx1"/>
                </a:solidFill>
              </a:rPr>
              <a:t>3.3	</a:t>
            </a:r>
            <a:r>
              <a:rPr lang="en-GB" sz="1000" dirty="0">
                <a:solidFill>
                  <a:schemeClr val="tx1"/>
                </a:solidFill>
                <a:hlinkClick r:id="rId21" action="ppaction://hlinksldjump"/>
              </a:rPr>
              <a:t>Project administration and commitments</a:t>
            </a:r>
            <a:endParaRPr lang="en-GB" sz="1000" dirty="0">
              <a:solidFill>
                <a:schemeClr val="tx1"/>
              </a:solidFill>
            </a:endParaRPr>
          </a:p>
          <a:p>
            <a:pPr marL="502920" indent="-274320">
              <a:spcBef>
                <a:spcPts val="400"/>
              </a:spcBef>
            </a:pPr>
            <a:r>
              <a:rPr lang="en-GB" sz="1000" dirty="0">
                <a:solidFill>
                  <a:schemeClr val="tx1"/>
                </a:solidFill>
              </a:rPr>
              <a:t>3.4	</a:t>
            </a:r>
            <a:r>
              <a:rPr lang="en-GB" sz="1000" dirty="0">
                <a:solidFill>
                  <a:schemeClr val="tx1"/>
                </a:solidFill>
                <a:hlinkClick r:id="rId22" action="ppaction://hlinksldjump"/>
              </a:rPr>
              <a:t>Cleantech</a:t>
            </a:r>
            <a:r>
              <a:rPr lang="en-GB" sz="1000" dirty="0">
                <a:solidFill>
                  <a:schemeClr val="tx1"/>
                </a:solidFill>
              </a:rPr>
              <a:t> programs</a:t>
            </a:r>
          </a:p>
          <a:p>
            <a:pPr marL="502920" indent="-274320">
              <a:spcBef>
                <a:spcPts val="400"/>
              </a:spcBef>
            </a:pPr>
            <a:r>
              <a:rPr lang="en-GB" sz="1000" dirty="0">
                <a:solidFill>
                  <a:schemeClr val="tx1"/>
                </a:solidFill>
              </a:rPr>
              <a:t>3.5	</a:t>
            </a:r>
            <a:r>
              <a:rPr lang="en-GB" sz="1000" dirty="0">
                <a:solidFill>
                  <a:schemeClr val="tx1"/>
                </a:solidFill>
                <a:hlinkClick r:id="rId23" action="ppaction://hlinksldjump"/>
              </a:rPr>
              <a:t>Perspective on privacy</a:t>
            </a:r>
            <a:endParaRPr lang="en-GB" sz="1000" dirty="0">
              <a:solidFill>
                <a:schemeClr val="tx1"/>
              </a:solidFill>
            </a:endParaRPr>
          </a:p>
        </p:txBody>
      </p:sp>
      <p:sp>
        <p:nvSpPr>
          <p:cNvPr id="2" name="Slide Number Placeholder 1">
            <a:extLst>
              <a:ext uri="{FF2B5EF4-FFF2-40B4-BE49-F238E27FC236}">
                <a16:creationId xmlns:a16="http://schemas.microsoft.com/office/drawing/2014/main" id="{576AA421-ECEC-A971-8B61-B35FBC3A4D7D}"/>
              </a:ext>
            </a:extLst>
          </p:cNvPr>
          <p:cNvSpPr>
            <a:spLocks noGrp="1"/>
          </p:cNvSpPr>
          <p:nvPr>
            <p:ph type="sldNum" sz="quarter" idx="11"/>
          </p:nvPr>
        </p:nvSpPr>
        <p:spPr/>
        <p:txBody>
          <a:bodyPr/>
          <a:lstStyle/>
          <a:p>
            <a:fld id="{10AABD62-4B1F-4370-9BF1-A64AA2AFB05A}" type="slidenum">
              <a:rPr lang="en-GB" smtClean="0"/>
              <a:pPr/>
              <a:t>12</a:t>
            </a:fld>
            <a:endParaRPr lang="en-GB" dirty="0"/>
          </a:p>
        </p:txBody>
      </p:sp>
    </p:spTree>
    <p:extLst>
      <p:ext uri="{BB962C8B-B14F-4D97-AF65-F5344CB8AC3E}">
        <p14:creationId xmlns:p14="http://schemas.microsoft.com/office/powerpoint/2010/main" val="630260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DE1EE38-7D64-B082-0BEC-572D55670EE7}"/>
              </a:ext>
            </a:extLst>
          </p:cNvPr>
          <p:cNvSpPr>
            <a:spLocks noGrp="1"/>
          </p:cNvSpPr>
          <p:nvPr>
            <p:ph type="ftr" sz="quarter" idx="10"/>
          </p:nvPr>
        </p:nvSpPr>
        <p:spPr/>
        <p:txBody>
          <a:bodyPr/>
          <a:lstStyle/>
          <a:p>
            <a:r>
              <a:rPr lang="en-GB" dirty="0"/>
              <a:t>Coalition for Innovation in Media Measurement, October 2023</a:t>
            </a:r>
          </a:p>
        </p:txBody>
      </p:sp>
      <p:graphicFrame>
        <p:nvGraphicFramePr>
          <p:cNvPr id="10" name="Chart 9">
            <a:extLst>
              <a:ext uri="{FF2B5EF4-FFF2-40B4-BE49-F238E27FC236}">
                <a16:creationId xmlns:a16="http://schemas.microsoft.com/office/drawing/2014/main" id="{BE9662C5-0C89-BD98-A81F-8ADED8B5815D}"/>
              </a:ext>
            </a:extLst>
          </p:cNvPr>
          <p:cNvGraphicFramePr/>
          <p:nvPr>
            <p:extLst>
              <p:ext uri="{D42A27DB-BD31-4B8C-83A1-F6EECF244321}">
                <p14:modId xmlns:p14="http://schemas.microsoft.com/office/powerpoint/2010/main" val="3249835858"/>
              </p:ext>
            </p:extLst>
          </p:nvPr>
        </p:nvGraphicFramePr>
        <p:xfrm>
          <a:off x="355600" y="893763"/>
          <a:ext cx="8440738" cy="377348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C937C96F-D85C-5381-6376-6BBFC1904CCF}"/>
              </a:ext>
            </a:extLst>
          </p:cNvPr>
          <p:cNvSpPr txBox="1"/>
          <p:nvPr/>
        </p:nvSpPr>
        <p:spPr>
          <a:xfrm>
            <a:off x="7166893" y="1149217"/>
            <a:ext cx="1298753" cy="215444"/>
          </a:xfrm>
          <a:prstGeom prst="rect">
            <a:avLst/>
          </a:prstGeom>
          <a:solidFill>
            <a:schemeClr val="bg1">
              <a:lumMod val="95000"/>
            </a:schemeClr>
          </a:solidFill>
          <a:ln>
            <a:solidFill>
              <a:schemeClr val="accent2"/>
            </a:solidFill>
          </a:ln>
        </p:spPr>
        <p:txBody>
          <a:bodyPr wrap="none">
            <a:spAutoFit/>
          </a:bodyPr>
          <a:lstStyle/>
          <a:p>
            <a:pPr algn="r"/>
            <a:r>
              <a:rPr lang="en-GB" sz="800" b="1" dirty="0"/>
              <a:t>High Value, Achievable</a:t>
            </a:r>
          </a:p>
        </p:txBody>
      </p:sp>
      <p:sp>
        <p:nvSpPr>
          <p:cNvPr id="6" name="TextBox 5">
            <a:extLst>
              <a:ext uri="{FF2B5EF4-FFF2-40B4-BE49-F238E27FC236}">
                <a16:creationId xmlns:a16="http://schemas.microsoft.com/office/drawing/2014/main" id="{9BE06D82-AB4C-D3DD-714D-3BCA85B46AED}"/>
              </a:ext>
            </a:extLst>
          </p:cNvPr>
          <p:cNvSpPr txBox="1"/>
          <p:nvPr/>
        </p:nvSpPr>
        <p:spPr>
          <a:xfrm>
            <a:off x="7146855" y="4034293"/>
            <a:ext cx="1338829" cy="215444"/>
          </a:xfrm>
          <a:prstGeom prst="rect">
            <a:avLst/>
          </a:prstGeom>
          <a:solidFill>
            <a:schemeClr val="bg1">
              <a:lumMod val="95000"/>
            </a:schemeClr>
          </a:solidFill>
          <a:ln>
            <a:solidFill>
              <a:schemeClr val="accent2"/>
            </a:solidFill>
          </a:ln>
        </p:spPr>
        <p:txBody>
          <a:bodyPr wrap="none">
            <a:spAutoFit/>
          </a:bodyPr>
          <a:lstStyle/>
          <a:p>
            <a:pPr algn="ctr"/>
            <a:r>
              <a:rPr lang="en-GB" sz="800" b="1" dirty="0"/>
              <a:t>High Value, Challenging</a:t>
            </a:r>
          </a:p>
        </p:txBody>
      </p:sp>
      <p:sp>
        <p:nvSpPr>
          <p:cNvPr id="2" name="Slide Number Placeholder 1">
            <a:extLst>
              <a:ext uri="{FF2B5EF4-FFF2-40B4-BE49-F238E27FC236}">
                <a16:creationId xmlns:a16="http://schemas.microsoft.com/office/drawing/2014/main" id="{9B02C05B-553C-D901-E2DB-10405D046889}"/>
              </a:ext>
            </a:extLst>
          </p:cNvPr>
          <p:cNvSpPr>
            <a:spLocks noGrp="1"/>
          </p:cNvSpPr>
          <p:nvPr>
            <p:ph type="sldNum" sz="quarter" idx="11"/>
          </p:nvPr>
        </p:nvSpPr>
        <p:spPr/>
        <p:txBody>
          <a:bodyPr/>
          <a:lstStyle/>
          <a:p>
            <a:fld id="{10AABD62-4B1F-4370-9BF1-A64AA2AFB05A}" type="slidenum">
              <a:rPr lang="en-GB" smtClean="0"/>
              <a:pPr/>
              <a:t>13</a:t>
            </a:fld>
            <a:endParaRPr lang="en-GB" dirty="0"/>
          </a:p>
        </p:txBody>
      </p:sp>
    </p:spTree>
    <p:extLst>
      <p:ext uri="{BB962C8B-B14F-4D97-AF65-F5344CB8AC3E}">
        <p14:creationId xmlns:p14="http://schemas.microsoft.com/office/powerpoint/2010/main" val="3275939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DCCB2-415D-69D0-DE72-8B0640B27505}"/>
              </a:ext>
            </a:extLst>
          </p:cNvPr>
          <p:cNvSpPr>
            <a:spLocks noGrp="1"/>
          </p:cNvSpPr>
          <p:nvPr>
            <p:ph type="title"/>
          </p:nvPr>
        </p:nvSpPr>
        <p:spPr>
          <a:xfrm>
            <a:off x="354330" y="272581"/>
            <a:ext cx="8435340" cy="617220"/>
          </a:xfrm>
        </p:spPr>
        <p:txBody>
          <a:bodyPr/>
          <a:lstStyle/>
          <a:p>
            <a:r>
              <a:rPr lang="en-GB" dirty="0"/>
              <a:t>Core Recommended Projects</a:t>
            </a:r>
          </a:p>
        </p:txBody>
      </p:sp>
      <p:sp>
        <p:nvSpPr>
          <p:cNvPr id="3" name="Footer Placeholder 2">
            <a:extLst>
              <a:ext uri="{FF2B5EF4-FFF2-40B4-BE49-F238E27FC236}">
                <a16:creationId xmlns:a16="http://schemas.microsoft.com/office/drawing/2014/main" id="{FCE00651-E800-8336-9C26-BB9716A1FAF0}"/>
              </a:ext>
            </a:extLst>
          </p:cNvPr>
          <p:cNvSpPr>
            <a:spLocks noGrp="1"/>
          </p:cNvSpPr>
          <p:nvPr>
            <p:ph type="ftr" sz="quarter" idx="10"/>
          </p:nvPr>
        </p:nvSpPr>
        <p:spPr/>
        <p:txBody>
          <a:bodyPr/>
          <a:lstStyle/>
          <a:p>
            <a:r>
              <a:rPr lang="en-GB" dirty="0"/>
              <a:t>Coalition for Innovation in Media Measurement, October 2023</a:t>
            </a:r>
          </a:p>
        </p:txBody>
      </p:sp>
      <p:sp>
        <p:nvSpPr>
          <p:cNvPr id="6" name="Slide Number Placeholder 5">
            <a:extLst>
              <a:ext uri="{FF2B5EF4-FFF2-40B4-BE49-F238E27FC236}">
                <a16:creationId xmlns:a16="http://schemas.microsoft.com/office/drawing/2014/main" id="{81054105-DC56-7A04-7153-6A8948030939}"/>
              </a:ext>
            </a:extLst>
          </p:cNvPr>
          <p:cNvSpPr>
            <a:spLocks noGrp="1"/>
          </p:cNvSpPr>
          <p:nvPr>
            <p:ph type="sldNum" sz="quarter" idx="11"/>
          </p:nvPr>
        </p:nvSpPr>
        <p:spPr/>
        <p:txBody>
          <a:bodyPr/>
          <a:lstStyle/>
          <a:p>
            <a:fld id="{10AABD62-4B1F-4370-9BF1-A64AA2AFB05A}" type="slidenum">
              <a:rPr lang="en-GB" smtClean="0"/>
              <a:pPr/>
              <a:t>14</a:t>
            </a:fld>
            <a:endParaRPr lang="en-GB" dirty="0"/>
          </a:p>
        </p:txBody>
      </p:sp>
      <p:pic>
        <p:nvPicPr>
          <p:cNvPr id="8" name="Picture 7">
            <a:extLst>
              <a:ext uri="{FF2B5EF4-FFF2-40B4-BE49-F238E27FC236}">
                <a16:creationId xmlns:a16="http://schemas.microsoft.com/office/drawing/2014/main" id="{EFA43876-9B7F-B2E9-E656-431E248013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2424" y="1188561"/>
            <a:ext cx="2729587" cy="1535393"/>
          </a:xfrm>
          <a:prstGeom prst="rect">
            <a:avLst/>
          </a:prstGeom>
          <a:ln>
            <a:solidFill>
              <a:schemeClr val="bg2"/>
            </a:solidFill>
          </a:ln>
        </p:spPr>
      </p:pic>
      <p:pic>
        <p:nvPicPr>
          <p:cNvPr id="10" name="Picture 9" descr="A group of people holding puzzle pieces&#10;&#10;Description automatically generated">
            <a:extLst>
              <a:ext uri="{FF2B5EF4-FFF2-40B4-BE49-F238E27FC236}">
                <a16:creationId xmlns:a16="http://schemas.microsoft.com/office/drawing/2014/main" id="{3F8DF217-B4C0-B556-DF4F-23BE03533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5300" y="1188561"/>
            <a:ext cx="2729588" cy="1535393"/>
          </a:xfrm>
          <a:prstGeom prst="rect">
            <a:avLst/>
          </a:prstGeom>
          <a:ln>
            <a:solidFill>
              <a:schemeClr val="bg2"/>
            </a:solidFill>
          </a:ln>
        </p:spPr>
      </p:pic>
      <p:pic>
        <p:nvPicPr>
          <p:cNvPr id="12" name="Picture 11" descr="A diagram of a company&#10;&#10;Description automatically generated">
            <a:extLst>
              <a:ext uri="{FF2B5EF4-FFF2-40B4-BE49-F238E27FC236}">
                <a16:creationId xmlns:a16="http://schemas.microsoft.com/office/drawing/2014/main" id="{87312367-C4CA-C53E-E9E0-73885B861A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8176" y="1188561"/>
            <a:ext cx="2729588" cy="1535393"/>
          </a:xfrm>
          <a:prstGeom prst="rect">
            <a:avLst/>
          </a:prstGeom>
          <a:ln>
            <a:solidFill>
              <a:schemeClr val="bg2"/>
            </a:solidFill>
          </a:ln>
        </p:spPr>
      </p:pic>
      <p:pic>
        <p:nvPicPr>
          <p:cNvPr id="14" name="Picture 13" descr="A screenshot of a computer&#10;&#10;Description automatically generated">
            <a:extLst>
              <a:ext uri="{FF2B5EF4-FFF2-40B4-BE49-F238E27FC236}">
                <a16:creationId xmlns:a16="http://schemas.microsoft.com/office/drawing/2014/main" id="{86A6F910-CDFB-162C-5144-4ADA57E5FE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424" y="3032957"/>
            <a:ext cx="2729588" cy="1535393"/>
          </a:xfrm>
          <a:prstGeom prst="rect">
            <a:avLst/>
          </a:prstGeom>
          <a:ln>
            <a:solidFill>
              <a:schemeClr val="bg2"/>
            </a:solidFill>
          </a:ln>
        </p:spPr>
      </p:pic>
      <p:pic>
        <p:nvPicPr>
          <p:cNvPr id="16" name="Picture 15" descr="A diagram of a house&#10;&#10;Description automatically generated">
            <a:extLst>
              <a:ext uri="{FF2B5EF4-FFF2-40B4-BE49-F238E27FC236}">
                <a16:creationId xmlns:a16="http://schemas.microsoft.com/office/drawing/2014/main" id="{ECB89153-48BE-6E05-C176-2A906CE045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5300" y="3032957"/>
            <a:ext cx="2729588" cy="1535393"/>
          </a:xfrm>
          <a:prstGeom prst="rect">
            <a:avLst/>
          </a:prstGeom>
          <a:ln>
            <a:solidFill>
              <a:schemeClr val="bg2"/>
            </a:solidFill>
          </a:ln>
        </p:spPr>
      </p:pic>
      <p:pic>
        <p:nvPicPr>
          <p:cNvPr id="18" name="Picture 17" descr="A diagram of a test lab&#10;&#10;Description automatically generated">
            <a:extLst>
              <a:ext uri="{FF2B5EF4-FFF2-40B4-BE49-F238E27FC236}">
                <a16:creationId xmlns:a16="http://schemas.microsoft.com/office/drawing/2014/main" id="{E390A9DC-3B1D-5AB4-76F9-E1873B76CA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58176" y="3032957"/>
            <a:ext cx="2729588" cy="1535393"/>
          </a:xfrm>
          <a:prstGeom prst="rect">
            <a:avLst/>
          </a:prstGeom>
          <a:ln>
            <a:solidFill>
              <a:schemeClr val="bg2"/>
            </a:solidFill>
          </a:ln>
        </p:spPr>
      </p:pic>
    </p:spTree>
    <p:extLst>
      <p:ext uri="{BB962C8B-B14F-4D97-AF65-F5344CB8AC3E}">
        <p14:creationId xmlns:p14="http://schemas.microsoft.com/office/powerpoint/2010/main" val="1796149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DD92EF-0CFB-1C9F-6E1E-7ACD1F9C6B90}"/>
              </a:ext>
            </a:extLst>
          </p:cNvPr>
          <p:cNvSpPr>
            <a:spLocks noGrp="1"/>
          </p:cNvSpPr>
          <p:nvPr>
            <p:ph sz="quarter" idx="12"/>
          </p:nvPr>
        </p:nvSpPr>
        <p:spPr>
          <a:xfrm>
            <a:off x="352424" y="1095375"/>
            <a:ext cx="8443913" cy="1255791"/>
          </a:xfrm>
        </p:spPr>
        <p:txBody>
          <a:bodyPr/>
          <a:lstStyle/>
          <a:p>
            <a:pPr marL="228600" indent="-228600">
              <a:spcBef>
                <a:spcPts val="0"/>
              </a:spcBef>
              <a:spcAft>
                <a:spcPts val="300"/>
              </a:spcAft>
              <a:buFont typeface="+mj-lt"/>
              <a:buAutoNum type="arabicPeriod"/>
            </a:pPr>
            <a:r>
              <a:rPr lang="en-GB" sz="1000" dirty="0"/>
              <a:t>Video and Audio standards</a:t>
            </a:r>
          </a:p>
          <a:p>
            <a:pPr marL="228600" indent="-228600">
              <a:spcBef>
                <a:spcPts val="0"/>
              </a:spcBef>
              <a:spcAft>
                <a:spcPts val="300"/>
              </a:spcAft>
              <a:buFont typeface="+mj-lt"/>
              <a:buAutoNum type="arabicPeriod"/>
            </a:pPr>
            <a:r>
              <a:rPr lang="en-GB" sz="1000" dirty="0"/>
              <a:t>Content ID’s (EIDR / ECID or custom like IRIS). Enhanced Content ID</a:t>
            </a:r>
          </a:p>
          <a:p>
            <a:pPr marL="228600" indent="-228600">
              <a:spcBef>
                <a:spcPts val="0"/>
              </a:spcBef>
              <a:spcAft>
                <a:spcPts val="300"/>
              </a:spcAft>
              <a:buFont typeface="+mj-lt"/>
              <a:buAutoNum type="arabicPeriod"/>
            </a:pPr>
            <a:r>
              <a:rPr lang="en-GB" sz="1000" dirty="0"/>
              <a:t>Advertisement ID’s (AD-ID / UCID). Universal Creative ID</a:t>
            </a:r>
          </a:p>
          <a:p>
            <a:pPr marL="228600" indent="-228600">
              <a:spcBef>
                <a:spcPts val="0"/>
              </a:spcBef>
              <a:spcAft>
                <a:spcPts val="300"/>
              </a:spcAft>
              <a:buFont typeface="+mj-lt"/>
              <a:buAutoNum type="arabicPeriod"/>
            </a:pPr>
            <a:r>
              <a:rPr lang="en-GB" sz="1000" dirty="0"/>
              <a:t>Distributor ID’s (EIDR ServiceID / other)</a:t>
            </a:r>
          </a:p>
          <a:p>
            <a:pPr marL="228600" indent="-228600">
              <a:spcBef>
                <a:spcPts val="0"/>
              </a:spcBef>
              <a:spcAft>
                <a:spcPts val="300"/>
              </a:spcAft>
              <a:buFont typeface="+mj-lt"/>
              <a:buAutoNum type="arabicPeriod"/>
            </a:pPr>
            <a:r>
              <a:rPr lang="en-GB" sz="1000" dirty="0"/>
              <a:t>Programmers to insert final IDs defined by EIDR registry mirror, Distributor IDs using EIDR ServiceID, Advocate for EIDR/AD-ID </a:t>
            </a:r>
          </a:p>
          <a:p>
            <a:pPr marL="228600" indent="-228600">
              <a:spcBef>
                <a:spcPts val="0"/>
              </a:spcBef>
              <a:spcAft>
                <a:spcPts val="300"/>
              </a:spcAft>
              <a:buFont typeface="+mj-lt"/>
              <a:buAutoNum type="arabicPeriod"/>
            </a:pPr>
            <a:r>
              <a:rPr lang="en-GB" sz="1000" dirty="0"/>
              <a:t>Facilitate discussions with OEM to support WM resolution and information distribution</a:t>
            </a:r>
          </a:p>
        </p:txBody>
      </p:sp>
      <p:sp>
        <p:nvSpPr>
          <p:cNvPr id="3" name="Title 2">
            <a:extLst>
              <a:ext uri="{FF2B5EF4-FFF2-40B4-BE49-F238E27FC236}">
                <a16:creationId xmlns:a16="http://schemas.microsoft.com/office/drawing/2014/main" id="{34EC403B-9C5E-0EE2-988C-98B8A6F685AD}"/>
              </a:ext>
            </a:extLst>
          </p:cNvPr>
          <p:cNvSpPr>
            <a:spLocks noGrp="1"/>
          </p:cNvSpPr>
          <p:nvPr>
            <p:ph type="title"/>
          </p:nvPr>
        </p:nvSpPr>
        <p:spPr/>
        <p:txBody>
          <a:bodyPr/>
          <a:lstStyle/>
          <a:p>
            <a:r>
              <a:rPr lang="en-GB" dirty="0"/>
              <a:t>A – Open Watermark Consensus</a:t>
            </a:r>
          </a:p>
        </p:txBody>
      </p:sp>
      <p:sp>
        <p:nvSpPr>
          <p:cNvPr id="4" name="Footer Placeholder 3">
            <a:extLst>
              <a:ext uri="{FF2B5EF4-FFF2-40B4-BE49-F238E27FC236}">
                <a16:creationId xmlns:a16="http://schemas.microsoft.com/office/drawing/2014/main" id="{1B05E12A-CA76-2FD9-8344-7A232DCCE9E5}"/>
              </a:ext>
            </a:extLst>
          </p:cNvPr>
          <p:cNvSpPr>
            <a:spLocks noGrp="1"/>
          </p:cNvSpPr>
          <p:nvPr>
            <p:ph type="ftr" sz="quarter" idx="13"/>
          </p:nvPr>
        </p:nvSpPr>
        <p:spPr/>
        <p:txBody>
          <a:bodyPr/>
          <a:lstStyle/>
          <a:p>
            <a:r>
              <a:rPr lang="en-GB" dirty="0"/>
              <a:t>Coalition for Innovation in Media Measurement, October 2023</a:t>
            </a:r>
          </a:p>
        </p:txBody>
      </p:sp>
      <p:pic>
        <p:nvPicPr>
          <p:cNvPr id="7" name="Picture 6" descr="A group of people in a meeting room&#10;&#10;Description automatically generated">
            <a:extLst>
              <a:ext uri="{FF2B5EF4-FFF2-40B4-BE49-F238E27FC236}">
                <a16:creationId xmlns:a16="http://schemas.microsoft.com/office/drawing/2014/main" id="{3C01C2C5-A183-BCEA-AB9F-7A3DA489E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663" y="2417763"/>
            <a:ext cx="3550646" cy="2259029"/>
          </a:xfrm>
          <a:prstGeom prst="rect">
            <a:avLst/>
          </a:prstGeom>
        </p:spPr>
      </p:pic>
      <p:grpSp>
        <p:nvGrpSpPr>
          <p:cNvPr id="18" name="Group 17">
            <a:extLst>
              <a:ext uri="{FF2B5EF4-FFF2-40B4-BE49-F238E27FC236}">
                <a16:creationId xmlns:a16="http://schemas.microsoft.com/office/drawing/2014/main" id="{02EBA3AD-000B-7D35-0280-0D65CADFE9C9}"/>
              </a:ext>
            </a:extLst>
          </p:cNvPr>
          <p:cNvGrpSpPr/>
          <p:nvPr/>
        </p:nvGrpSpPr>
        <p:grpSpPr>
          <a:xfrm>
            <a:off x="5149670" y="2405030"/>
            <a:ext cx="3487694" cy="2284495"/>
            <a:chOff x="4486282" y="2386565"/>
            <a:chExt cx="3487694" cy="2284495"/>
          </a:xfrm>
        </p:grpSpPr>
        <p:pic>
          <p:nvPicPr>
            <p:cNvPr id="9" name="Picture 8" descr="A group of people holding puzzle pieces&#10;&#10;Description automatically generated">
              <a:extLst>
                <a:ext uri="{FF2B5EF4-FFF2-40B4-BE49-F238E27FC236}">
                  <a16:creationId xmlns:a16="http://schemas.microsoft.com/office/drawing/2014/main" id="{79299E57-EC4C-6F45-2448-9139510D7C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2066" y="2510898"/>
              <a:ext cx="2131418" cy="2026304"/>
            </a:xfrm>
            <a:prstGeom prst="rect">
              <a:avLst/>
            </a:prstGeom>
          </p:spPr>
        </p:pic>
        <p:sp>
          <p:nvSpPr>
            <p:cNvPr id="10" name="Google Shape;347;p43">
              <a:extLst>
                <a:ext uri="{FF2B5EF4-FFF2-40B4-BE49-F238E27FC236}">
                  <a16:creationId xmlns:a16="http://schemas.microsoft.com/office/drawing/2014/main" id="{A73EE650-F73F-98D9-8D63-09C005559083}"/>
                </a:ext>
              </a:extLst>
            </p:cNvPr>
            <p:cNvSpPr txBox="1"/>
            <p:nvPr/>
          </p:nvSpPr>
          <p:spPr>
            <a:xfrm>
              <a:off x="4926978" y="2902058"/>
              <a:ext cx="267556" cy="153888"/>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000" dirty="0"/>
                <a:t>IAB</a:t>
              </a:r>
              <a:endParaRPr lang="en-GB" sz="1000" baseline="-25000" dirty="0"/>
            </a:p>
          </p:txBody>
        </p:sp>
        <p:sp>
          <p:nvSpPr>
            <p:cNvPr id="11" name="Google Shape;348;p43">
              <a:extLst>
                <a:ext uri="{FF2B5EF4-FFF2-40B4-BE49-F238E27FC236}">
                  <a16:creationId xmlns:a16="http://schemas.microsoft.com/office/drawing/2014/main" id="{85932AAF-CB1A-3936-F8C7-B52C8081542A}"/>
                </a:ext>
              </a:extLst>
            </p:cNvPr>
            <p:cNvSpPr txBox="1"/>
            <p:nvPr/>
          </p:nvSpPr>
          <p:spPr>
            <a:xfrm>
              <a:off x="7073668" y="2902058"/>
              <a:ext cx="362182" cy="153888"/>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000" dirty="0"/>
                <a:t>NAB</a:t>
              </a:r>
              <a:endParaRPr lang="en-GB" sz="1000" baseline="-25000" dirty="0"/>
            </a:p>
          </p:txBody>
        </p:sp>
        <p:sp>
          <p:nvSpPr>
            <p:cNvPr id="12" name="Google Shape;349;p43">
              <a:extLst>
                <a:ext uri="{FF2B5EF4-FFF2-40B4-BE49-F238E27FC236}">
                  <a16:creationId xmlns:a16="http://schemas.microsoft.com/office/drawing/2014/main" id="{BEA91418-526E-31AD-6901-35FD70C20470}"/>
                </a:ext>
              </a:extLst>
            </p:cNvPr>
            <p:cNvSpPr txBox="1"/>
            <p:nvPr/>
          </p:nvSpPr>
          <p:spPr>
            <a:xfrm>
              <a:off x="4926978" y="4104423"/>
              <a:ext cx="379232" cy="153888"/>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000" dirty="0">
                  <a:solidFill>
                    <a:schemeClr val="accent1"/>
                  </a:solidFill>
                </a:rPr>
                <a:t>OEMs</a:t>
              </a:r>
              <a:endParaRPr lang="en-GB" sz="1000" baseline="-25000" dirty="0">
                <a:solidFill>
                  <a:schemeClr val="accent1"/>
                </a:solidFill>
              </a:endParaRPr>
            </a:p>
          </p:txBody>
        </p:sp>
        <p:sp>
          <p:nvSpPr>
            <p:cNvPr id="13" name="Google Shape;350;p43">
              <a:extLst>
                <a:ext uri="{FF2B5EF4-FFF2-40B4-BE49-F238E27FC236}">
                  <a16:creationId xmlns:a16="http://schemas.microsoft.com/office/drawing/2014/main" id="{ABF683CB-0F8F-E35C-7F1F-8D5BD27C91FA}"/>
                </a:ext>
              </a:extLst>
            </p:cNvPr>
            <p:cNvSpPr txBox="1"/>
            <p:nvPr/>
          </p:nvSpPr>
          <p:spPr>
            <a:xfrm>
              <a:off x="5615125" y="2386565"/>
              <a:ext cx="1125300" cy="153888"/>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000" dirty="0"/>
                <a:t>Pearl/ATSC</a:t>
              </a:r>
              <a:endParaRPr lang="en-GB" sz="1000" baseline="-25000" dirty="0"/>
            </a:p>
          </p:txBody>
        </p:sp>
        <p:sp>
          <p:nvSpPr>
            <p:cNvPr id="14" name="Google Shape;351;p43">
              <a:extLst>
                <a:ext uri="{FF2B5EF4-FFF2-40B4-BE49-F238E27FC236}">
                  <a16:creationId xmlns:a16="http://schemas.microsoft.com/office/drawing/2014/main" id="{DCEACB8E-9367-FD28-1141-3A29CA634C0C}"/>
                </a:ext>
              </a:extLst>
            </p:cNvPr>
            <p:cNvSpPr txBox="1"/>
            <p:nvPr/>
          </p:nvSpPr>
          <p:spPr>
            <a:xfrm>
              <a:off x="6998267" y="4104423"/>
              <a:ext cx="682800" cy="153888"/>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000" dirty="0"/>
                <a:t>ANA/Ad-ID</a:t>
              </a:r>
              <a:endParaRPr lang="en-GB" sz="1000" baseline="-25000" dirty="0"/>
            </a:p>
          </p:txBody>
        </p:sp>
        <p:sp>
          <p:nvSpPr>
            <p:cNvPr id="15" name="Google Shape;352;p43">
              <a:extLst>
                <a:ext uri="{FF2B5EF4-FFF2-40B4-BE49-F238E27FC236}">
                  <a16:creationId xmlns:a16="http://schemas.microsoft.com/office/drawing/2014/main" id="{7B9B35B1-00B3-AC80-6F2A-EF1B04E25632}"/>
                </a:ext>
              </a:extLst>
            </p:cNvPr>
            <p:cNvSpPr txBox="1"/>
            <p:nvPr/>
          </p:nvSpPr>
          <p:spPr>
            <a:xfrm>
              <a:off x="7138776" y="3447106"/>
              <a:ext cx="835200" cy="153888"/>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000" dirty="0"/>
                <a:t>SMPTE</a:t>
              </a:r>
              <a:endParaRPr lang="en-GB" sz="1000" baseline="-25000" dirty="0"/>
            </a:p>
          </p:txBody>
        </p:sp>
        <p:sp>
          <p:nvSpPr>
            <p:cNvPr id="16" name="Google Shape;353;p43">
              <a:extLst>
                <a:ext uri="{FF2B5EF4-FFF2-40B4-BE49-F238E27FC236}">
                  <a16:creationId xmlns:a16="http://schemas.microsoft.com/office/drawing/2014/main" id="{3D13D708-D38D-E79C-5C83-C4B22635502C}"/>
                </a:ext>
              </a:extLst>
            </p:cNvPr>
            <p:cNvSpPr txBox="1"/>
            <p:nvPr/>
          </p:nvSpPr>
          <p:spPr>
            <a:xfrm>
              <a:off x="5836375" y="4517172"/>
              <a:ext cx="682800" cy="153888"/>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000" dirty="0"/>
                <a:t>EIDR</a:t>
              </a:r>
              <a:endParaRPr lang="en-GB" sz="1000" baseline="-25000" dirty="0"/>
            </a:p>
          </p:txBody>
        </p:sp>
        <p:sp>
          <p:nvSpPr>
            <p:cNvPr id="17" name="Google Shape;354;p43">
              <a:extLst>
                <a:ext uri="{FF2B5EF4-FFF2-40B4-BE49-F238E27FC236}">
                  <a16:creationId xmlns:a16="http://schemas.microsoft.com/office/drawing/2014/main" id="{485D39D2-D0CA-76D4-22C9-9BB2B8F442AA}"/>
                </a:ext>
              </a:extLst>
            </p:cNvPr>
            <p:cNvSpPr txBox="1"/>
            <p:nvPr/>
          </p:nvSpPr>
          <p:spPr>
            <a:xfrm>
              <a:off x="4486282" y="3447106"/>
              <a:ext cx="708252" cy="153888"/>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000" dirty="0"/>
                <a:t>ER, IRIS.TV</a:t>
              </a:r>
              <a:endParaRPr lang="en-GB" sz="1000" baseline="-25000" dirty="0"/>
            </a:p>
          </p:txBody>
        </p:sp>
      </p:grpSp>
      <p:sp>
        <p:nvSpPr>
          <p:cNvPr id="19" name="Isosceles Triangle 18">
            <a:extLst>
              <a:ext uri="{FF2B5EF4-FFF2-40B4-BE49-F238E27FC236}">
                <a16:creationId xmlns:a16="http://schemas.microsoft.com/office/drawing/2014/main" id="{554F5B07-06A7-D4C6-E710-FFE73CD36159}"/>
              </a:ext>
            </a:extLst>
          </p:cNvPr>
          <p:cNvSpPr/>
          <p:nvPr/>
        </p:nvSpPr>
        <p:spPr>
          <a:xfrm rot="5400000">
            <a:off x="3768323" y="3197809"/>
            <a:ext cx="1511333" cy="698936"/>
          </a:xfrm>
          <a:prstGeom prst="triangl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lide Number Placeholder 5">
            <a:extLst>
              <a:ext uri="{FF2B5EF4-FFF2-40B4-BE49-F238E27FC236}">
                <a16:creationId xmlns:a16="http://schemas.microsoft.com/office/drawing/2014/main" id="{80CC846B-85E9-166B-2161-6B48A53BF65C}"/>
              </a:ext>
            </a:extLst>
          </p:cNvPr>
          <p:cNvSpPr>
            <a:spLocks noGrp="1"/>
          </p:cNvSpPr>
          <p:nvPr>
            <p:ph type="sldNum" sz="quarter" idx="14"/>
          </p:nvPr>
        </p:nvSpPr>
        <p:spPr/>
        <p:txBody>
          <a:bodyPr/>
          <a:lstStyle/>
          <a:p>
            <a:fld id="{10AABD62-4B1F-4370-9BF1-A64AA2AFB05A}" type="slidenum">
              <a:rPr lang="en-GB" smtClean="0"/>
              <a:pPr/>
              <a:t>15</a:t>
            </a:fld>
            <a:endParaRPr lang="en-GB" dirty="0"/>
          </a:p>
        </p:txBody>
      </p:sp>
    </p:spTree>
    <p:extLst>
      <p:ext uri="{BB962C8B-B14F-4D97-AF65-F5344CB8AC3E}">
        <p14:creationId xmlns:p14="http://schemas.microsoft.com/office/powerpoint/2010/main" val="4013129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41B36A-ED34-6B6F-00AE-F0CDB6A0CBE8}"/>
              </a:ext>
            </a:extLst>
          </p:cNvPr>
          <p:cNvSpPr>
            <a:spLocks noGrp="1"/>
          </p:cNvSpPr>
          <p:nvPr>
            <p:ph sz="quarter" idx="12"/>
          </p:nvPr>
        </p:nvSpPr>
        <p:spPr>
          <a:xfrm>
            <a:off x="352425" y="1095375"/>
            <a:ext cx="4549775" cy="3566160"/>
          </a:xfrm>
        </p:spPr>
        <p:txBody>
          <a:bodyPr/>
          <a:lstStyle/>
          <a:p>
            <a:pPr>
              <a:spcBef>
                <a:spcPts val="0"/>
              </a:spcBef>
              <a:spcAft>
                <a:spcPts val="400"/>
              </a:spcAft>
            </a:pPr>
            <a:r>
              <a:rPr lang="en-GB" sz="1100" dirty="0"/>
              <a:t>Facilitate cross OEM discussions for, trade group representatives included as needed e.g. ATSC-3 &amp; revenue model development</a:t>
            </a:r>
          </a:p>
          <a:p>
            <a:pPr marL="228600" indent="-228600">
              <a:spcBef>
                <a:spcPts val="0"/>
              </a:spcBef>
              <a:spcAft>
                <a:spcPts val="400"/>
              </a:spcAft>
              <a:buFont typeface="+mj-lt"/>
              <a:buAutoNum type="arabicPeriod"/>
            </a:pPr>
            <a:r>
              <a:rPr lang="en-GB" sz="1100" dirty="0"/>
              <a:t>Alignment on ACR / FP methodology</a:t>
            </a:r>
          </a:p>
          <a:p>
            <a:pPr marL="460800" lvl="1" indent="-228600">
              <a:spcBef>
                <a:spcPts val="0"/>
              </a:spcBef>
              <a:spcAft>
                <a:spcPts val="400"/>
              </a:spcAft>
              <a:buFont typeface="+mj-lt"/>
              <a:buAutoNum type="alphaLcParenR"/>
            </a:pPr>
            <a:r>
              <a:rPr lang="en-GB" sz="1100" dirty="0"/>
              <a:t>Sampling areas and frequency</a:t>
            </a:r>
          </a:p>
          <a:p>
            <a:pPr marL="460800" lvl="1" indent="-228600">
              <a:spcBef>
                <a:spcPts val="0"/>
              </a:spcBef>
              <a:spcAft>
                <a:spcPts val="400"/>
              </a:spcAft>
              <a:buFont typeface="+mj-lt"/>
              <a:buAutoNum type="alphaLcParenR"/>
            </a:pPr>
            <a:r>
              <a:rPr lang="en-GB" sz="1100" dirty="0"/>
              <a:t>Match database &amp; source (unified source for all)</a:t>
            </a:r>
          </a:p>
          <a:p>
            <a:pPr marL="460800" lvl="1" indent="-228600">
              <a:spcBef>
                <a:spcPts val="0"/>
              </a:spcBef>
              <a:spcAft>
                <a:spcPts val="400"/>
              </a:spcAft>
              <a:buFont typeface="+mj-lt"/>
              <a:buAutoNum type="alphaLcParenR"/>
            </a:pPr>
            <a:r>
              <a:rPr lang="en-GB" sz="1100" dirty="0"/>
              <a:t>WM extraction and reporting structure</a:t>
            </a:r>
          </a:p>
          <a:p>
            <a:pPr marL="228600" indent="-228600">
              <a:spcBef>
                <a:spcPts val="0"/>
              </a:spcBef>
              <a:spcAft>
                <a:spcPts val="400"/>
              </a:spcAft>
              <a:buFont typeface="+mj-lt"/>
              <a:buAutoNum type="arabicPeriod"/>
            </a:pPr>
            <a:r>
              <a:rPr lang="en-GB" sz="1100" dirty="0"/>
              <a:t>Alignment on UE’s published monthly</a:t>
            </a:r>
          </a:p>
          <a:p>
            <a:pPr marL="460800" lvl="1" indent="-228600">
              <a:spcBef>
                <a:spcPts val="0"/>
              </a:spcBef>
              <a:spcAft>
                <a:spcPts val="400"/>
              </a:spcAft>
              <a:buFont typeface="+mj-lt"/>
              <a:buAutoNum type="alphaLcParenR"/>
            </a:pPr>
            <a:r>
              <a:rPr lang="en-GB" sz="1100" dirty="0"/>
              <a:t>Sets sold or online</a:t>
            </a:r>
          </a:p>
          <a:p>
            <a:pPr marL="460800" lvl="1" indent="-228600">
              <a:spcBef>
                <a:spcPts val="0"/>
              </a:spcBef>
              <a:spcAft>
                <a:spcPts val="400"/>
              </a:spcAft>
              <a:buFont typeface="+mj-lt"/>
              <a:buAutoNum type="alphaLcParenR"/>
            </a:pPr>
            <a:r>
              <a:rPr lang="en-GB" sz="1100" dirty="0"/>
              <a:t>Sets opted in for ACR</a:t>
            </a:r>
          </a:p>
          <a:p>
            <a:pPr marL="460800" lvl="1" indent="-228600">
              <a:spcBef>
                <a:spcPts val="0"/>
              </a:spcBef>
              <a:spcAft>
                <a:spcPts val="400"/>
              </a:spcAft>
              <a:buFont typeface="+mj-lt"/>
              <a:buAutoNum type="alphaLcParenR"/>
            </a:pPr>
            <a:r>
              <a:rPr lang="en-GB" sz="1100" dirty="0"/>
              <a:t>Sets available for FAST insertion</a:t>
            </a:r>
          </a:p>
          <a:p>
            <a:pPr marL="460800" lvl="1" indent="-228600">
              <a:spcBef>
                <a:spcPts val="0"/>
              </a:spcBef>
              <a:spcAft>
                <a:spcPts val="400"/>
              </a:spcAft>
              <a:buFont typeface="+mj-lt"/>
              <a:buAutoNum type="alphaLcParenR"/>
            </a:pPr>
            <a:r>
              <a:rPr lang="en-GB" sz="1100" dirty="0"/>
              <a:t>Sets available for Dynamic/addressable</a:t>
            </a:r>
          </a:p>
          <a:p>
            <a:pPr marL="460800" lvl="1" indent="-228600">
              <a:spcBef>
                <a:spcPts val="0"/>
              </a:spcBef>
              <a:spcAft>
                <a:spcPts val="400"/>
              </a:spcAft>
              <a:buFont typeface="+mj-lt"/>
              <a:buAutoNum type="alphaLcParenR"/>
            </a:pPr>
            <a:r>
              <a:rPr lang="en-GB" sz="1100" dirty="0"/>
              <a:t>Sets in usage reporting sample (with identity)</a:t>
            </a:r>
          </a:p>
          <a:p>
            <a:pPr marL="460800" lvl="1" indent="-228600">
              <a:spcBef>
                <a:spcPts val="0"/>
              </a:spcBef>
              <a:spcAft>
                <a:spcPts val="400"/>
              </a:spcAft>
              <a:buFont typeface="+mj-lt"/>
              <a:buAutoNum type="alphaLcParenR"/>
            </a:pPr>
            <a:r>
              <a:rPr lang="en-GB" sz="1100" dirty="0"/>
              <a:t>Others…</a:t>
            </a:r>
          </a:p>
          <a:p>
            <a:pPr marL="228600" indent="-228600">
              <a:spcBef>
                <a:spcPts val="0"/>
              </a:spcBef>
              <a:spcAft>
                <a:spcPts val="400"/>
              </a:spcAft>
              <a:buFont typeface="+mj-lt"/>
              <a:buAutoNum type="arabicPeriod"/>
            </a:pPr>
            <a:r>
              <a:rPr lang="en-GB" sz="1100" dirty="0"/>
              <a:t>Legal perspective on watermarks used for metrics collection.</a:t>
            </a:r>
          </a:p>
          <a:p>
            <a:pPr marL="228600" indent="-228600">
              <a:spcBef>
                <a:spcPts val="0"/>
              </a:spcBef>
              <a:spcAft>
                <a:spcPts val="400"/>
              </a:spcAft>
              <a:buFont typeface="+mj-lt"/>
              <a:buAutoNum type="arabicPeriod"/>
            </a:pPr>
            <a:r>
              <a:rPr lang="en-GB" sz="1100" dirty="0"/>
              <a:t>ATSC-3 adoption</a:t>
            </a:r>
          </a:p>
          <a:p>
            <a:pPr marL="228600" indent="-228600">
              <a:spcBef>
                <a:spcPts val="0"/>
              </a:spcBef>
              <a:spcAft>
                <a:spcPts val="400"/>
              </a:spcAft>
              <a:buFont typeface="+mj-lt"/>
              <a:buAutoNum type="arabicPeriod"/>
            </a:pPr>
            <a:r>
              <a:rPr lang="en-GB" sz="1100" dirty="0"/>
              <a:t>Define and propose revenue models to support data sharing</a:t>
            </a:r>
          </a:p>
        </p:txBody>
      </p:sp>
      <p:sp>
        <p:nvSpPr>
          <p:cNvPr id="3" name="Title 2">
            <a:extLst>
              <a:ext uri="{FF2B5EF4-FFF2-40B4-BE49-F238E27FC236}">
                <a16:creationId xmlns:a16="http://schemas.microsoft.com/office/drawing/2014/main" id="{A48839DA-2325-4B98-2D73-EE1F63A37B87}"/>
              </a:ext>
            </a:extLst>
          </p:cNvPr>
          <p:cNvSpPr>
            <a:spLocks noGrp="1"/>
          </p:cNvSpPr>
          <p:nvPr>
            <p:ph type="title"/>
          </p:nvPr>
        </p:nvSpPr>
        <p:spPr>
          <a:xfrm>
            <a:off x="354330" y="272581"/>
            <a:ext cx="8435340" cy="617220"/>
          </a:xfrm>
        </p:spPr>
        <p:txBody>
          <a:bodyPr/>
          <a:lstStyle/>
          <a:p>
            <a:r>
              <a:rPr lang="en-GB" dirty="0"/>
              <a:t>B - OEM Alignment</a:t>
            </a:r>
          </a:p>
        </p:txBody>
      </p:sp>
      <p:sp>
        <p:nvSpPr>
          <p:cNvPr id="4" name="Footer Placeholder 3">
            <a:extLst>
              <a:ext uri="{FF2B5EF4-FFF2-40B4-BE49-F238E27FC236}">
                <a16:creationId xmlns:a16="http://schemas.microsoft.com/office/drawing/2014/main" id="{4AE11A66-DA09-7015-8A48-2A1B2EC5D055}"/>
              </a:ext>
            </a:extLst>
          </p:cNvPr>
          <p:cNvSpPr>
            <a:spLocks noGrp="1"/>
          </p:cNvSpPr>
          <p:nvPr>
            <p:ph type="ftr" sz="quarter" idx="13"/>
          </p:nvPr>
        </p:nvSpPr>
        <p:spPr/>
        <p:txBody>
          <a:bodyPr/>
          <a:lstStyle/>
          <a:p>
            <a:r>
              <a:rPr lang="en-GB" dirty="0"/>
              <a:t>Coalition for Innovation in Media Measurement, October 2023</a:t>
            </a:r>
          </a:p>
        </p:txBody>
      </p:sp>
      <p:pic>
        <p:nvPicPr>
          <p:cNvPr id="7" name="Picture 6" descr="A group of people holding puzzle pieces&#10;&#10;Description automatically generated">
            <a:extLst>
              <a:ext uri="{FF2B5EF4-FFF2-40B4-BE49-F238E27FC236}">
                <a16:creationId xmlns:a16="http://schemas.microsoft.com/office/drawing/2014/main" id="{B348541B-EA42-82E3-C8EA-B12BB83B7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335" y="1095375"/>
            <a:ext cx="3759097" cy="3571875"/>
          </a:xfrm>
          <a:prstGeom prst="rect">
            <a:avLst/>
          </a:prstGeom>
        </p:spPr>
      </p:pic>
      <p:sp>
        <p:nvSpPr>
          <p:cNvPr id="6" name="Slide Number Placeholder 5">
            <a:extLst>
              <a:ext uri="{FF2B5EF4-FFF2-40B4-BE49-F238E27FC236}">
                <a16:creationId xmlns:a16="http://schemas.microsoft.com/office/drawing/2014/main" id="{FAE36AC6-EF73-F65B-3588-66D791B0A7B0}"/>
              </a:ext>
            </a:extLst>
          </p:cNvPr>
          <p:cNvSpPr>
            <a:spLocks noGrp="1"/>
          </p:cNvSpPr>
          <p:nvPr>
            <p:ph type="sldNum" sz="quarter" idx="14"/>
          </p:nvPr>
        </p:nvSpPr>
        <p:spPr/>
        <p:txBody>
          <a:bodyPr/>
          <a:lstStyle/>
          <a:p>
            <a:fld id="{10AABD62-4B1F-4370-9BF1-A64AA2AFB05A}" type="slidenum">
              <a:rPr lang="en-GB" smtClean="0"/>
              <a:pPr/>
              <a:t>16</a:t>
            </a:fld>
            <a:endParaRPr lang="en-GB" dirty="0"/>
          </a:p>
        </p:txBody>
      </p:sp>
    </p:spTree>
    <p:extLst>
      <p:ext uri="{BB962C8B-B14F-4D97-AF65-F5344CB8AC3E}">
        <p14:creationId xmlns:p14="http://schemas.microsoft.com/office/powerpoint/2010/main" val="1522154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D93E8-8826-B922-2CCE-A488B3DFFCB6}"/>
              </a:ext>
            </a:extLst>
          </p:cNvPr>
          <p:cNvSpPr>
            <a:spLocks noGrp="1"/>
          </p:cNvSpPr>
          <p:nvPr>
            <p:ph type="title"/>
          </p:nvPr>
        </p:nvSpPr>
        <p:spPr>
          <a:xfrm>
            <a:off x="354330" y="272581"/>
            <a:ext cx="8435340" cy="617220"/>
          </a:xfrm>
        </p:spPr>
        <p:txBody>
          <a:bodyPr/>
          <a:lstStyle/>
          <a:p>
            <a:r>
              <a:rPr lang="en-GB" dirty="0"/>
              <a:t>C - Binding Identifiers to the Advertisements</a:t>
            </a:r>
          </a:p>
        </p:txBody>
      </p:sp>
      <p:sp>
        <p:nvSpPr>
          <p:cNvPr id="3" name="Footer Placeholder 2">
            <a:extLst>
              <a:ext uri="{FF2B5EF4-FFF2-40B4-BE49-F238E27FC236}">
                <a16:creationId xmlns:a16="http://schemas.microsoft.com/office/drawing/2014/main" id="{0CD888EC-D1CF-8EC7-97B4-89F77DA22C99}"/>
              </a:ext>
            </a:extLst>
          </p:cNvPr>
          <p:cNvSpPr>
            <a:spLocks noGrp="1"/>
          </p:cNvSpPr>
          <p:nvPr>
            <p:ph type="ftr" sz="quarter" idx="10"/>
          </p:nvPr>
        </p:nvSpPr>
        <p:spPr/>
        <p:txBody>
          <a:bodyPr/>
          <a:lstStyle/>
          <a:p>
            <a:r>
              <a:rPr lang="en-GB" dirty="0"/>
              <a:t>Coalition for Innovation in Media Measurement, October 2023</a:t>
            </a:r>
          </a:p>
        </p:txBody>
      </p:sp>
      <p:sp>
        <p:nvSpPr>
          <p:cNvPr id="5" name="Rectangle 4">
            <a:extLst>
              <a:ext uri="{FF2B5EF4-FFF2-40B4-BE49-F238E27FC236}">
                <a16:creationId xmlns:a16="http://schemas.microsoft.com/office/drawing/2014/main" id="{2FADC0DC-D478-4276-DDA5-B1FC185A3C11}"/>
              </a:ext>
            </a:extLst>
          </p:cNvPr>
          <p:cNvSpPr/>
          <p:nvPr/>
        </p:nvSpPr>
        <p:spPr>
          <a:xfrm>
            <a:off x="354328" y="1093788"/>
            <a:ext cx="2340000" cy="357346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972000" rtlCol="0" anchor="t"/>
          <a:lstStyle/>
          <a:p>
            <a:r>
              <a:rPr lang="en-GB" sz="1200" dirty="0"/>
              <a:t>Operational clearinghouse for uniform processing and trafficking of linear and digital ads with multiple watermarks and the making of fingerprints</a:t>
            </a:r>
          </a:p>
        </p:txBody>
      </p:sp>
      <p:pic>
        <p:nvPicPr>
          <p:cNvPr id="6" name="Google Shape;371;p45">
            <a:extLst>
              <a:ext uri="{FF2B5EF4-FFF2-40B4-BE49-F238E27FC236}">
                <a16:creationId xmlns:a16="http://schemas.microsoft.com/office/drawing/2014/main" id="{8E20C646-2A3E-3AAE-9992-92F7962B2A63}"/>
              </a:ext>
            </a:extLst>
          </p:cNvPr>
          <p:cNvPicPr preferRelativeResize="0"/>
          <p:nvPr/>
        </p:nvPicPr>
        <p:blipFill rotWithShape="1">
          <a:blip r:embed="rId3">
            <a:alphaModFix/>
          </a:blip>
          <a:srcRect r="5172"/>
          <a:stretch/>
        </p:blipFill>
        <p:spPr>
          <a:xfrm>
            <a:off x="2952869" y="1093788"/>
            <a:ext cx="5836801" cy="3240194"/>
          </a:xfrm>
          <a:prstGeom prst="rect">
            <a:avLst/>
          </a:prstGeom>
          <a:noFill/>
          <a:ln>
            <a:noFill/>
          </a:ln>
        </p:spPr>
      </p:pic>
      <p:sp>
        <p:nvSpPr>
          <p:cNvPr id="13" name="Oval 12">
            <a:extLst>
              <a:ext uri="{FF2B5EF4-FFF2-40B4-BE49-F238E27FC236}">
                <a16:creationId xmlns:a16="http://schemas.microsoft.com/office/drawing/2014/main" id="{A2B4FD1A-3E0B-8A42-6125-7F7BF4043AAC}"/>
              </a:ext>
            </a:extLst>
          </p:cNvPr>
          <p:cNvSpPr/>
          <p:nvPr/>
        </p:nvSpPr>
        <p:spPr>
          <a:xfrm>
            <a:off x="450626" y="1202628"/>
            <a:ext cx="762000" cy="762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Shape 9">
            <a:extLst>
              <a:ext uri="{FF2B5EF4-FFF2-40B4-BE49-F238E27FC236}">
                <a16:creationId xmlns:a16="http://schemas.microsoft.com/office/drawing/2014/main" id="{E76639C0-5A79-E66C-D0A1-7D8D9ED236C5}"/>
              </a:ext>
            </a:extLst>
          </p:cNvPr>
          <p:cNvSpPr/>
          <p:nvPr/>
        </p:nvSpPr>
        <p:spPr>
          <a:xfrm>
            <a:off x="578320" y="1330325"/>
            <a:ext cx="506612" cy="506606"/>
          </a:xfrm>
          <a:custGeom>
            <a:avLst/>
            <a:gdLst>
              <a:gd name="connsiteX0" fmla="*/ 729901 w 854971"/>
              <a:gd name="connsiteY0" fmla="*/ 367380 h 854965"/>
              <a:gd name="connsiteX1" fmla="*/ 493300 w 854971"/>
              <a:gd name="connsiteY1" fmla="*/ 367380 h 854965"/>
              <a:gd name="connsiteX2" fmla="*/ 493300 w 854971"/>
              <a:gd name="connsiteY2" fmla="*/ 346044 h 854965"/>
              <a:gd name="connsiteX3" fmla="*/ 719233 w 854971"/>
              <a:gd name="connsiteY3" fmla="*/ 346044 h 854965"/>
              <a:gd name="connsiteX4" fmla="*/ 719233 w 854971"/>
              <a:gd name="connsiteY4" fmla="*/ 256033 h 854965"/>
              <a:gd name="connsiteX5" fmla="*/ 702537 w 854971"/>
              <a:gd name="connsiteY5" fmla="*/ 217905 h 854965"/>
              <a:gd name="connsiteX6" fmla="*/ 740665 w 854971"/>
              <a:gd name="connsiteY6" fmla="*/ 201208 h 854965"/>
              <a:gd name="connsiteX7" fmla="*/ 757361 w 854971"/>
              <a:gd name="connsiteY7" fmla="*/ 239336 h 854965"/>
              <a:gd name="connsiteX8" fmla="*/ 740665 w 854971"/>
              <a:gd name="connsiteY8" fmla="*/ 256033 h 854965"/>
              <a:gd name="connsiteX9" fmla="*/ 740665 w 854971"/>
              <a:gd name="connsiteY9" fmla="*/ 356712 h 854965"/>
              <a:gd name="connsiteX10" fmla="*/ 729901 w 854971"/>
              <a:gd name="connsiteY10" fmla="*/ 367380 h 854965"/>
              <a:gd name="connsiteX11" fmla="*/ 740665 w 854971"/>
              <a:gd name="connsiteY11" fmla="*/ 598933 h 854965"/>
              <a:gd name="connsiteX12" fmla="*/ 740665 w 854971"/>
              <a:gd name="connsiteY12" fmla="*/ 498253 h 854965"/>
              <a:gd name="connsiteX13" fmla="*/ 729901 w 854971"/>
              <a:gd name="connsiteY13" fmla="*/ 487585 h 854965"/>
              <a:gd name="connsiteX14" fmla="*/ 493300 w 854971"/>
              <a:gd name="connsiteY14" fmla="*/ 487585 h 854965"/>
              <a:gd name="connsiteX15" fmla="*/ 493300 w 854971"/>
              <a:gd name="connsiteY15" fmla="*/ 508921 h 854965"/>
              <a:gd name="connsiteX16" fmla="*/ 719233 w 854971"/>
              <a:gd name="connsiteY16" fmla="*/ 508921 h 854965"/>
              <a:gd name="connsiteX17" fmla="*/ 719233 w 854971"/>
              <a:gd name="connsiteY17" fmla="*/ 598933 h 854965"/>
              <a:gd name="connsiteX18" fmla="*/ 702537 w 854971"/>
              <a:gd name="connsiteY18" fmla="*/ 637060 h 854965"/>
              <a:gd name="connsiteX19" fmla="*/ 740665 w 854971"/>
              <a:gd name="connsiteY19" fmla="*/ 653758 h 854965"/>
              <a:gd name="connsiteX20" fmla="*/ 757361 w 854971"/>
              <a:gd name="connsiteY20" fmla="*/ 615629 h 854965"/>
              <a:gd name="connsiteX21" fmla="*/ 740665 w 854971"/>
              <a:gd name="connsiteY21" fmla="*/ 598933 h 854965"/>
              <a:gd name="connsiteX22" fmla="*/ 825532 w 854971"/>
              <a:gd name="connsiteY22" fmla="*/ 397860 h 854965"/>
              <a:gd name="connsiteX23" fmla="*/ 798100 w 854971"/>
              <a:gd name="connsiteY23" fmla="*/ 416910 h 854965"/>
              <a:gd name="connsiteX24" fmla="*/ 493300 w 854971"/>
              <a:gd name="connsiteY24" fmla="*/ 416910 h 854965"/>
              <a:gd name="connsiteX25" fmla="*/ 493300 w 854971"/>
              <a:gd name="connsiteY25" fmla="*/ 438246 h 854965"/>
              <a:gd name="connsiteX26" fmla="*/ 798100 w 854971"/>
              <a:gd name="connsiteY26" fmla="*/ 438246 h 854965"/>
              <a:gd name="connsiteX27" fmla="*/ 836199 w 854971"/>
              <a:gd name="connsiteY27" fmla="*/ 455009 h 854965"/>
              <a:gd name="connsiteX28" fmla="*/ 852962 w 854971"/>
              <a:gd name="connsiteY28" fmla="*/ 416910 h 854965"/>
              <a:gd name="connsiteX29" fmla="*/ 825532 w 854971"/>
              <a:gd name="connsiteY29" fmla="*/ 398146 h 854965"/>
              <a:gd name="connsiteX30" fmla="*/ 619221 w 854971"/>
              <a:gd name="connsiteY30" fmla="*/ 716185 h 854965"/>
              <a:gd name="connsiteX31" fmla="*/ 619221 w 854971"/>
              <a:gd name="connsiteY31" fmla="*/ 569024 h 854965"/>
              <a:gd name="connsiteX32" fmla="*/ 608553 w 854971"/>
              <a:gd name="connsiteY32" fmla="*/ 558356 h 854965"/>
              <a:gd name="connsiteX33" fmla="*/ 608458 w 854971"/>
              <a:gd name="connsiteY33" fmla="*/ 558356 h 854965"/>
              <a:gd name="connsiteX34" fmla="*/ 493300 w 854971"/>
              <a:gd name="connsiteY34" fmla="*/ 558356 h 854965"/>
              <a:gd name="connsiteX35" fmla="*/ 493300 w 854971"/>
              <a:gd name="connsiteY35" fmla="*/ 579883 h 854965"/>
              <a:gd name="connsiteX36" fmla="*/ 598075 w 854971"/>
              <a:gd name="connsiteY36" fmla="*/ 579883 h 854965"/>
              <a:gd name="connsiteX37" fmla="*/ 598075 w 854971"/>
              <a:gd name="connsiteY37" fmla="*/ 716185 h 854965"/>
              <a:gd name="connsiteX38" fmla="*/ 581415 w 854971"/>
              <a:gd name="connsiteY38" fmla="*/ 754182 h 854965"/>
              <a:gd name="connsiteX39" fmla="*/ 619411 w 854971"/>
              <a:gd name="connsiteY39" fmla="*/ 770843 h 854965"/>
              <a:gd name="connsiteX40" fmla="*/ 636072 w 854971"/>
              <a:gd name="connsiteY40" fmla="*/ 732845 h 854965"/>
              <a:gd name="connsiteX41" fmla="*/ 619411 w 854971"/>
              <a:gd name="connsiteY41" fmla="*/ 716185 h 854965"/>
              <a:gd name="connsiteX42" fmla="*/ 619221 w 854971"/>
              <a:gd name="connsiteY42" fmla="*/ 285941 h 854965"/>
              <a:gd name="connsiteX43" fmla="*/ 619221 w 854971"/>
              <a:gd name="connsiteY43" fmla="*/ 138780 h 854965"/>
              <a:gd name="connsiteX44" fmla="*/ 635984 w 854971"/>
              <a:gd name="connsiteY44" fmla="*/ 100681 h 854965"/>
              <a:gd name="connsiteX45" fmla="*/ 597885 w 854971"/>
              <a:gd name="connsiteY45" fmla="*/ 83918 h 854965"/>
              <a:gd name="connsiteX46" fmla="*/ 581122 w 854971"/>
              <a:gd name="connsiteY46" fmla="*/ 122017 h 854965"/>
              <a:gd name="connsiteX47" fmla="*/ 597885 w 854971"/>
              <a:gd name="connsiteY47" fmla="*/ 138780 h 854965"/>
              <a:gd name="connsiteX48" fmla="*/ 597885 w 854971"/>
              <a:gd name="connsiteY48" fmla="*/ 275083 h 854965"/>
              <a:gd name="connsiteX49" fmla="*/ 493110 w 854971"/>
              <a:gd name="connsiteY49" fmla="*/ 275083 h 854965"/>
              <a:gd name="connsiteX50" fmla="*/ 493110 w 854971"/>
              <a:gd name="connsiteY50" fmla="*/ 296419 h 854965"/>
              <a:gd name="connsiteX51" fmla="*/ 608458 w 854971"/>
              <a:gd name="connsiteY51" fmla="*/ 296419 h 854965"/>
              <a:gd name="connsiteX52" fmla="*/ 619221 w 854971"/>
              <a:gd name="connsiteY52" fmla="*/ 285941 h 854965"/>
              <a:gd name="connsiteX53" fmla="*/ 454153 w 854971"/>
              <a:gd name="connsiteY53" fmla="*/ 1 h 854965"/>
              <a:gd name="connsiteX54" fmla="*/ 383001 w 854971"/>
              <a:gd name="connsiteY54" fmla="*/ 1 h 854965"/>
              <a:gd name="connsiteX55" fmla="*/ 359188 w 854971"/>
              <a:gd name="connsiteY55" fmla="*/ 19908 h 854965"/>
              <a:gd name="connsiteX56" fmla="*/ 349663 w 854971"/>
              <a:gd name="connsiteY56" fmla="*/ 70771 h 854965"/>
              <a:gd name="connsiteX57" fmla="*/ 332423 w 854971"/>
              <a:gd name="connsiteY57" fmla="*/ 89821 h 854965"/>
              <a:gd name="connsiteX58" fmla="*/ 256033 w 854971"/>
              <a:gd name="connsiteY58" fmla="*/ 121635 h 854965"/>
              <a:gd name="connsiteX59" fmla="*/ 230410 w 854971"/>
              <a:gd name="connsiteY59" fmla="*/ 120492 h 854965"/>
              <a:gd name="connsiteX60" fmla="*/ 187929 w 854971"/>
              <a:gd name="connsiteY60" fmla="*/ 90964 h 854965"/>
              <a:gd name="connsiteX61" fmla="*/ 157068 w 854971"/>
              <a:gd name="connsiteY61" fmla="*/ 93822 h 854965"/>
              <a:gd name="connsiteX62" fmla="*/ 94108 w 854971"/>
              <a:gd name="connsiteY62" fmla="*/ 156687 h 854965"/>
              <a:gd name="connsiteX63" fmla="*/ 91250 w 854971"/>
              <a:gd name="connsiteY63" fmla="*/ 187548 h 854965"/>
              <a:gd name="connsiteX64" fmla="*/ 120682 w 854971"/>
              <a:gd name="connsiteY64" fmla="*/ 230029 h 854965"/>
              <a:gd name="connsiteX65" fmla="*/ 121635 w 854971"/>
              <a:gd name="connsiteY65" fmla="*/ 256033 h 854965"/>
              <a:gd name="connsiteX66" fmla="*/ 89726 w 854971"/>
              <a:gd name="connsiteY66" fmla="*/ 333090 h 854965"/>
              <a:gd name="connsiteX67" fmla="*/ 70676 w 854971"/>
              <a:gd name="connsiteY67" fmla="*/ 350330 h 854965"/>
              <a:gd name="connsiteX68" fmla="*/ 19908 w 854971"/>
              <a:gd name="connsiteY68" fmla="*/ 359855 h 854965"/>
              <a:gd name="connsiteX69" fmla="*/ 1 w 854971"/>
              <a:gd name="connsiteY69" fmla="*/ 383668 h 854965"/>
              <a:gd name="connsiteX70" fmla="*/ 1 w 854971"/>
              <a:gd name="connsiteY70" fmla="*/ 472631 h 854965"/>
              <a:gd name="connsiteX71" fmla="*/ 19908 w 854971"/>
              <a:gd name="connsiteY71" fmla="*/ 496444 h 854965"/>
              <a:gd name="connsiteX72" fmla="*/ 70771 w 854971"/>
              <a:gd name="connsiteY72" fmla="*/ 505969 h 854965"/>
              <a:gd name="connsiteX73" fmla="*/ 89821 w 854971"/>
              <a:gd name="connsiteY73" fmla="*/ 523209 h 854965"/>
              <a:gd name="connsiteX74" fmla="*/ 121635 w 854971"/>
              <a:gd name="connsiteY74" fmla="*/ 598933 h 854965"/>
              <a:gd name="connsiteX75" fmla="*/ 120492 w 854971"/>
              <a:gd name="connsiteY75" fmla="*/ 624555 h 854965"/>
              <a:gd name="connsiteX76" fmla="*/ 90964 w 854971"/>
              <a:gd name="connsiteY76" fmla="*/ 667036 h 854965"/>
              <a:gd name="connsiteX77" fmla="*/ 93822 w 854971"/>
              <a:gd name="connsiteY77" fmla="*/ 697897 h 854965"/>
              <a:gd name="connsiteX78" fmla="*/ 156687 w 854971"/>
              <a:gd name="connsiteY78" fmla="*/ 760762 h 854965"/>
              <a:gd name="connsiteX79" fmla="*/ 187548 w 854971"/>
              <a:gd name="connsiteY79" fmla="*/ 763620 h 854965"/>
              <a:gd name="connsiteX80" fmla="*/ 230029 w 854971"/>
              <a:gd name="connsiteY80" fmla="*/ 734188 h 854965"/>
              <a:gd name="connsiteX81" fmla="*/ 256033 w 854971"/>
              <a:gd name="connsiteY81" fmla="*/ 733330 h 854965"/>
              <a:gd name="connsiteX82" fmla="*/ 333090 w 854971"/>
              <a:gd name="connsiteY82" fmla="*/ 765239 h 854965"/>
              <a:gd name="connsiteX83" fmla="*/ 350330 w 854971"/>
              <a:gd name="connsiteY83" fmla="*/ 784289 h 854965"/>
              <a:gd name="connsiteX84" fmla="*/ 359855 w 854971"/>
              <a:gd name="connsiteY84" fmla="*/ 835057 h 854965"/>
              <a:gd name="connsiteX85" fmla="*/ 383668 w 854971"/>
              <a:gd name="connsiteY85" fmla="*/ 854965 h 854965"/>
              <a:gd name="connsiteX86" fmla="*/ 454153 w 854971"/>
              <a:gd name="connsiteY86" fmla="*/ 854965 h 854965"/>
              <a:gd name="connsiteX87" fmla="*/ 471964 w 854971"/>
              <a:gd name="connsiteY87" fmla="*/ 837153 h 854965"/>
              <a:gd name="connsiteX88" fmla="*/ 471964 w 854971"/>
              <a:gd name="connsiteY88" fmla="*/ 837058 h 854965"/>
              <a:gd name="connsiteX89" fmla="*/ 471964 w 854971"/>
              <a:gd name="connsiteY89" fmla="*/ 662179 h 854965"/>
              <a:gd name="connsiteX90" fmla="*/ 427483 w 854971"/>
              <a:gd name="connsiteY90" fmla="*/ 666274 h 854965"/>
              <a:gd name="connsiteX91" fmla="*/ 188691 w 854971"/>
              <a:gd name="connsiteY91" fmla="*/ 427483 h 854965"/>
              <a:gd name="connsiteX92" fmla="*/ 427483 w 854971"/>
              <a:gd name="connsiteY92" fmla="*/ 188691 h 854965"/>
              <a:gd name="connsiteX93" fmla="*/ 471964 w 854971"/>
              <a:gd name="connsiteY93" fmla="*/ 192787 h 854965"/>
              <a:gd name="connsiteX94" fmla="*/ 471964 w 854971"/>
              <a:gd name="connsiteY94" fmla="*/ 17908 h 854965"/>
              <a:gd name="connsiteX95" fmla="*/ 454248 w 854971"/>
              <a:gd name="connsiteY95" fmla="*/ 1 h 854965"/>
              <a:gd name="connsiteX96" fmla="*/ 454153 w 854971"/>
              <a:gd name="connsiteY96" fmla="*/ 1 h 854965"/>
              <a:gd name="connsiteX97" fmla="*/ 242126 w 854971"/>
              <a:gd name="connsiteY97" fmla="*/ 427483 h 854965"/>
              <a:gd name="connsiteX98" fmla="*/ 427483 w 854971"/>
              <a:gd name="connsiteY98" fmla="*/ 612839 h 854965"/>
              <a:gd name="connsiteX99" fmla="*/ 471964 w 854971"/>
              <a:gd name="connsiteY99" fmla="*/ 607791 h 854965"/>
              <a:gd name="connsiteX100" fmla="*/ 471964 w 854971"/>
              <a:gd name="connsiteY100" fmla="*/ 247174 h 854965"/>
              <a:gd name="connsiteX101" fmla="*/ 427483 w 854971"/>
              <a:gd name="connsiteY101" fmla="*/ 242126 h 854965"/>
              <a:gd name="connsiteX102" fmla="*/ 242126 w 854971"/>
              <a:gd name="connsiteY102" fmla="*/ 427483 h 85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854971" h="854965">
                <a:moveTo>
                  <a:pt x="729901" y="367380"/>
                </a:moveTo>
                <a:lnTo>
                  <a:pt x="493300" y="367380"/>
                </a:lnTo>
                <a:lnTo>
                  <a:pt x="493300" y="346044"/>
                </a:lnTo>
                <a:lnTo>
                  <a:pt x="719233" y="346044"/>
                </a:lnTo>
                <a:lnTo>
                  <a:pt x="719233" y="256033"/>
                </a:lnTo>
                <a:cubicBezTo>
                  <a:pt x="704094" y="250115"/>
                  <a:pt x="696618" y="233044"/>
                  <a:pt x="702537" y="217905"/>
                </a:cubicBezTo>
                <a:cubicBezTo>
                  <a:pt x="708455" y="202765"/>
                  <a:pt x="725526" y="195290"/>
                  <a:pt x="740665" y="201208"/>
                </a:cubicBezTo>
                <a:cubicBezTo>
                  <a:pt x="755804" y="207126"/>
                  <a:pt x="763279" y="224196"/>
                  <a:pt x="757361" y="239336"/>
                </a:cubicBezTo>
                <a:cubicBezTo>
                  <a:pt x="754370" y="246988"/>
                  <a:pt x="748317" y="253042"/>
                  <a:pt x="740665" y="256033"/>
                </a:cubicBezTo>
                <a:lnTo>
                  <a:pt x="740665" y="356712"/>
                </a:lnTo>
                <a:cubicBezTo>
                  <a:pt x="740612" y="362619"/>
                  <a:pt x="735809" y="367380"/>
                  <a:pt x="729901" y="367380"/>
                </a:cubicBezTo>
                <a:close/>
                <a:moveTo>
                  <a:pt x="740665" y="598933"/>
                </a:moveTo>
                <a:lnTo>
                  <a:pt x="740665" y="498253"/>
                </a:lnTo>
                <a:cubicBezTo>
                  <a:pt x="740612" y="492346"/>
                  <a:pt x="735809" y="487585"/>
                  <a:pt x="729901" y="487585"/>
                </a:cubicBezTo>
                <a:lnTo>
                  <a:pt x="493300" y="487585"/>
                </a:lnTo>
                <a:lnTo>
                  <a:pt x="493300" y="508921"/>
                </a:lnTo>
                <a:lnTo>
                  <a:pt x="719233" y="508921"/>
                </a:lnTo>
                <a:lnTo>
                  <a:pt x="719233" y="598933"/>
                </a:lnTo>
                <a:cubicBezTo>
                  <a:pt x="704094" y="604850"/>
                  <a:pt x="696618" y="621921"/>
                  <a:pt x="702537" y="637060"/>
                </a:cubicBezTo>
                <a:cubicBezTo>
                  <a:pt x="708455" y="652200"/>
                  <a:pt x="725526" y="659675"/>
                  <a:pt x="740665" y="653758"/>
                </a:cubicBezTo>
                <a:cubicBezTo>
                  <a:pt x="755804" y="647839"/>
                  <a:pt x="763279" y="630769"/>
                  <a:pt x="757361" y="615629"/>
                </a:cubicBezTo>
                <a:cubicBezTo>
                  <a:pt x="754370" y="607978"/>
                  <a:pt x="748317" y="601923"/>
                  <a:pt x="740665" y="598933"/>
                </a:cubicBezTo>
                <a:close/>
                <a:moveTo>
                  <a:pt x="825532" y="397860"/>
                </a:moveTo>
                <a:cubicBezTo>
                  <a:pt x="813331" y="397932"/>
                  <a:pt x="802429" y="405502"/>
                  <a:pt x="798100" y="416910"/>
                </a:cubicBezTo>
                <a:lnTo>
                  <a:pt x="493300" y="416910"/>
                </a:lnTo>
                <a:lnTo>
                  <a:pt x="493300" y="438246"/>
                </a:lnTo>
                <a:lnTo>
                  <a:pt x="798100" y="438246"/>
                </a:lnTo>
                <a:cubicBezTo>
                  <a:pt x="803993" y="453395"/>
                  <a:pt x="821050" y="460900"/>
                  <a:pt x="836199" y="455009"/>
                </a:cubicBezTo>
                <a:cubicBezTo>
                  <a:pt x="851349" y="449117"/>
                  <a:pt x="858854" y="432059"/>
                  <a:pt x="852962" y="416910"/>
                </a:cubicBezTo>
                <a:cubicBezTo>
                  <a:pt x="848563" y="405598"/>
                  <a:pt x="837670" y="398147"/>
                  <a:pt x="825532" y="398146"/>
                </a:cubicBezTo>
                <a:close/>
                <a:moveTo>
                  <a:pt x="619221" y="716185"/>
                </a:moveTo>
                <a:lnTo>
                  <a:pt x="619221" y="569024"/>
                </a:lnTo>
                <a:cubicBezTo>
                  <a:pt x="619221" y="563132"/>
                  <a:pt x="614445" y="558356"/>
                  <a:pt x="608553" y="558356"/>
                </a:cubicBezTo>
                <a:cubicBezTo>
                  <a:pt x="608521" y="558356"/>
                  <a:pt x="608489" y="558356"/>
                  <a:pt x="608458" y="558356"/>
                </a:cubicBezTo>
                <a:lnTo>
                  <a:pt x="493300" y="558356"/>
                </a:lnTo>
                <a:lnTo>
                  <a:pt x="493300" y="579883"/>
                </a:lnTo>
                <a:lnTo>
                  <a:pt x="598075" y="579883"/>
                </a:lnTo>
                <a:lnTo>
                  <a:pt x="598075" y="716185"/>
                </a:lnTo>
                <a:cubicBezTo>
                  <a:pt x="582982" y="722077"/>
                  <a:pt x="575523" y="739089"/>
                  <a:pt x="581415" y="754182"/>
                </a:cubicBezTo>
                <a:cubicBezTo>
                  <a:pt x="587306" y="769275"/>
                  <a:pt x="604318" y="776734"/>
                  <a:pt x="619411" y="770843"/>
                </a:cubicBezTo>
                <a:cubicBezTo>
                  <a:pt x="634505" y="764951"/>
                  <a:pt x="641964" y="747939"/>
                  <a:pt x="636072" y="732845"/>
                </a:cubicBezTo>
                <a:cubicBezTo>
                  <a:pt x="633090" y="725208"/>
                  <a:pt x="627049" y="719167"/>
                  <a:pt x="619411" y="716185"/>
                </a:cubicBezTo>
                <a:close/>
                <a:moveTo>
                  <a:pt x="619221" y="285941"/>
                </a:moveTo>
                <a:lnTo>
                  <a:pt x="619221" y="138780"/>
                </a:lnTo>
                <a:cubicBezTo>
                  <a:pt x="634370" y="132888"/>
                  <a:pt x="641875" y="115830"/>
                  <a:pt x="635984" y="100681"/>
                </a:cubicBezTo>
                <a:cubicBezTo>
                  <a:pt x="630092" y="85531"/>
                  <a:pt x="613034" y="78026"/>
                  <a:pt x="597885" y="83918"/>
                </a:cubicBezTo>
                <a:cubicBezTo>
                  <a:pt x="582735" y="89810"/>
                  <a:pt x="575231" y="106867"/>
                  <a:pt x="581122" y="122017"/>
                </a:cubicBezTo>
                <a:cubicBezTo>
                  <a:pt x="584113" y="129707"/>
                  <a:pt x="590194" y="135789"/>
                  <a:pt x="597885" y="138780"/>
                </a:cubicBezTo>
                <a:lnTo>
                  <a:pt x="597885" y="275083"/>
                </a:lnTo>
                <a:lnTo>
                  <a:pt x="493110" y="275083"/>
                </a:lnTo>
                <a:lnTo>
                  <a:pt x="493110" y="296419"/>
                </a:lnTo>
                <a:lnTo>
                  <a:pt x="608458" y="296419"/>
                </a:lnTo>
                <a:cubicBezTo>
                  <a:pt x="614313" y="296472"/>
                  <a:pt x="619116" y="291796"/>
                  <a:pt x="619221" y="285941"/>
                </a:cubicBezTo>
                <a:close/>
                <a:moveTo>
                  <a:pt x="454153" y="1"/>
                </a:moveTo>
                <a:lnTo>
                  <a:pt x="383001" y="1"/>
                </a:lnTo>
                <a:cubicBezTo>
                  <a:pt x="371264" y="-78"/>
                  <a:pt x="361190" y="8342"/>
                  <a:pt x="359188" y="19908"/>
                </a:cubicBezTo>
                <a:lnTo>
                  <a:pt x="349663" y="70771"/>
                </a:lnTo>
                <a:cubicBezTo>
                  <a:pt x="348197" y="79975"/>
                  <a:pt x="341436" y="87447"/>
                  <a:pt x="332423" y="89821"/>
                </a:cubicBezTo>
                <a:cubicBezTo>
                  <a:pt x="305795" y="97380"/>
                  <a:pt x="280154" y="108059"/>
                  <a:pt x="256033" y="121635"/>
                </a:cubicBezTo>
                <a:cubicBezTo>
                  <a:pt x="247998" y="126279"/>
                  <a:pt x="237999" y="125832"/>
                  <a:pt x="230410" y="120492"/>
                </a:cubicBezTo>
                <a:lnTo>
                  <a:pt x="187929" y="90964"/>
                </a:lnTo>
                <a:cubicBezTo>
                  <a:pt x="178323" y="84258"/>
                  <a:pt x="165279" y="85466"/>
                  <a:pt x="157068" y="93822"/>
                </a:cubicBezTo>
                <a:lnTo>
                  <a:pt x="94108" y="156687"/>
                </a:lnTo>
                <a:cubicBezTo>
                  <a:pt x="85751" y="164898"/>
                  <a:pt x="84544" y="177942"/>
                  <a:pt x="91250" y="187548"/>
                </a:cubicBezTo>
                <a:lnTo>
                  <a:pt x="120682" y="230029"/>
                </a:lnTo>
                <a:cubicBezTo>
                  <a:pt x="126175" y="237726"/>
                  <a:pt x="126550" y="247955"/>
                  <a:pt x="121635" y="256033"/>
                </a:cubicBezTo>
                <a:cubicBezTo>
                  <a:pt x="107938" y="280341"/>
                  <a:pt x="97224" y="306214"/>
                  <a:pt x="89726" y="333090"/>
                </a:cubicBezTo>
                <a:cubicBezTo>
                  <a:pt x="87330" y="342089"/>
                  <a:pt x="79870" y="348841"/>
                  <a:pt x="70676" y="350330"/>
                </a:cubicBezTo>
                <a:lnTo>
                  <a:pt x="19908" y="359855"/>
                </a:lnTo>
                <a:cubicBezTo>
                  <a:pt x="8342" y="361857"/>
                  <a:pt x="-78" y="371931"/>
                  <a:pt x="1" y="383668"/>
                </a:cubicBezTo>
                <a:lnTo>
                  <a:pt x="1" y="472631"/>
                </a:lnTo>
                <a:cubicBezTo>
                  <a:pt x="-78" y="484369"/>
                  <a:pt x="8342" y="494441"/>
                  <a:pt x="19908" y="496444"/>
                </a:cubicBezTo>
                <a:lnTo>
                  <a:pt x="70771" y="505969"/>
                </a:lnTo>
                <a:cubicBezTo>
                  <a:pt x="79975" y="507434"/>
                  <a:pt x="87447" y="514196"/>
                  <a:pt x="89821" y="523209"/>
                </a:cubicBezTo>
                <a:cubicBezTo>
                  <a:pt x="97429" y="549607"/>
                  <a:pt x="108106" y="575022"/>
                  <a:pt x="121635" y="598933"/>
                </a:cubicBezTo>
                <a:cubicBezTo>
                  <a:pt x="126279" y="606967"/>
                  <a:pt x="125832" y="616966"/>
                  <a:pt x="120492" y="624555"/>
                </a:cubicBezTo>
                <a:lnTo>
                  <a:pt x="90964" y="667036"/>
                </a:lnTo>
                <a:cubicBezTo>
                  <a:pt x="84258" y="676642"/>
                  <a:pt x="85466" y="689686"/>
                  <a:pt x="93822" y="697897"/>
                </a:cubicBezTo>
                <a:lnTo>
                  <a:pt x="156687" y="760762"/>
                </a:lnTo>
                <a:cubicBezTo>
                  <a:pt x="164898" y="769119"/>
                  <a:pt x="177942" y="770326"/>
                  <a:pt x="187548" y="763620"/>
                </a:cubicBezTo>
                <a:lnTo>
                  <a:pt x="230029" y="734188"/>
                </a:lnTo>
                <a:cubicBezTo>
                  <a:pt x="237745" y="728724"/>
                  <a:pt x="247974" y="728387"/>
                  <a:pt x="256033" y="733330"/>
                </a:cubicBezTo>
                <a:cubicBezTo>
                  <a:pt x="280341" y="747027"/>
                  <a:pt x="306214" y="757741"/>
                  <a:pt x="333090" y="765239"/>
                </a:cubicBezTo>
                <a:cubicBezTo>
                  <a:pt x="342089" y="767636"/>
                  <a:pt x="348841" y="775096"/>
                  <a:pt x="350330" y="784289"/>
                </a:cubicBezTo>
                <a:lnTo>
                  <a:pt x="359855" y="835057"/>
                </a:lnTo>
                <a:cubicBezTo>
                  <a:pt x="361857" y="846623"/>
                  <a:pt x="371931" y="855044"/>
                  <a:pt x="383668" y="854965"/>
                </a:cubicBezTo>
                <a:lnTo>
                  <a:pt x="454153" y="854965"/>
                </a:lnTo>
                <a:cubicBezTo>
                  <a:pt x="463990" y="854965"/>
                  <a:pt x="471964" y="846990"/>
                  <a:pt x="471964" y="837153"/>
                </a:cubicBezTo>
                <a:cubicBezTo>
                  <a:pt x="471964" y="837121"/>
                  <a:pt x="471964" y="837089"/>
                  <a:pt x="471964" y="837058"/>
                </a:cubicBezTo>
                <a:lnTo>
                  <a:pt x="471964" y="662179"/>
                </a:lnTo>
                <a:cubicBezTo>
                  <a:pt x="457294" y="664903"/>
                  <a:pt x="442403" y="666273"/>
                  <a:pt x="427483" y="666274"/>
                </a:cubicBezTo>
                <a:cubicBezTo>
                  <a:pt x="295601" y="666274"/>
                  <a:pt x="188691" y="559364"/>
                  <a:pt x="188691" y="427483"/>
                </a:cubicBezTo>
                <a:cubicBezTo>
                  <a:pt x="188691" y="295601"/>
                  <a:pt x="295601" y="188691"/>
                  <a:pt x="427483" y="188691"/>
                </a:cubicBezTo>
                <a:cubicBezTo>
                  <a:pt x="442403" y="188692"/>
                  <a:pt x="457294" y="190062"/>
                  <a:pt x="471964" y="192787"/>
                </a:cubicBezTo>
                <a:lnTo>
                  <a:pt x="471964" y="17908"/>
                </a:lnTo>
                <a:cubicBezTo>
                  <a:pt x="472017" y="8071"/>
                  <a:pt x="464085" y="53"/>
                  <a:pt x="454248" y="1"/>
                </a:cubicBezTo>
                <a:cubicBezTo>
                  <a:pt x="454216" y="1"/>
                  <a:pt x="454184" y="1"/>
                  <a:pt x="454153" y="1"/>
                </a:cubicBezTo>
                <a:close/>
                <a:moveTo>
                  <a:pt x="242126" y="427483"/>
                </a:moveTo>
                <a:cubicBezTo>
                  <a:pt x="242126" y="529853"/>
                  <a:pt x="325113" y="612839"/>
                  <a:pt x="427483" y="612839"/>
                </a:cubicBezTo>
                <a:cubicBezTo>
                  <a:pt x="442446" y="612730"/>
                  <a:pt x="457357" y="611038"/>
                  <a:pt x="471964" y="607791"/>
                </a:cubicBezTo>
                <a:lnTo>
                  <a:pt x="471964" y="247174"/>
                </a:lnTo>
                <a:cubicBezTo>
                  <a:pt x="457357" y="243927"/>
                  <a:pt x="442446" y="242235"/>
                  <a:pt x="427483" y="242126"/>
                </a:cubicBezTo>
                <a:cubicBezTo>
                  <a:pt x="325113" y="242126"/>
                  <a:pt x="242126" y="325113"/>
                  <a:pt x="242126" y="427483"/>
                </a:cubicBezTo>
                <a:close/>
              </a:path>
            </a:pathLst>
          </a:custGeom>
          <a:solidFill>
            <a:schemeClr val="accent6"/>
          </a:solidFill>
          <a:ln w="9525" cap="flat">
            <a:noFill/>
            <a:prstDash val="solid"/>
            <a:miter/>
          </a:ln>
        </p:spPr>
        <p:txBody>
          <a:bodyPr rtlCol="0" anchor="ctr"/>
          <a:lstStyle/>
          <a:p>
            <a:endParaRPr lang="en-GB" dirty="0"/>
          </a:p>
        </p:txBody>
      </p:sp>
      <p:sp>
        <p:nvSpPr>
          <p:cNvPr id="7" name="Slide Number Placeholder 6">
            <a:extLst>
              <a:ext uri="{FF2B5EF4-FFF2-40B4-BE49-F238E27FC236}">
                <a16:creationId xmlns:a16="http://schemas.microsoft.com/office/drawing/2014/main" id="{AC9BEC1A-B48B-9C42-623B-98E44D9E8149}"/>
              </a:ext>
            </a:extLst>
          </p:cNvPr>
          <p:cNvSpPr>
            <a:spLocks noGrp="1"/>
          </p:cNvSpPr>
          <p:nvPr>
            <p:ph type="sldNum" sz="quarter" idx="11"/>
          </p:nvPr>
        </p:nvSpPr>
        <p:spPr/>
        <p:txBody>
          <a:bodyPr/>
          <a:lstStyle/>
          <a:p>
            <a:fld id="{10AABD62-4B1F-4370-9BF1-A64AA2AFB05A}" type="slidenum">
              <a:rPr lang="en-GB" smtClean="0"/>
              <a:pPr/>
              <a:t>17</a:t>
            </a:fld>
            <a:endParaRPr lang="en-GB" dirty="0"/>
          </a:p>
        </p:txBody>
      </p:sp>
    </p:spTree>
    <p:extLst>
      <p:ext uri="{BB962C8B-B14F-4D97-AF65-F5344CB8AC3E}">
        <p14:creationId xmlns:p14="http://schemas.microsoft.com/office/powerpoint/2010/main" val="3906606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9E1AA650-6C28-C374-D165-5D46C0FA6C1E}"/>
              </a:ext>
            </a:extLst>
          </p:cNvPr>
          <p:cNvSpPr/>
          <p:nvPr/>
        </p:nvSpPr>
        <p:spPr>
          <a:xfrm>
            <a:off x="4336841" y="1093788"/>
            <a:ext cx="4452829" cy="20827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A4D93E8-8826-B922-2CCE-A488B3DFFCB6}"/>
              </a:ext>
            </a:extLst>
          </p:cNvPr>
          <p:cNvSpPr>
            <a:spLocks noGrp="1"/>
          </p:cNvSpPr>
          <p:nvPr>
            <p:ph type="title"/>
          </p:nvPr>
        </p:nvSpPr>
        <p:spPr>
          <a:xfrm>
            <a:off x="354330" y="272581"/>
            <a:ext cx="8435340" cy="617220"/>
          </a:xfrm>
        </p:spPr>
        <p:txBody>
          <a:bodyPr/>
          <a:lstStyle/>
          <a:p>
            <a:r>
              <a:rPr lang="en-GB" dirty="0"/>
              <a:t>D - Open-source Metadata Using AI</a:t>
            </a:r>
          </a:p>
        </p:txBody>
      </p:sp>
      <p:sp>
        <p:nvSpPr>
          <p:cNvPr id="3" name="Footer Placeholder 2">
            <a:extLst>
              <a:ext uri="{FF2B5EF4-FFF2-40B4-BE49-F238E27FC236}">
                <a16:creationId xmlns:a16="http://schemas.microsoft.com/office/drawing/2014/main" id="{0CD888EC-D1CF-8EC7-97B4-89F77DA22C99}"/>
              </a:ext>
            </a:extLst>
          </p:cNvPr>
          <p:cNvSpPr>
            <a:spLocks noGrp="1"/>
          </p:cNvSpPr>
          <p:nvPr>
            <p:ph type="ftr" sz="quarter" idx="10"/>
          </p:nvPr>
        </p:nvSpPr>
        <p:spPr/>
        <p:txBody>
          <a:bodyPr/>
          <a:lstStyle/>
          <a:p>
            <a:r>
              <a:rPr lang="en-GB" dirty="0"/>
              <a:t>Coalition for Innovation in Media Measurement, October 2023</a:t>
            </a:r>
          </a:p>
        </p:txBody>
      </p:sp>
      <p:sp>
        <p:nvSpPr>
          <p:cNvPr id="10" name="Rectangle 9">
            <a:extLst>
              <a:ext uri="{FF2B5EF4-FFF2-40B4-BE49-F238E27FC236}">
                <a16:creationId xmlns:a16="http://schemas.microsoft.com/office/drawing/2014/main" id="{AEFF7FF9-C68F-8868-64E3-CEF4295CDE01}"/>
              </a:ext>
            </a:extLst>
          </p:cNvPr>
          <p:cNvSpPr/>
          <p:nvPr/>
        </p:nvSpPr>
        <p:spPr>
          <a:xfrm>
            <a:off x="1400175" y="1093788"/>
            <a:ext cx="2805339" cy="3573462"/>
          </a:xfrm>
          <a:prstGeom prst="rect">
            <a:avLst/>
          </a:prstGeom>
          <a:noFill/>
          <a:ln w="63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Google Shape;381;p46">
            <a:extLst>
              <a:ext uri="{FF2B5EF4-FFF2-40B4-BE49-F238E27FC236}">
                <a16:creationId xmlns:a16="http://schemas.microsoft.com/office/drawing/2014/main" id="{BB94A5F3-B4AF-4BAA-97D6-E727BB5CEC58}"/>
              </a:ext>
            </a:extLst>
          </p:cNvPr>
          <p:cNvPicPr preferRelativeResize="0"/>
          <p:nvPr/>
        </p:nvPicPr>
        <p:blipFill rotWithShape="1">
          <a:blip r:embed="rId3">
            <a:alphaModFix/>
          </a:blip>
          <a:srcRect l="10116" t="24901" r="8096" b="9209"/>
          <a:stretch/>
        </p:blipFill>
        <p:spPr>
          <a:xfrm>
            <a:off x="1770667" y="2239424"/>
            <a:ext cx="1131018" cy="681607"/>
          </a:xfrm>
          <a:prstGeom prst="rect">
            <a:avLst/>
          </a:prstGeom>
          <a:noFill/>
          <a:ln>
            <a:noFill/>
          </a:ln>
        </p:spPr>
      </p:pic>
      <p:pic>
        <p:nvPicPr>
          <p:cNvPr id="19" name="Google Shape;382;p46">
            <a:extLst>
              <a:ext uri="{FF2B5EF4-FFF2-40B4-BE49-F238E27FC236}">
                <a16:creationId xmlns:a16="http://schemas.microsoft.com/office/drawing/2014/main" id="{0996B466-F47E-2A94-AB02-8A52D7EE221E}"/>
              </a:ext>
            </a:extLst>
          </p:cNvPr>
          <p:cNvPicPr preferRelativeResize="0"/>
          <p:nvPr/>
        </p:nvPicPr>
        <p:blipFill rotWithShape="1">
          <a:blip r:embed="rId4">
            <a:alphaModFix/>
          </a:blip>
          <a:srcRect t="10793"/>
          <a:stretch/>
        </p:blipFill>
        <p:spPr>
          <a:xfrm>
            <a:off x="1770668" y="3099764"/>
            <a:ext cx="1131027" cy="738869"/>
          </a:xfrm>
          <a:prstGeom prst="rect">
            <a:avLst/>
          </a:prstGeom>
          <a:noFill/>
          <a:ln>
            <a:noFill/>
          </a:ln>
        </p:spPr>
      </p:pic>
      <p:pic>
        <p:nvPicPr>
          <p:cNvPr id="20" name="Google Shape;383;p46">
            <a:extLst>
              <a:ext uri="{FF2B5EF4-FFF2-40B4-BE49-F238E27FC236}">
                <a16:creationId xmlns:a16="http://schemas.microsoft.com/office/drawing/2014/main" id="{34B28E03-16DA-3205-895D-82B4D048EE7A}"/>
              </a:ext>
            </a:extLst>
          </p:cNvPr>
          <p:cNvPicPr preferRelativeResize="0"/>
          <p:nvPr/>
        </p:nvPicPr>
        <p:blipFill rotWithShape="1">
          <a:blip r:embed="rId5">
            <a:alphaModFix/>
          </a:blip>
          <a:srcRect l="21655" t="84267" r="54852"/>
          <a:stretch/>
        </p:blipFill>
        <p:spPr>
          <a:xfrm>
            <a:off x="1770668" y="4017369"/>
            <a:ext cx="1131027" cy="528653"/>
          </a:xfrm>
          <a:prstGeom prst="rect">
            <a:avLst/>
          </a:prstGeom>
          <a:noFill/>
          <a:ln>
            <a:noFill/>
          </a:ln>
        </p:spPr>
      </p:pic>
      <p:pic>
        <p:nvPicPr>
          <p:cNvPr id="21" name="Google Shape;384;p46">
            <a:extLst>
              <a:ext uri="{FF2B5EF4-FFF2-40B4-BE49-F238E27FC236}">
                <a16:creationId xmlns:a16="http://schemas.microsoft.com/office/drawing/2014/main" id="{7340B746-E00F-C141-C869-BCD393CF7757}"/>
              </a:ext>
            </a:extLst>
          </p:cNvPr>
          <p:cNvPicPr preferRelativeResize="0"/>
          <p:nvPr/>
        </p:nvPicPr>
        <p:blipFill rotWithShape="1">
          <a:blip r:embed="rId5">
            <a:alphaModFix/>
          </a:blip>
          <a:srcRect l="21655" t="39118" r="54852" b="40262"/>
          <a:stretch/>
        </p:blipFill>
        <p:spPr>
          <a:xfrm>
            <a:off x="1770668" y="1367812"/>
            <a:ext cx="1131027" cy="692879"/>
          </a:xfrm>
          <a:prstGeom prst="rect">
            <a:avLst/>
          </a:prstGeom>
          <a:noFill/>
          <a:ln>
            <a:noFill/>
          </a:ln>
        </p:spPr>
      </p:pic>
      <p:sp>
        <p:nvSpPr>
          <p:cNvPr id="22" name="Google Shape;390;p46">
            <a:extLst>
              <a:ext uri="{FF2B5EF4-FFF2-40B4-BE49-F238E27FC236}">
                <a16:creationId xmlns:a16="http://schemas.microsoft.com/office/drawing/2014/main" id="{72548139-9814-A8F6-D1B5-94537C61C014}"/>
              </a:ext>
            </a:extLst>
          </p:cNvPr>
          <p:cNvSpPr/>
          <p:nvPr/>
        </p:nvSpPr>
        <p:spPr>
          <a:xfrm>
            <a:off x="1767188" y="2086627"/>
            <a:ext cx="1131018" cy="126861"/>
          </a:xfrm>
          <a:prstGeom prst="rect">
            <a:avLst/>
          </a:prstGeom>
          <a:solidFill>
            <a:schemeClr val="tx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GB" dirty="0"/>
          </a:p>
        </p:txBody>
      </p:sp>
      <p:sp>
        <p:nvSpPr>
          <p:cNvPr id="23" name="Google Shape;391;p46">
            <a:extLst>
              <a:ext uri="{FF2B5EF4-FFF2-40B4-BE49-F238E27FC236}">
                <a16:creationId xmlns:a16="http://schemas.microsoft.com/office/drawing/2014/main" id="{B9A2C14D-6CCE-D60E-C266-AC9B0A105A66}"/>
              </a:ext>
            </a:extLst>
          </p:cNvPr>
          <p:cNvSpPr/>
          <p:nvPr/>
        </p:nvSpPr>
        <p:spPr>
          <a:xfrm>
            <a:off x="1767188" y="2946967"/>
            <a:ext cx="1131018" cy="126861"/>
          </a:xfrm>
          <a:prstGeom prst="rect">
            <a:avLst/>
          </a:prstGeom>
          <a:solidFill>
            <a:schemeClr val="tx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GB" dirty="0"/>
          </a:p>
        </p:txBody>
      </p:sp>
      <p:sp>
        <p:nvSpPr>
          <p:cNvPr id="24" name="Google Shape;392;p46">
            <a:extLst>
              <a:ext uri="{FF2B5EF4-FFF2-40B4-BE49-F238E27FC236}">
                <a16:creationId xmlns:a16="http://schemas.microsoft.com/office/drawing/2014/main" id="{F0F62D64-CE7C-6750-62EA-E53B2CDFE515}"/>
              </a:ext>
            </a:extLst>
          </p:cNvPr>
          <p:cNvSpPr/>
          <p:nvPr/>
        </p:nvSpPr>
        <p:spPr>
          <a:xfrm>
            <a:off x="1783632" y="3864569"/>
            <a:ext cx="1131018" cy="126861"/>
          </a:xfrm>
          <a:prstGeom prst="rect">
            <a:avLst/>
          </a:prstGeom>
          <a:solidFill>
            <a:schemeClr val="tx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GB" dirty="0"/>
          </a:p>
        </p:txBody>
      </p:sp>
      <p:sp>
        <p:nvSpPr>
          <p:cNvPr id="25" name="Google Shape;393;p46">
            <a:extLst>
              <a:ext uri="{FF2B5EF4-FFF2-40B4-BE49-F238E27FC236}">
                <a16:creationId xmlns:a16="http://schemas.microsoft.com/office/drawing/2014/main" id="{ACC64704-9BD6-EC54-6391-5904FFD3D7A2}"/>
              </a:ext>
            </a:extLst>
          </p:cNvPr>
          <p:cNvSpPr/>
          <p:nvPr/>
        </p:nvSpPr>
        <p:spPr>
          <a:xfrm>
            <a:off x="1778833" y="1215015"/>
            <a:ext cx="1131018" cy="126861"/>
          </a:xfrm>
          <a:prstGeom prst="rect">
            <a:avLst/>
          </a:prstGeom>
          <a:solidFill>
            <a:schemeClr val="tx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GB" dirty="0"/>
          </a:p>
        </p:txBody>
      </p:sp>
      <p:sp>
        <p:nvSpPr>
          <p:cNvPr id="8" name="TextBox 7">
            <a:extLst>
              <a:ext uri="{FF2B5EF4-FFF2-40B4-BE49-F238E27FC236}">
                <a16:creationId xmlns:a16="http://schemas.microsoft.com/office/drawing/2014/main" id="{77C920CA-B6B8-9E22-8810-30B680EA3A1A}"/>
              </a:ext>
            </a:extLst>
          </p:cNvPr>
          <p:cNvSpPr txBox="1"/>
          <p:nvPr/>
        </p:nvSpPr>
        <p:spPr>
          <a:xfrm>
            <a:off x="342901" y="2695853"/>
            <a:ext cx="654844" cy="369332"/>
          </a:xfrm>
          <a:prstGeom prst="rect">
            <a:avLst/>
          </a:prstGeom>
          <a:noFill/>
        </p:spPr>
        <p:txBody>
          <a:bodyPr wrap="square" lIns="0" tIns="0" rIns="0" bIns="0" rtlCol="0">
            <a:spAutoFit/>
          </a:bodyPr>
          <a:lstStyle/>
          <a:p>
            <a:pPr algn="r"/>
            <a:r>
              <a:rPr lang="en-GB" sz="1200" b="1" dirty="0"/>
              <a:t>Channel Feed</a:t>
            </a:r>
          </a:p>
        </p:txBody>
      </p:sp>
      <p:sp>
        <p:nvSpPr>
          <p:cNvPr id="7" name="Oval 6">
            <a:extLst>
              <a:ext uri="{FF2B5EF4-FFF2-40B4-BE49-F238E27FC236}">
                <a16:creationId xmlns:a16="http://schemas.microsoft.com/office/drawing/2014/main" id="{68CEA973-CA9B-A5F0-52F6-66C8C6FB8240}"/>
              </a:ext>
            </a:extLst>
          </p:cNvPr>
          <p:cNvSpPr/>
          <p:nvPr/>
        </p:nvSpPr>
        <p:spPr>
          <a:xfrm>
            <a:off x="1074078" y="2553165"/>
            <a:ext cx="654708" cy="654708"/>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GB" dirty="0"/>
          </a:p>
        </p:txBody>
      </p:sp>
      <p:sp>
        <p:nvSpPr>
          <p:cNvPr id="30" name="TextBox 29">
            <a:extLst>
              <a:ext uri="{FF2B5EF4-FFF2-40B4-BE49-F238E27FC236}">
                <a16:creationId xmlns:a16="http://schemas.microsoft.com/office/drawing/2014/main" id="{DB9B8B04-F5DE-46AB-BA9F-A2375F36F110}"/>
              </a:ext>
            </a:extLst>
          </p:cNvPr>
          <p:cNvSpPr txBox="1"/>
          <p:nvPr/>
        </p:nvSpPr>
        <p:spPr>
          <a:xfrm>
            <a:off x="2968422" y="1155335"/>
            <a:ext cx="1041952" cy="246221"/>
          </a:xfrm>
          <a:prstGeom prst="rect">
            <a:avLst/>
          </a:prstGeom>
          <a:noFill/>
        </p:spPr>
        <p:txBody>
          <a:bodyPr wrap="none" lIns="0" tIns="0" rIns="0" bIns="0" rtlCol="0">
            <a:spAutoFit/>
          </a:bodyPr>
          <a:lstStyle/>
          <a:p>
            <a:r>
              <a:rPr lang="en-GB" sz="800" dirty="0"/>
              <a:t>Black screen transition</a:t>
            </a:r>
          </a:p>
          <a:p>
            <a:r>
              <a:rPr lang="en-GB" sz="800" dirty="0"/>
              <a:t>Start timestamp</a:t>
            </a:r>
          </a:p>
        </p:txBody>
      </p:sp>
      <p:sp>
        <p:nvSpPr>
          <p:cNvPr id="33" name="TextBox 32">
            <a:extLst>
              <a:ext uri="{FF2B5EF4-FFF2-40B4-BE49-F238E27FC236}">
                <a16:creationId xmlns:a16="http://schemas.microsoft.com/office/drawing/2014/main" id="{DAAA4CDD-8644-6585-1368-198258FD2786}"/>
              </a:ext>
            </a:extLst>
          </p:cNvPr>
          <p:cNvSpPr txBox="1"/>
          <p:nvPr/>
        </p:nvSpPr>
        <p:spPr>
          <a:xfrm>
            <a:off x="2968422" y="2026947"/>
            <a:ext cx="1041952" cy="246221"/>
          </a:xfrm>
          <a:prstGeom prst="rect">
            <a:avLst/>
          </a:prstGeom>
          <a:noFill/>
        </p:spPr>
        <p:txBody>
          <a:bodyPr wrap="none" lIns="0" tIns="0" rIns="0" bIns="0" rtlCol="0">
            <a:spAutoFit/>
          </a:bodyPr>
          <a:lstStyle/>
          <a:p>
            <a:r>
              <a:rPr lang="en-GB" sz="800" dirty="0"/>
              <a:t>Black screen transition</a:t>
            </a:r>
          </a:p>
          <a:p>
            <a:r>
              <a:rPr lang="en-GB" sz="800" dirty="0"/>
              <a:t>Start timestamp</a:t>
            </a:r>
          </a:p>
        </p:txBody>
      </p:sp>
      <p:sp>
        <p:nvSpPr>
          <p:cNvPr id="34" name="TextBox 33">
            <a:extLst>
              <a:ext uri="{FF2B5EF4-FFF2-40B4-BE49-F238E27FC236}">
                <a16:creationId xmlns:a16="http://schemas.microsoft.com/office/drawing/2014/main" id="{5A37339A-EB56-73B2-C524-37892B6CF806}"/>
              </a:ext>
            </a:extLst>
          </p:cNvPr>
          <p:cNvSpPr txBox="1"/>
          <p:nvPr/>
        </p:nvSpPr>
        <p:spPr>
          <a:xfrm>
            <a:off x="2968422" y="2887287"/>
            <a:ext cx="1041952" cy="246221"/>
          </a:xfrm>
          <a:prstGeom prst="rect">
            <a:avLst/>
          </a:prstGeom>
          <a:noFill/>
        </p:spPr>
        <p:txBody>
          <a:bodyPr wrap="none" lIns="0" tIns="0" rIns="0" bIns="0" rtlCol="0">
            <a:spAutoFit/>
          </a:bodyPr>
          <a:lstStyle/>
          <a:p>
            <a:r>
              <a:rPr lang="en-GB" sz="800" dirty="0"/>
              <a:t>Black screen transition</a:t>
            </a:r>
          </a:p>
          <a:p>
            <a:r>
              <a:rPr lang="en-GB" sz="800" dirty="0"/>
              <a:t>Start timestamp</a:t>
            </a:r>
          </a:p>
        </p:txBody>
      </p:sp>
      <p:sp>
        <p:nvSpPr>
          <p:cNvPr id="35" name="TextBox 34">
            <a:extLst>
              <a:ext uri="{FF2B5EF4-FFF2-40B4-BE49-F238E27FC236}">
                <a16:creationId xmlns:a16="http://schemas.microsoft.com/office/drawing/2014/main" id="{EADD15C0-CE5C-E0B7-517C-93E1632B35D4}"/>
              </a:ext>
            </a:extLst>
          </p:cNvPr>
          <p:cNvSpPr txBox="1"/>
          <p:nvPr/>
        </p:nvSpPr>
        <p:spPr>
          <a:xfrm>
            <a:off x="2968422" y="3804889"/>
            <a:ext cx="1041952" cy="246221"/>
          </a:xfrm>
          <a:prstGeom prst="rect">
            <a:avLst/>
          </a:prstGeom>
          <a:noFill/>
        </p:spPr>
        <p:txBody>
          <a:bodyPr wrap="none" lIns="0" tIns="0" rIns="0" bIns="0" rtlCol="0">
            <a:spAutoFit/>
          </a:bodyPr>
          <a:lstStyle/>
          <a:p>
            <a:r>
              <a:rPr lang="en-GB" sz="800" dirty="0"/>
              <a:t>Black screen transition</a:t>
            </a:r>
          </a:p>
          <a:p>
            <a:r>
              <a:rPr lang="en-GB" sz="800" dirty="0"/>
              <a:t>Start timestamp</a:t>
            </a:r>
          </a:p>
        </p:txBody>
      </p:sp>
      <p:sp>
        <p:nvSpPr>
          <p:cNvPr id="37" name="TextBox 36">
            <a:extLst>
              <a:ext uri="{FF2B5EF4-FFF2-40B4-BE49-F238E27FC236}">
                <a16:creationId xmlns:a16="http://schemas.microsoft.com/office/drawing/2014/main" id="{F4011FB0-E89B-B557-84CE-7B838A61C3CE}"/>
              </a:ext>
            </a:extLst>
          </p:cNvPr>
          <p:cNvSpPr txBox="1"/>
          <p:nvPr/>
        </p:nvSpPr>
        <p:spPr>
          <a:xfrm>
            <a:off x="2968422" y="1652696"/>
            <a:ext cx="1006686" cy="123111"/>
          </a:xfrm>
          <a:prstGeom prst="rect">
            <a:avLst/>
          </a:prstGeom>
          <a:noFill/>
        </p:spPr>
        <p:txBody>
          <a:bodyPr wrap="none" lIns="0" tIns="0" rIns="0" bIns="0" rtlCol="0">
            <a:spAutoFit/>
          </a:bodyPr>
          <a:lstStyle/>
          <a:p>
            <a:r>
              <a:rPr lang="en-GB" sz="800" dirty="0"/>
              <a:t>Program identification</a:t>
            </a:r>
          </a:p>
        </p:txBody>
      </p:sp>
      <p:sp>
        <p:nvSpPr>
          <p:cNvPr id="38" name="TextBox 37">
            <a:extLst>
              <a:ext uri="{FF2B5EF4-FFF2-40B4-BE49-F238E27FC236}">
                <a16:creationId xmlns:a16="http://schemas.microsoft.com/office/drawing/2014/main" id="{9176B528-FCBF-6EBF-D15D-CF9DC89E262B}"/>
              </a:ext>
            </a:extLst>
          </p:cNvPr>
          <p:cNvSpPr txBox="1"/>
          <p:nvPr/>
        </p:nvSpPr>
        <p:spPr>
          <a:xfrm>
            <a:off x="2968422" y="2518672"/>
            <a:ext cx="738985" cy="123111"/>
          </a:xfrm>
          <a:prstGeom prst="rect">
            <a:avLst/>
          </a:prstGeom>
          <a:noFill/>
        </p:spPr>
        <p:txBody>
          <a:bodyPr wrap="none" lIns="0" tIns="0" rIns="0" bIns="0" rtlCol="0">
            <a:spAutoFit/>
          </a:bodyPr>
          <a:lstStyle/>
          <a:p>
            <a:r>
              <a:rPr lang="en-GB" sz="800" dirty="0"/>
              <a:t>Ad identification</a:t>
            </a:r>
          </a:p>
        </p:txBody>
      </p:sp>
      <p:sp>
        <p:nvSpPr>
          <p:cNvPr id="39" name="TextBox 38">
            <a:extLst>
              <a:ext uri="{FF2B5EF4-FFF2-40B4-BE49-F238E27FC236}">
                <a16:creationId xmlns:a16="http://schemas.microsoft.com/office/drawing/2014/main" id="{C9374F24-CA42-CAF1-E021-2E965977D8CF}"/>
              </a:ext>
            </a:extLst>
          </p:cNvPr>
          <p:cNvSpPr txBox="1"/>
          <p:nvPr/>
        </p:nvSpPr>
        <p:spPr>
          <a:xfrm>
            <a:off x="2968422" y="3407643"/>
            <a:ext cx="738985" cy="123111"/>
          </a:xfrm>
          <a:prstGeom prst="rect">
            <a:avLst/>
          </a:prstGeom>
          <a:noFill/>
        </p:spPr>
        <p:txBody>
          <a:bodyPr wrap="none" lIns="0" tIns="0" rIns="0" bIns="0" rtlCol="0">
            <a:spAutoFit/>
          </a:bodyPr>
          <a:lstStyle/>
          <a:p>
            <a:r>
              <a:rPr lang="en-GB" sz="800" dirty="0"/>
              <a:t>Ad identification</a:t>
            </a:r>
          </a:p>
        </p:txBody>
      </p:sp>
      <p:sp>
        <p:nvSpPr>
          <p:cNvPr id="40" name="TextBox 39">
            <a:extLst>
              <a:ext uri="{FF2B5EF4-FFF2-40B4-BE49-F238E27FC236}">
                <a16:creationId xmlns:a16="http://schemas.microsoft.com/office/drawing/2014/main" id="{08F72CA2-8E4D-E07D-1134-2FCB4597074A}"/>
              </a:ext>
            </a:extLst>
          </p:cNvPr>
          <p:cNvSpPr txBox="1"/>
          <p:nvPr/>
        </p:nvSpPr>
        <p:spPr>
          <a:xfrm>
            <a:off x="2968422" y="4220140"/>
            <a:ext cx="1006686" cy="123111"/>
          </a:xfrm>
          <a:prstGeom prst="rect">
            <a:avLst/>
          </a:prstGeom>
          <a:noFill/>
        </p:spPr>
        <p:txBody>
          <a:bodyPr wrap="none" lIns="0" tIns="0" rIns="0" bIns="0" rtlCol="0">
            <a:spAutoFit/>
          </a:bodyPr>
          <a:lstStyle/>
          <a:p>
            <a:r>
              <a:rPr lang="en-GB" sz="800" dirty="0"/>
              <a:t>Program identification</a:t>
            </a:r>
          </a:p>
        </p:txBody>
      </p:sp>
      <p:sp>
        <p:nvSpPr>
          <p:cNvPr id="58" name="TextBox 57">
            <a:extLst>
              <a:ext uri="{FF2B5EF4-FFF2-40B4-BE49-F238E27FC236}">
                <a16:creationId xmlns:a16="http://schemas.microsoft.com/office/drawing/2014/main" id="{C5A4F900-715C-AC6E-D9C3-1239611064F1}"/>
              </a:ext>
            </a:extLst>
          </p:cNvPr>
          <p:cNvSpPr txBox="1"/>
          <p:nvPr/>
        </p:nvSpPr>
        <p:spPr>
          <a:xfrm>
            <a:off x="4336841" y="3777114"/>
            <a:ext cx="654844" cy="369332"/>
          </a:xfrm>
          <a:prstGeom prst="rect">
            <a:avLst/>
          </a:prstGeom>
          <a:noFill/>
        </p:spPr>
        <p:txBody>
          <a:bodyPr wrap="square" lIns="0" tIns="0" rIns="0" bIns="0" rtlCol="0">
            <a:spAutoFit/>
          </a:bodyPr>
          <a:lstStyle/>
          <a:p>
            <a:pPr algn="r"/>
            <a:r>
              <a:rPr lang="en-GB" sz="1200" b="1" dirty="0"/>
              <a:t>VOD Robot</a:t>
            </a:r>
          </a:p>
        </p:txBody>
      </p:sp>
      <p:sp>
        <p:nvSpPr>
          <p:cNvPr id="59" name="Oval 58">
            <a:extLst>
              <a:ext uri="{FF2B5EF4-FFF2-40B4-BE49-F238E27FC236}">
                <a16:creationId xmlns:a16="http://schemas.microsoft.com/office/drawing/2014/main" id="{77021A33-ECB9-30E5-2267-5B094D31A025}"/>
              </a:ext>
            </a:extLst>
          </p:cNvPr>
          <p:cNvSpPr/>
          <p:nvPr/>
        </p:nvSpPr>
        <p:spPr>
          <a:xfrm>
            <a:off x="5068018" y="3634425"/>
            <a:ext cx="654708" cy="654708"/>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GB" dirty="0"/>
          </a:p>
        </p:txBody>
      </p:sp>
      <p:sp>
        <p:nvSpPr>
          <p:cNvPr id="60" name="Rectangle 59">
            <a:extLst>
              <a:ext uri="{FF2B5EF4-FFF2-40B4-BE49-F238E27FC236}">
                <a16:creationId xmlns:a16="http://schemas.microsoft.com/office/drawing/2014/main" id="{102E6503-6306-9A4C-4748-187600CB8253}"/>
              </a:ext>
            </a:extLst>
          </p:cNvPr>
          <p:cNvSpPr/>
          <p:nvPr/>
        </p:nvSpPr>
        <p:spPr>
          <a:xfrm>
            <a:off x="5394011" y="3249541"/>
            <a:ext cx="3407088" cy="1424477"/>
          </a:xfrm>
          <a:prstGeom prst="rect">
            <a:avLst/>
          </a:prstGeom>
          <a:noFill/>
          <a:ln w="63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1" name="Google Shape;408;p46">
            <a:extLst>
              <a:ext uri="{FF2B5EF4-FFF2-40B4-BE49-F238E27FC236}">
                <a16:creationId xmlns:a16="http://schemas.microsoft.com/office/drawing/2014/main" id="{5A3007EA-E183-8C3F-FFA1-63D20D7C9984}"/>
              </a:ext>
            </a:extLst>
          </p:cNvPr>
          <p:cNvPicPr preferRelativeResize="0"/>
          <p:nvPr/>
        </p:nvPicPr>
        <p:blipFill rotWithShape="1">
          <a:blip r:embed="rId6">
            <a:alphaModFix/>
          </a:blip>
          <a:srcRect l="41193" t="40570" r="20443" b="5343"/>
          <a:stretch/>
        </p:blipFill>
        <p:spPr>
          <a:xfrm>
            <a:off x="5763112" y="3350525"/>
            <a:ext cx="2110319" cy="1222509"/>
          </a:xfrm>
          <a:prstGeom prst="rect">
            <a:avLst/>
          </a:prstGeom>
          <a:noFill/>
          <a:ln>
            <a:noFill/>
          </a:ln>
        </p:spPr>
      </p:pic>
      <p:grpSp>
        <p:nvGrpSpPr>
          <p:cNvPr id="64" name="Group 63">
            <a:extLst>
              <a:ext uri="{FF2B5EF4-FFF2-40B4-BE49-F238E27FC236}">
                <a16:creationId xmlns:a16="http://schemas.microsoft.com/office/drawing/2014/main" id="{576D85F8-DB98-303A-93BE-2BFF0A97C370}"/>
              </a:ext>
            </a:extLst>
          </p:cNvPr>
          <p:cNvGrpSpPr/>
          <p:nvPr/>
        </p:nvGrpSpPr>
        <p:grpSpPr>
          <a:xfrm>
            <a:off x="7921527" y="3301964"/>
            <a:ext cx="824676" cy="1319630"/>
            <a:chOff x="7859608" y="3322498"/>
            <a:chExt cx="824676" cy="1319630"/>
          </a:xfrm>
        </p:grpSpPr>
        <p:pic>
          <p:nvPicPr>
            <p:cNvPr id="62" name="Google Shape;409;p46">
              <a:extLst>
                <a:ext uri="{FF2B5EF4-FFF2-40B4-BE49-F238E27FC236}">
                  <a16:creationId xmlns:a16="http://schemas.microsoft.com/office/drawing/2014/main" id="{B862E8F6-FAE0-43DC-6C66-84CDAF963211}"/>
                </a:ext>
              </a:extLst>
            </p:cNvPr>
            <p:cNvPicPr preferRelativeResize="0"/>
            <p:nvPr/>
          </p:nvPicPr>
          <p:blipFill>
            <a:blip r:embed="rId7">
              <a:alphaModFix/>
            </a:blip>
            <a:stretch>
              <a:fillRect/>
            </a:stretch>
          </p:blipFill>
          <p:spPr>
            <a:xfrm>
              <a:off x="7859608" y="3322498"/>
              <a:ext cx="824676" cy="633385"/>
            </a:xfrm>
            <a:prstGeom prst="rect">
              <a:avLst/>
            </a:prstGeom>
            <a:noFill/>
            <a:ln>
              <a:noFill/>
            </a:ln>
          </p:spPr>
        </p:pic>
        <p:pic>
          <p:nvPicPr>
            <p:cNvPr id="63" name="Google Shape;410;p46">
              <a:extLst>
                <a:ext uri="{FF2B5EF4-FFF2-40B4-BE49-F238E27FC236}">
                  <a16:creationId xmlns:a16="http://schemas.microsoft.com/office/drawing/2014/main" id="{9A1C0BF3-71F3-0B56-C0BC-B94216A3DBCE}"/>
                </a:ext>
              </a:extLst>
            </p:cNvPr>
            <p:cNvPicPr preferRelativeResize="0"/>
            <p:nvPr/>
          </p:nvPicPr>
          <p:blipFill>
            <a:blip r:embed="rId8">
              <a:alphaModFix/>
            </a:blip>
            <a:stretch>
              <a:fillRect/>
            </a:stretch>
          </p:blipFill>
          <p:spPr>
            <a:xfrm>
              <a:off x="7859609" y="4028840"/>
              <a:ext cx="824675" cy="613288"/>
            </a:xfrm>
            <a:prstGeom prst="rect">
              <a:avLst/>
            </a:prstGeom>
            <a:noFill/>
            <a:ln>
              <a:noFill/>
            </a:ln>
          </p:spPr>
        </p:pic>
      </p:grpSp>
      <p:grpSp>
        <p:nvGrpSpPr>
          <p:cNvPr id="82" name="Group 81">
            <a:extLst>
              <a:ext uri="{FF2B5EF4-FFF2-40B4-BE49-F238E27FC236}">
                <a16:creationId xmlns:a16="http://schemas.microsoft.com/office/drawing/2014/main" id="{21C8B7B2-7752-6F79-BA5A-53DA6DE072D7}"/>
              </a:ext>
            </a:extLst>
          </p:cNvPr>
          <p:cNvGrpSpPr/>
          <p:nvPr/>
        </p:nvGrpSpPr>
        <p:grpSpPr>
          <a:xfrm>
            <a:off x="1221669" y="2738438"/>
            <a:ext cx="359528" cy="284162"/>
            <a:chOff x="-4580726" y="689091"/>
            <a:chExt cx="2771775" cy="2190750"/>
          </a:xfrm>
          <a:solidFill>
            <a:schemeClr val="bg1"/>
          </a:solidFill>
        </p:grpSpPr>
        <p:sp>
          <p:nvSpPr>
            <p:cNvPr id="69" name="Freeform: Shape 68">
              <a:extLst>
                <a:ext uri="{FF2B5EF4-FFF2-40B4-BE49-F238E27FC236}">
                  <a16:creationId xmlns:a16="http://schemas.microsoft.com/office/drawing/2014/main" id="{A7114BEB-3CD5-39E1-EE9B-3FDC4EA7FE43}"/>
                </a:ext>
              </a:extLst>
            </p:cNvPr>
            <p:cNvSpPr/>
            <p:nvPr/>
          </p:nvSpPr>
          <p:spPr>
            <a:xfrm>
              <a:off x="-3999701" y="689091"/>
              <a:ext cx="438150" cy="428625"/>
            </a:xfrm>
            <a:custGeom>
              <a:avLst/>
              <a:gdLst>
                <a:gd name="connsiteX0" fmla="*/ 438150 w 438150"/>
                <a:gd name="connsiteY0" fmla="*/ 0 h 428625"/>
                <a:gd name="connsiteX1" fmla="*/ 0 w 438150"/>
                <a:gd name="connsiteY1" fmla="*/ 0 h 428625"/>
                <a:gd name="connsiteX2" fmla="*/ 0 w 438150"/>
                <a:gd name="connsiteY2" fmla="*/ 428625 h 428625"/>
                <a:gd name="connsiteX3" fmla="*/ 438150 w 438150"/>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38150" h="428625">
                  <a:moveTo>
                    <a:pt x="438150" y="0"/>
                  </a:moveTo>
                  <a:lnTo>
                    <a:pt x="0" y="0"/>
                  </a:lnTo>
                  <a:lnTo>
                    <a:pt x="0" y="428625"/>
                  </a:lnTo>
                  <a:lnTo>
                    <a:pt x="438150" y="428625"/>
                  </a:lnTo>
                  <a:close/>
                </a:path>
              </a:pathLst>
            </a:custGeom>
            <a:grpFill/>
            <a:ln w="9525" cap="flat">
              <a:noFill/>
              <a:prstDash val="solid"/>
              <a:miter/>
            </a:ln>
          </p:spPr>
          <p:txBody>
            <a:bodyPr rtlCol="0" anchor="ctr"/>
            <a:lstStyle/>
            <a:p>
              <a:endParaRPr lang="en-GB" dirty="0"/>
            </a:p>
          </p:txBody>
        </p:sp>
        <p:sp>
          <p:nvSpPr>
            <p:cNvPr id="70" name="Freeform: Shape 69">
              <a:extLst>
                <a:ext uri="{FF2B5EF4-FFF2-40B4-BE49-F238E27FC236}">
                  <a16:creationId xmlns:a16="http://schemas.microsoft.com/office/drawing/2014/main" id="{6E861CA8-D469-0926-674D-C7313616728C}"/>
                </a:ext>
              </a:extLst>
            </p:cNvPr>
            <p:cNvSpPr/>
            <p:nvPr/>
          </p:nvSpPr>
          <p:spPr>
            <a:xfrm>
              <a:off x="-3409151" y="689091"/>
              <a:ext cx="428625" cy="428625"/>
            </a:xfrm>
            <a:custGeom>
              <a:avLst/>
              <a:gdLst>
                <a:gd name="connsiteX0" fmla="*/ 428625 w 428625"/>
                <a:gd name="connsiteY0" fmla="*/ 0 h 428625"/>
                <a:gd name="connsiteX1" fmla="*/ 0 w 428625"/>
                <a:gd name="connsiteY1" fmla="*/ 0 h 428625"/>
                <a:gd name="connsiteX2" fmla="*/ 0 w 428625"/>
                <a:gd name="connsiteY2" fmla="*/ 428625 h 428625"/>
                <a:gd name="connsiteX3" fmla="*/ 428625 w 42862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28625" h="428625">
                  <a:moveTo>
                    <a:pt x="428625" y="0"/>
                  </a:moveTo>
                  <a:lnTo>
                    <a:pt x="0" y="0"/>
                  </a:lnTo>
                  <a:lnTo>
                    <a:pt x="0" y="428625"/>
                  </a:lnTo>
                  <a:lnTo>
                    <a:pt x="428625" y="428625"/>
                  </a:lnTo>
                  <a:close/>
                </a:path>
              </a:pathLst>
            </a:custGeom>
            <a:grpFill/>
            <a:ln w="9525" cap="flat">
              <a:noFill/>
              <a:prstDash val="solid"/>
              <a:miter/>
            </a:ln>
          </p:spPr>
          <p:txBody>
            <a:bodyPr rtlCol="0" anchor="ctr"/>
            <a:lstStyle/>
            <a:p>
              <a:endParaRPr lang="en-GB" dirty="0"/>
            </a:p>
          </p:txBody>
        </p:sp>
        <p:sp>
          <p:nvSpPr>
            <p:cNvPr id="71" name="Freeform: Shape 70">
              <a:extLst>
                <a:ext uri="{FF2B5EF4-FFF2-40B4-BE49-F238E27FC236}">
                  <a16:creationId xmlns:a16="http://schemas.microsoft.com/office/drawing/2014/main" id="{9072DE4F-BE2C-83DC-CB7A-E4424106D381}"/>
                </a:ext>
              </a:extLst>
            </p:cNvPr>
            <p:cNvSpPr/>
            <p:nvPr/>
          </p:nvSpPr>
          <p:spPr>
            <a:xfrm>
              <a:off x="-2828126" y="689091"/>
              <a:ext cx="438150" cy="428625"/>
            </a:xfrm>
            <a:custGeom>
              <a:avLst/>
              <a:gdLst>
                <a:gd name="connsiteX0" fmla="*/ 438150 w 438150"/>
                <a:gd name="connsiteY0" fmla="*/ 0 h 428625"/>
                <a:gd name="connsiteX1" fmla="*/ 0 w 438150"/>
                <a:gd name="connsiteY1" fmla="*/ 0 h 428625"/>
                <a:gd name="connsiteX2" fmla="*/ 0 w 438150"/>
                <a:gd name="connsiteY2" fmla="*/ 428625 h 428625"/>
                <a:gd name="connsiteX3" fmla="*/ 438150 w 438150"/>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38150" h="428625">
                  <a:moveTo>
                    <a:pt x="438150" y="0"/>
                  </a:moveTo>
                  <a:lnTo>
                    <a:pt x="0" y="0"/>
                  </a:lnTo>
                  <a:lnTo>
                    <a:pt x="0" y="428625"/>
                  </a:lnTo>
                  <a:lnTo>
                    <a:pt x="438150" y="428625"/>
                  </a:lnTo>
                  <a:close/>
                </a:path>
              </a:pathLst>
            </a:custGeom>
            <a:grpFill/>
            <a:ln w="9525" cap="flat">
              <a:noFill/>
              <a:prstDash val="solid"/>
              <a:miter/>
            </a:ln>
          </p:spPr>
          <p:txBody>
            <a:bodyPr rtlCol="0" anchor="ctr"/>
            <a:lstStyle/>
            <a:p>
              <a:endParaRPr lang="en-GB" dirty="0"/>
            </a:p>
          </p:txBody>
        </p:sp>
        <p:sp>
          <p:nvSpPr>
            <p:cNvPr id="72" name="Freeform: Shape 71">
              <a:extLst>
                <a:ext uri="{FF2B5EF4-FFF2-40B4-BE49-F238E27FC236}">
                  <a16:creationId xmlns:a16="http://schemas.microsoft.com/office/drawing/2014/main" id="{2DC7C635-89C9-9BD7-4BB2-F74914E78B48}"/>
                </a:ext>
              </a:extLst>
            </p:cNvPr>
            <p:cNvSpPr/>
            <p:nvPr/>
          </p:nvSpPr>
          <p:spPr>
            <a:xfrm>
              <a:off x="-4580726" y="689091"/>
              <a:ext cx="428625" cy="428625"/>
            </a:xfrm>
            <a:custGeom>
              <a:avLst/>
              <a:gdLst>
                <a:gd name="connsiteX0" fmla="*/ 428625 w 428625"/>
                <a:gd name="connsiteY0" fmla="*/ 0 h 428625"/>
                <a:gd name="connsiteX1" fmla="*/ 0 w 428625"/>
                <a:gd name="connsiteY1" fmla="*/ 0 h 428625"/>
                <a:gd name="connsiteX2" fmla="*/ 0 w 428625"/>
                <a:gd name="connsiteY2" fmla="*/ 428625 h 428625"/>
                <a:gd name="connsiteX3" fmla="*/ 428625 w 42862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28625" h="428625">
                  <a:moveTo>
                    <a:pt x="428625" y="0"/>
                  </a:moveTo>
                  <a:lnTo>
                    <a:pt x="0" y="0"/>
                  </a:lnTo>
                  <a:lnTo>
                    <a:pt x="0" y="428625"/>
                  </a:lnTo>
                  <a:lnTo>
                    <a:pt x="428625" y="428625"/>
                  </a:lnTo>
                  <a:close/>
                </a:path>
              </a:pathLst>
            </a:custGeom>
            <a:grpFill/>
            <a:ln w="9525" cap="flat">
              <a:noFill/>
              <a:prstDash val="solid"/>
              <a:miter/>
            </a:ln>
          </p:spPr>
          <p:txBody>
            <a:bodyPr rtlCol="0" anchor="ctr"/>
            <a:lstStyle/>
            <a:p>
              <a:endParaRPr lang="en-GB" dirty="0"/>
            </a:p>
          </p:txBody>
        </p:sp>
        <p:sp>
          <p:nvSpPr>
            <p:cNvPr id="73" name="Freeform: Shape 72">
              <a:extLst>
                <a:ext uri="{FF2B5EF4-FFF2-40B4-BE49-F238E27FC236}">
                  <a16:creationId xmlns:a16="http://schemas.microsoft.com/office/drawing/2014/main" id="{F8CBAF7E-501C-765A-72CC-E615E7816E39}"/>
                </a:ext>
              </a:extLst>
            </p:cNvPr>
            <p:cNvSpPr/>
            <p:nvPr/>
          </p:nvSpPr>
          <p:spPr>
            <a:xfrm>
              <a:off x="-2237576" y="689091"/>
              <a:ext cx="428625" cy="428625"/>
            </a:xfrm>
            <a:custGeom>
              <a:avLst/>
              <a:gdLst>
                <a:gd name="connsiteX0" fmla="*/ 428625 w 428625"/>
                <a:gd name="connsiteY0" fmla="*/ 0 h 428625"/>
                <a:gd name="connsiteX1" fmla="*/ 0 w 428625"/>
                <a:gd name="connsiteY1" fmla="*/ 0 h 428625"/>
                <a:gd name="connsiteX2" fmla="*/ 0 w 428625"/>
                <a:gd name="connsiteY2" fmla="*/ 428625 h 428625"/>
                <a:gd name="connsiteX3" fmla="*/ 428625 w 42862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28625" h="428625">
                  <a:moveTo>
                    <a:pt x="428625" y="0"/>
                  </a:moveTo>
                  <a:lnTo>
                    <a:pt x="0" y="0"/>
                  </a:lnTo>
                  <a:lnTo>
                    <a:pt x="0" y="428625"/>
                  </a:lnTo>
                  <a:lnTo>
                    <a:pt x="428625" y="428625"/>
                  </a:lnTo>
                  <a:close/>
                </a:path>
              </a:pathLst>
            </a:custGeom>
            <a:grpFill/>
            <a:ln w="9525" cap="flat">
              <a:noFill/>
              <a:prstDash val="solid"/>
              <a:miter/>
            </a:ln>
          </p:spPr>
          <p:txBody>
            <a:bodyPr rtlCol="0" anchor="ctr"/>
            <a:lstStyle/>
            <a:p>
              <a:endParaRPr lang="en-GB" dirty="0"/>
            </a:p>
          </p:txBody>
        </p:sp>
        <p:sp>
          <p:nvSpPr>
            <p:cNvPr id="74" name="Freeform: Shape 73">
              <a:extLst>
                <a:ext uri="{FF2B5EF4-FFF2-40B4-BE49-F238E27FC236}">
                  <a16:creationId xmlns:a16="http://schemas.microsoft.com/office/drawing/2014/main" id="{2883CBE5-8591-B2EF-193C-18A707D524BA}"/>
                </a:ext>
              </a:extLst>
            </p:cNvPr>
            <p:cNvSpPr/>
            <p:nvPr/>
          </p:nvSpPr>
          <p:spPr>
            <a:xfrm>
              <a:off x="-4580726" y="2441691"/>
              <a:ext cx="428625" cy="438150"/>
            </a:xfrm>
            <a:custGeom>
              <a:avLst/>
              <a:gdLst>
                <a:gd name="connsiteX0" fmla="*/ 428625 w 428625"/>
                <a:gd name="connsiteY0" fmla="*/ 438150 h 438150"/>
                <a:gd name="connsiteX1" fmla="*/ 428625 w 428625"/>
                <a:gd name="connsiteY1" fmla="*/ 0 h 438150"/>
                <a:gd name="connsiteX2" fmla="*/ 0 w 428625"/>
                <a:gd name="connsiteY2" fmla="*/ 0 h 438150"/>
                <a:gd name="connsiteX3" fmla="*/ 0 w 428625"/>
                <a:gd name="connsiteY3" fmla="*/ 438150 h 438150"/>
              </a:gdLst>
              <a:ahLst/>
              <a:cxnLst>
                <a:cxn ang="0">
                  <a:pos x="connsiteX0" y="connsiteY0"/>
                </a:cxn>
                <a:cxn ang="0">
                  <a:pos x="connsiteX1" y="connsiteY1"/>
                </a:cxn>
                <a:cxn ang="0">
                  <a:pos x="connsiteX2" y="connsiteY2"/>
                </a:cxn>
                <a:cxn ang="0">
                  <a:pos x="connsiteX3" y="connsiteY3"/>
                </a:cxn>
              </a:cxnLst>
              <a:rect l="l" t="t" r="r" b="b"/>
              <a:pathLst>
                <a:path w="428625" h="438150">
                  <a:moveTo>
                    <a:pt x="428625" y="438150"/>
                  </a:moveTo>
                  <a:lnTo>
                    <a:pt x="428625" y="0"/>
                  </a:lnTo>
                  <a:lnTo>
                    <a:pt x="0" y="0"/>
                  </a:lnTo>
                  <a:lnTo>
                    <a:pt x="0" y="438150"/>
                  </a:lnTo>
                  <a:close/>
                </a:path>
              </a:pathLst>
            </a:custGeom>
            <a:grpFill/>
            <a:ln w="9525" cap="flat">
              <a:noFill/>
              <a:prstDash val="solid"/>
              <a:miter/>
            </a:ln>
          </p:spPr>
          <p:txBody>
            <a:bodyPr rtlCol="0" anchor="ctr"/>
            <a:lstStyle/>
            <a:p>
              <a:endParaRPr lang="en-GB" dirty="0"/>
            </a:p>
          </p:txBody>
        </p:sp>
        <p:sp>
          <p:nvSpPr>
            <p:cNvPr id="75" name="Freeform: Shape 74">
              <a:extLst>
                <a:ext uri="{FF2B5EF4-FFF2-40B4-BE49-F238E27FC236}">
                  <a16:creationId xmlns:a16="http://schemas.microsoft.com/office/drawing/2014/main" id="{5FD3D25E-8773-8926-769F-5090AAA8590C}"/>
                </a:ext>
              </a:extLst>
            </p:cNvPr>
            <p:cNvSpPr/>
            <p:nvPr/>
          </p:nvSpPr>
          <p:spPr>
            <a:xfrm>
              <a:off x="-3999701" y="2441691"/>
              <a:ext cx="438150" cy="438150"/>
            </a:xfrm>
            <a:custGeom>
              <a:avLst/>
              <a:gdLst>
                <a:gd name="connsiteX0" fmla="*/ 438150 w 438150"/>
                <a:gd name="connsiteY0" fmla="*/ 438150 h 438150"/>
                <a:gd name="connsiteX1" fmla="*/ 438150 w 438150"/>
                <a:gd name="connsiteY1" fmla="*/ 0 h 438150"/>
                <a:gd name="connsiteX2" fmla="*/ 0 w 438150"/>
                <a:gd name="connsiteY2" fmla="*/ 0 h 438150"/>
                <a:gd name="connsiteX3" fmla="*/ 0 w 438150"/>
                <a:gd name="connsiteY3" fmla="*/ 438150 h 438150"/>
              </a:gdLst>
              <a:ahLst/>
              <a:cxnLst>
                <a:cxn ang="0">
                  <a:pos x="connsiteX0" y="connsiteY0"/>
                </a:cxn>
                <a:cxn ang="0">
                  <a:pos x="connsiteX1" y="connsiteY1"/>
                </a:cxn>
                <a:cxn ang="0">
                  <a:pos x="connsiteX2" y="connsiteY2"/>
                </a:cxn>
                <a:cxn ang="0">
                  <a:pos x="connsiteX3" y="connsiteY3"/>
                </a:cxn>
              </a:cxnLst>
              <a:rect l="l" t="t" r="r" b="b"/>
              <a:pathLst>
                <a:path w="438150" h="438150">
                  <a:moveTo>
                    <a:pt x="438150" y="438150"/>
                  </a:moveTo>
                  <a:lnTo>
                    <a:pt x="438150" y="0"/>
                  </a:lnTo>
                  <a:lnTo>
                    <a:pt x="0" y="0"/>
                  </a:lnTo>
                  <a:lnTo>
                    <a:pt x="0" y="438150"/>
                  </a:lnTo>
                  <a:close/>
                </a:path>
              </a:pathLst>
            </a:custGeom>
            <a:grpFill/>
            <a:ln w="9525" cap="flat">
              <a:noFill/>
              <a:prstDash val="solid"/>
              <a:miter/>
            </a:ln>
          </p:spPr>
          <p:txBody>
            <a:bodyPr rtlCol="0" anchor="ctr"/>
            <a:lstStyle/>
            <a:p>
              <a:endParaRPr lang="en-GB" dirty="0"/>
            </a:p>
          </p:txBody>
        </p:sp>
        <p:sp>
          <p:nvSpPr>
            <p:cNvPr id="76" name="Freeform: Shape 75">
              <a:extLst>
                <a:ext uri="{FF2B5EF4-FFF2-40B4-BE49-F238E27FC236}">
                  <a16:creationId xmlns:a16="http://schemas.microsoft.com/office/drawing/2014/main" id="{C789CF0D-B694-5F47-1D37-DF4F8C432BAC}"/>
                </a:ext>
              </a:extLst>
            </p:cNvPr>
            <p:cNvSpPr/>
            <p:nvPr/>
          </p:nvSpPr>
          <p:spPr>
            <a:xfrm>
              <a:off x="-3409151" y="2441691"/>
              <a:ext cx="428625" cy="438150"/>
            </a:xfrm>
            <a:custGeom>
              <a:avLst/>
              <a:gdLst>
                <a:gd name="connsiteX0" fmla="*/ 428625 w 428625"/>
                <a:gd name="connsiteY0" fmla="*/ 438150 h 438150"/>
                <a:gd name="connsiteX1" fmla="*/ 428625 w 428625"/>
                <a:gd name="connsiteY1" fmla="*/ 0 h 438150"/>
                <a:gd name="connsiteX2" fmla="*/ 0 w 428625"/>
                <a:gd name="connsiteY2" fmla="*/ 0 h 438150"/>
                <a:gd name="connsiteX3" fmla="*/ 0 w 428625"/>
                <a:gd name="connsiteY3" fmla="*/ 438150 h 438150"/>
              </a:gdLst>
              <a:ahLst/>
              <a:cxnLst>
                <a:cxn ang="0">
                  <a:pos x="connsiteX0" y="connsiteY0"/>
                </a:cxn>
                <a:cxn ang="0">
                  <a:pos x="connsiteX1" y="connsiteY1"/>
                </a:cxn>
                <a:cxn ang="0">
                  <a:pos x="connsiteX2" y="connsiteY2"/>
                </a:cxn>
                <a:cxn ang="0">
                  <a:pos x="connsiteX3" y="connsiteY3"/>
                </a:cxn>
              </a:cxnLst>
              <a:rect l="l" t="t" r="r" b="b"/>
              <a:pathLst>
                <a:path w="428625" h="438150">
                  <a:moveTo>
                    <a:pt x="428625" y="438150"/>
                  </a:moveTo>
                  <a:lnTo>
                    <a:pt x="428625" y="0"/>
                  </a:lnTo>
                  <a:lnTo>
                    <a:pt x="0" y="0"/>
                  </a:lnTo>
                  <a:lnTo>
                    <a:pt x="0" y="438150"/>
                  </a:lnTo>
                  <a:close/>
                </a:path>
              </a:pathLst>
            </a:custGeom>
            <a:grpFill/>
            <a:ln w="9525" cap="flat">
              <a:noFill/>
              <a:prstDash val="solid"/>
              <a:miter/>
            </a:ln>
          </p:spPr>
          <p:txBody>
            <a:bodyPr rtlCol="0" anchor="ctr"/>
            <a:lstStyle/>
            <a:p>
              <a:endParaRPr lang="en-GB" dirty="0"/>
            </a:p>
          </p:txBody>
        </p:sp>
        <p:sp>
          <p:nvSpPr>
            <p:cNvPr id="77" name="Freeform: Shape 76">
              <a:extLst>
                <a:ext uri="{FF2B5EF4-FFF2-40B4-BE49-F238E27FC236}">
                  <a16:creationId xmlns:a16="http://schemas.microsoft.com/office/drawing/2014/main" id="{80ACA58B-5B98-8A06-5B5B-E38BEEEBE1D4}"/>
                </a:ext>
              </a:extLst>
            </p:cNvPr>
            <p:cNvSpPr/>
            <p:nvPr/>
          </p:nvSpPr>
          <p:spPr>
            <a:xfrm>
              <a:off x="-2828126" y="2441691"/>
              <a:ext cx="438150" cy="438150"/>
            </a:xfrm>
            <a:custGeom>
              <a:avLst/>
              <a:gdLst>
                <a:gd name="connsiteX0" fmla="*/ 438150 w 438150"/>
                <a:gd name="connsiteY0" fmla="*/ 438150 h 438150"/>
                <a:gd name="connsiteX1" fmla="*/ 438150 w 438150"/>
                <a:gd name="connsiteY1" fmla="*/ 0 h 438150"/>
                <a:gd name="connsiteX2" fmla="*/ 0 w 438150"/>
                <a:gd name="connsiteY2" fmla="*/ 0 h 438150"/>
                <a:gd name="connsiteX3" fmla="*/ 0 w 438150"/>
                <a:gd name="connsiteY3" fmla="*/ 438150 h 438150"/>
              </a:gdLst>
              <a:ahLst/>
              <a:cxnLst>
                <a:cxn ang="0">
                  <a:pos x="connsiteX0" y="connsiteY0"/>
                </a:cxn>
                <a:cxn ang="0">
                  <a:pos x="connsiteX1" y="connsiteY1"/>
                </a:cxn>
                <a:cxn ang="0">
                  <a:pos x="connsiteX2" y="connsiteY2"/>
                </a:cxn>
                <a:cxn ang="0">
                  <a:pos x="connsiteX3" y="connsiteY3"/>
                </a:cxn>
              </a:cxnLst>
              <a:rect l="l" t="t" r="r" b="b"/>
              <a:pathLst>
                <a:path w="438150" h="438150">
                  <a:moveTo>
                    <a:pt x="438150" y="438150"/>
                  </a:moveTo>
                  <a:lnTo>
                    <a:pt x="438150" y="0"/>
                  </a:lnTo>
                  <a:lnTo>
                    <a:pt x="0" y="0"/>
                  </a:lnTo>
                  <a:lnTo>
                    <a:pt x="0" y="438150"/>
                  </a:lnTo>
                  <a:close/>
                </a:path>
              </a:pathLst>
            </a:custGeom>
            <a:grpFill/>
            <a:ln w="9525" cap="flat">
              <a:noFill/>
              <a:prstDash val="solid"/>
              <a:miter/>
            </a:ln>
          </p:spPr>
          <p:txBody>
            <a:bodyPr rtlCol="0" anchor="ctr"/>
            <a:lstStyle/>
            <a:p>
              <a:endParaRPr lang="en-GB" dirty="0"/>
            </a:p>
          </p:txBody>
        </p:sp>
        <p:sp>
          <p:nvSpPr>
            <p:cNvPr id="78" name="Freeform: Shape 77">
              <a:extLst>
                <a:ext uri="{FF2B5EF4-FFF2-40B4-BE49-F238E27FC236}">
                  <a16:creationId xmlns:a16="http://schemas.microsoft.com/office/drawing/2014/main" id="{CD90CBF9-6E81-BBEE-5D66-393F6034C226}"/>
                </a:ext>
              </a:extLst>
            </p:cNvPr>
            <p:cNvSpPr/>
            <p:nvPr/>
          </p:nvSpPr>
          <p:spPr>
            <a:xfrm>
              <a:off x="-2237576" y="2441691"/>
              <a:ext cx="428625" cy="438150"/>
            </a:xfrm>
            <a:custGeom>
              <a:avLst/>
              <a:gdLst>
                <a:gd name="connsiteX0" fmla="*/ 428625 w 428625"/>
                <a:gd name="connsiteY0" fmla="*/ 0 h 438150"/>
                <a:gd name="connsiteX1" fmla="*/ 0 w 428625"/>
                <a:gd name="connsiteY1" fmla="*/ 0 h 438150"/>
                <a:gd name="connsiteX2" fmla="*/ 0 w 428625"/>
                <a:gd name="connsiteY2" fmla="*/ 438150 h 438150"/>
                <a:gd name="connsiteX3" fmla="*/ 428625 w 428625"/>
                <a:gd name="connsiteY3" fmla="*/ 438150 h 438150"/>
              </a:gdLst>
              <a:ahLst/>
              <a:cxnLst>
                <a:cxn ang="0">
                  <a:pos x="connsiteX0" y="connsiteY0"/>
                </a:cxn>
                <a:cxn ang="0">
                  <a:pos x="connsiteX1" y="connsiteY1"/>
                </a:cxn>
                <a:cxn ang="0">
                  <a:pos x="connsiteX2" y="connsiteY2"/>
                </a:cxn>
                <a:cxn ang="0">
                  <a:pos x="connsiteX3" y="connsiteY3"/>
                </a:cxn>
              </a:cxnLst>
              <a:rect l="l" t="t" r="r" b="b"/>
              <a:pathLst>
                <a:path w="428625" h="438150">
                  <a:moveTo>
                    <a:pt x="428625" y="0"/>
                  </a:moveTo>
                  <a:lnTo>
                    <a:pt x="0" y="0"/>
                  </a:lnTo>
                  <a:lnTo>
                    <a:pt x="0" y="438150"/>
                  </a:lnTo>
                  <a:lnTo>
                    <a:pt x="428625" y="438150"/>
                  </a:lnTo>
                  <a:close/>
                </a:path>
              </a:pathLst>
            </a:custGeom>
            <a:grpFill/>
            <a:ln w="9525" cap="flat">
              <a:noFill/>
              <a:prstDash val="solid"/>
              <a:miter/>
            </a:ln>
          </p:spPr>
          <p:txBody>
            <a:bodyPr rtlCol="0" anchor="ctr"/>
            <a:lstStyle/>
            <a:p>
              <a:endParaRPr lang="en-GB" dirty="0"/>
            </a:p>
          </p:txBody>
        </p:sp>
        <p:sp>
          <p:nvSpPr>
            <p:cNvPr id="79" name="Freeform: Shape 78">
              <a:extLst>
                <a:ext uri="{FF2B5EF4-FFF2-40B4-BE49-F238E27FC236}">
                  <a16:creationId xmlns:a16="http://schemas.microsoft.com/office/drawing/2014/main" id="{1BFF3430-9F2B-91FB-0E97-8B0B0DF02251}"/>
                </a:ext>
              </a:extLst>
            </p:cNvPr>
            <p:cNvSpPr/>
            <p:nvPr/>
          </p:nvSpPr>
          <p:spPr>
            <a:xfrm>
              <a:off x="-4580726" y="1270116"/>
              <a:ext cx="2771775" cy="1019175"/>
            </a:xfrm>
            <a:custGeom>
              <a:avLst/>
              <a:gdLst>
                <a:gd name="connsiteX0" fmla="*/ 2771775 w 2771775"/>
                <a:gd name="connsiteY0" fmla="*/ 0 h 1019175"/>
                <a:gd name="connsiteX1" fmla="*/ 0 w 2771775"/>
                <a:gd name="connsiteY1" fmla="*/ 0 h 1019175"/>
                <a:gd name="connsiteX2" fmla="*/ 0 w 2771775"/>
                <a:gd name="connsiteY2" fmla="*/ 1019175 h 1019175"/>
                <a:gd name="connsiteX3" fmla="*/ 2771775 w 2771775"/>
                <a:gd name="connsiteY3" fmla="*/ 1019175 h 1019175"/>
                <a:gd name="connsiteX4" fmla="*/ 2771775 w 2771775"/>
                <a:gd name="connsiteY4" fmla="*/ 0 h 1019175"/>
                <a:gd name="connsiteX5" fmla="*/ 1657350 w 2771775"/>
                <a:gd name="connsiteY5" fmla="*/ 514350 h 1019175"/>
                <a:gd name="connsiteX6" fmla="*/ 1200150 w 2771775"/>
                <a:gd name="connsiteY6" fmla="*/ 247650 h 1019175"/>
                <a:gd name="connsiteX7" fmla="*/ 1200150 w 2771775"/>
                <a:gd name="connsiteY7" fmla="*/ 781050 h 1019175"/>
                <a:gd name="connsiteX8" fmla="*/ 1657350 w 2771775"/>
                <a:gd name="connsiteY8" fmla="*/ 514350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775" h="1019175">
                  <a:moveTo>
                    <a:pt x="2771775" y="0"/>
                  </a:moveTo>
                  <a:lnTo>
                    <a:pt x="0" y="0"/>
                  </a:lnTo>
                  <a:lnTo>
                    <a:pt x="0" y="1019175"/>
                  </a:lnTo>
                  <a:lnTo>
                    <a:pt x="2771775" y="1019175"/>
                  </a:lnTo>
                  <a:lnTo>
                    <a:pt x="2771775" y="0"/>
                  </a:lnTo>
                  <a:close/>
                  <a:moveTo>
                    <a:pt x="1657350" y="514350"/>
                  </a:moveTo>
                  <a:lnTo>
                    <a:pt x="1200150" y="247650"/>
                  </a:lnTo>
                  <a:lnTo>
                    <a:pt x="1200150" y="781050"/>
                  </a:lnTo>
                  <a:lnTo>
                    <a:pt x="1657350" y="514350"/>
                  </a:lnTo>
                  <a:close/>
                </a:path>
              </a:pathLst>
            </a:custGeom>
            <a:grpFill/>
            <a:ln w="9525" cap="flat">
              <a:noFill/>
              <a:prstDash val="solid"/>
              <a:miter/>
            </a:ln>
          </p:spPr>
          <p:txBody>
            <a:bodyPr rtlCol="0" anchor="ctr"/>
            <a:lstStyle/>
            <a:p>
              <a:endParaRPr lang="en-GB" dirty="0"/>
            </a:p>
          </p:txBody>
        </p:sp>
      </p:grpSp>
      <p:grpSp>
        <p:nvGrpSpPr>
          <p:cNvPr id="160" name="Group 159">
            <a:extLst>
              <a:ext uri="{FF2B5EF4-FFF2-40B4-BE49-F238E27FC236}">
                <a16:creationId xmlns:a16="http://schemas.microsoft.com/office/drawing/2014/main" id="{CA3DF32F-D530-A692-1AE9-52888E21AA58}"/>
              </a:ext>
            </a:extLst>
          </p:cNvPr>
          <p:cNvGrpSpPr/>
          <p:nvPr/>
        </p:nvGrpSpPr>
        <p:grpSpPr>
          <a:xfrm>
            <a:off x="4543918" y="1201117"/>
            <a:ext cx="4038676" cy="1868137"/>
            <a:chOff x="4543918" y="1226751"/>
            <a:chExt cx="4038676" cy="1868137"/>
          </a:xfrm>
        </p:grpSpPr>
        <p:grpSp>
          <p:nvGrpSpPr>
            <p:cNvPr id="155" name="Group 154">
              <a:extLst>
                <a:ext uri="{FF2B5EF4-FFF2-40B4-BE49-F238E27FC236}">
                  <a16:creationId xmlns:a16="http://schemas.microsoft.com/office/drawing/2014/main" id="{BFD2CF28-81F4-E9FE-CB43-356001432F44}"/>
                </a:ext>
              </a:extLst>
            </p:cNvPr>
            <p:cNvGrpSpPr/>
            <p:nvPr/>
          </p:nvGrpSpPr>
          <p:grpSpPr>
            <a:xfrm>
              <a:off x="4543918" y="1226751"/>
              <a:ext cx="795068" cy="888994"/>
              <a:chOff x="4443732" y="1093788"/>
              <a:chExt cx="795068" cy="888994"/>
            </a:xfrm>
          </p:grpSpPr>
          <p:sp>
            <p:nvSpPr>
              <p:cNvPr id="41" name="Oval 40">
                <a:extLst>
                  <a:ext uri="{FF2B5EF4-FFF2-40B4-BE49-F238E27FC236}">
                    <a16:creationId xmlns:a16="http://schemas.microsoft.com/office/drawing/2014/main" id="{6FD800D8-01A9-3916-5BD0-8CA361DA8271}"/>
                  </a:ext>
                </a:extLst>
              </p:cNvPr>
              <p:cNvSpPr/>
              <p:nvPr/>
            </p:nvSpPr>
            <p:spPr>
              <a:xfrm>
                <a:off x="4513912" y="1093788"/>
                <a:ext cx="654708" cy="654708"/>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extBox 50">
                <a:extLst>
                  <a:ext uri="{FF2B5EF4-FFF2-40B4-BE49-F238E27FC236}">
                    <a16:creationId xmlns:a16="http://schemas.microsoft.com/office/drawing/2014/main" id="{C9D5CD43-DD13-18FB-3CD4-9A9A17A850B5}"/>
                  </a:ext>
                </a:extLst>
              </p:cNvPr>
              <p:cNvSpPr txBox="1"/>
              <p:nvPr/>
            </p:nvSpPr>
            <p:spPr>
              <a:xfrm>
                <a:off x="4443732" y="1798116"/>
                <a:ext cx="795068" cy="184666"/>
              </a:xfrm>
              <a:prstGeom prst="rect">
                <a:avLst/>
              </a:prstGeom>
              <a:noFill/>
            </p:spPr>
            <p:txBody>
              <a:bodyPr wrap="square" lIns="0" tIns="0" rIns="0" bIns="0" rtlCol="0">
                <a:spAutoFit/>
              </a:bodyPr>
              <a:lstStyle/>
              <a:p>
                <a:pPr algn="ctr"/>
                <a:r>
                  <a:rPr lang="en-GB" sz="1200" b="1" dirty="0"/>
                  <a:t>Algorithms</a:t>
                </a:r>
              </a:p>
            </p:txBody>
          </p:sp>
          <p:sp>
            <p:nvSpPr>
              <p:cNvPr id="86" name="Freeform: Shape 85">
                <a:extLst>
                  <a:ext uri="{FF2B5EF4-FFF2-40B4-BE49-F238E27FC236}">
                    <a16:creationId xmlns:a16="http://schemas.microsoft.com/office/drawing/2014/main" id="{F2BD14EC-9B19-AB35-BC1E-65D535DCEDBC}"/>
                  </a:ext>
                </a:extLst>
              </p:cNvPr>
              <p:cNvSpPr/>
              <p:nvPr/>
            </p:nvSpPr>
            <p:spPr>
              <a:xfrm>
                <a:off x="4646187" y="1224665"/>
                <a:ext cx="390158" cy="392954"/>
              </a:xfrm>
              <a:custGeom>
                <a:avLst/>
                <a:gdLst>
                  <a:gd name="connsiteX0" fmla="*/ 821871 w 888974"/>
                  <a:gd name="connsiteY0" fmla="*/ 473185 h 895346"/>
                  <a:gd name="connsiteX1" fmla="*/ 762111 w 888974"/>
                  <a:gd name="connsiteY1" fmla="*/ 509847 h 895346"/>
                  <a:gd name="connsiteX2" fmla="*/ 493144 w 888974"/>
                  <a:gd name="connsiteY2" fmla="*/ 438105 h 895346"/>
                  <a:gd name="connsiteX3" fmla="*/ 480037 w 888974"/>
                  <a:gd name="connsiteY3" fmla="*/ 368496 h 895346"/>
                  <a:gd name="connsiteX4" fmla="*/ 622684 w 888974"/>
                  <a:gd name="connsiteY4" fmla="*/ 263940 h 895346"/>
                  <a:gd name="connsiteX5" fmla="*/ 717398 w 888974"/>
                  <a:gd name="connsiteY5" fmla="*/ 258458 h 895346"/>
                  <a:gd name="connsiteX6" fmla="*/ 711914 w 888974"/>
                  <a:gd name="connsiteY6" fmla="*/ 163744 h 895346"/>
                  <a:gd name="connsiteX7" fmla="*/ 617201 w 888974"/>
                  <a:gd name="connsiteY7" fmla="*/ 169226 h 895346"/>
                  <a:gd name="connsiteX8" fmla="*/ 606129 w 888974"/>
                  <a:gd name="connsiteY8" fmla="*/ 241385 h 895346"/>
                  <a:gd name="connsiteX9" fmla="*/ 463464 w 888974"/>
                  <a:gd name="connsiteY9" fmla="*/ 345950 h 895346"/>
                  <a:gd name="connsiteX10" fmla="*/ 383025 w 888974"/>
                  <a:gd name="connsiteY10" fmla="*/ 310851 h 895346"/>
                  <a:gd name="connsiteX11" fmla="*/ 361899 w 888974"/>
                  <a:gd name="connsiteY11" fmla="*/ 130638 h 895346"/>
                  <a:gd name="connsiteX12" fmla="*/ 403901 w 888974"/>
                  <a:gd name="connsiteY12" fmla="*/ 45571 h 895346"/>
                  <a:gd name="connsiteX13" fmla="*/ 318834 w 888974"/>
                  <a:gd name="connsiteY13" fmla="*/ 3568 h 895346"/>
                  <a:gd name="connsiteX14" fmla="*/ 276831 w 888974"/>
                  <a:gd name="connsiteY14" fmla="*/ 88635 h 895346"/>
                  <a:gd name="connsiteX15" fmla="*/ 334114 w 888974"/>
                  <a:gd name="connsiteY15" fmla="*/ 133895 h 895346"/>
                  <a:gd name="connsiteX16" fmla="*/ 355231 w 888974"/>
                  <a:gd name="connsiteY16" fmla="*/ 314099 h 895346"/>
                  <a:gd name="connsiteX17" fmla="*/ 279098 w 888974"/>
                  <a:gd name="connsiteY17" fmla="*/ 378631 h 895346"/>
                  <a:gd name="connsiteX18" fmla="*/ 170742 w 888974"/>
                  <a:gd name="connsiteY18" fmla="*/ 347303 h 895346"/>
                  <a:gd name="connsiteX19" fmla="*/ 102383 w 888974"/>
                  <a:gd name="connsiteY19" fmla="*/ 246479 h 895346"/>
                  <a:gd name="connsiteX20" fmla="*/ 1559 w 888974"/>
                  <a:gd name="connsiteY20" fmla="*/ 314836 h 895346"/>
                  <a:gd name="connsiteX21" fmla="*/ 69917 w 888974"/>
                  <a:gd name="connsiteY21" fmla="*/ 415661 h 895346"/>
                  <a:gd name="connsiteX22" fmla="*/ 161036 w 888974"/>
                  <a:gd name="connsiteY22" fmla="*/ 373630 h 895346"/>
                  <a:gd name="connsiteX23" fmla="*/ 271316 w 888974"/>
                  <a:gd name="connsiteY23" fmla="*/ 405501 h 895346"/>
                  <a:gd name="connsiteX24" fmla="*/ 349050 w 888974"/>
                  <a:gd name="connsiteY24" fmla="*/ 530107 h 895346"/>
                  <a:gd name="connsiteX25" fmla="*/ 308464 w 888974"/>
                  <a:gd name="connsiteY25" fmla="*/ 761260 h 895346"/>
                  <a:gd name="connsiteX26" fmla="*/ 243908 w 888974"/>
                  <a:gd name="connsiteY26" fmla="*/ 830744 h 895346"/>
                  <a:gd name="connsiteX27" fmla="*/ 313393 w 888974"/>
                  <a:gd name="connsiteY27" fmla="*/ 895300 h 895346"/>
                  <a:gd name="connsiteX28" fmla="*/ 377948 w 888974"/>
                  <a:gd name="connsiteY28" fmla="*/ 825815 h 895346"/>
                  <a:gd name="connsiteX29" fmla="*/ 336029 w 888974"/>
                  <a:gd name="connsiteY29" fmla="*/ 766089 h 895346"/>
                  <a:gd name="connsiteX30" fmla="*/ 376615 w 888974"/>
                  <a:gd name="connsiteY30" fmla="*/ 534936 h 895346"/>
                  <a:gd name="connsiteX31" fmla="*/ 382073 w 888974"/>
                  <a:gd name="connsiteY31" fmla="*/ 535079 h 895346"/>
                  <a:gd name="connsiteX32" fmla="*/ 430955 w 888974"/>
                  <a:gd name="connsiteY32" fmla="*/ 523897 h 895346"/>
                  <a:gd name="connsiteX33" fmla="*/ 467436 w 888974"/>
                  <a:gd name="connsiteY33" fmla="*/ 580037 h 895346"/>
                  <a:gd name="connsiteX34" fmla="*/ 465749 w 888974"/>
                  <a:gd name="connsiteY34" fmla="*/ 683314 h 895346"/>
                  <a:gd name="connsiteX35" fmla="*/ 569027 w 888974"/>
                  <a:gd name="connsiteY35" fmla="*/ 685001 h 895346"/>
                  <a:gd name="connsiteX36" fmla="*/ 570712 w 888974"/>
                  <a:gd name="connsiteY36" fmla="*/ 581724 h 895346"/>
                  <a:gd name="connsiteX37" fmla="*/ 490877 w 888974"/>
                  <a:gd name="connsiteY37" fmla="*/ 564797 h 895346"/>
                  <a:gd name="connsiteX38" fmla="*/ 454387 w 888974"/>
                  <a:gd name="connsiteY38" fmla="*/ 508599 h 895346"/>
                  <a:gd name="connsiteX39" fmla="*/ 485933 w 888974"/>
                  <a:gd name="connsiteY39" fmla="*/ 465184 h 895346"/>
                  <a:gd name="connsiteX40" fmla="*/ 754872 w 888974"/>
                  <a:gd name="connsiteY40" fmla="*/ 536927 h 895346"/>
                  <a:gd name="connsiteX41" fmla="*/ 754786 w 888974"/>
                  <a:gd name="connsiteY41" fmla="*/ 540318 h 895346"/>
                  <a:gd name="connsiteX42" fmla="*/ 821871 w 888974"/>
                  <a:gd name="connsiteY42" fmla="*/ 607421 h 895346"/>
                  <a:gd name="connsiteX43" fmla="*/ 888974 w 888974"/>
                  <a:gd name="connsiteY43" fmla="*/ 540337 h 895346"/>
                  <a:gd name="connsiteX44" fmla="*/ 821890 w 888974"/>
                  <a:gd name="connsiteY44" fmla="*/ 473233 h 895346"/>
                  <a:gd name="connsiteX45" fmla="*/ 821871 w 888974"/>
                  <a:gd name="connsiteY45" fmla="*/ 473233 h 895346"/>
                  <a:gd name="connsiteX46" fmla="*/ 382073 w 888974"/>
                  <a:gd name="connsiteY46" fmla="*/ 507104 h 895346"/>
                  <a:gd name="connsiteX47" fmla="*/ 297910 w 888974"/>
                  <a:gd name="connsiteY47" fmla="*/ 422960 h 895346"/>
                  <a:gd name="connsiteX48" fmla="*/ 382054 w 888974"/>
                  <a:gd name="connsiteY48" fmla="*/ 338797 h 895346"/>
                  <a:gd name="connsiteX49" fmla="*/ 466217 w 888974"/>
                  <a:gd name="connsiteY49" fmla="*/ 422932 h 895346"/>
                  <a:gd name="connsiteX50" fmla="*/ 382073 w 888974"/>
                  <a:gd name="connsiteY50" fmla="*/ 507104 h 89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88974" h="895346">
                    <a:moveTo>
                      <a:pt x="821871" y="473185"/>
                    </a:moveTo>
                    <a:cubicBezTo>
                      <a:pt x="796645" y="473207"/>
                      <a:pt x="773561" y="487369"/>
                      <a:pt x="762111" y="509847"/>
                    </a:cubicBezTo>
                    <a:lnTo>
                      <a:pt x="493144" y="438105"/>
                    </a:lnTo>
                    <a:cubicBezTo>
                      <a:pt x="496478" y="414093"/>
                      <a:pt x="491877" y="389650"/>
                      <a:pt x="480037" y="368496"/>
                    </a:cubicBezTo>
                    <a:lnTo>
                      <a:pt x="622684" y="263940"/>
                    </a:lnTo>
                    <a:cubicBezTo>
                      <a:pt x="650352" y="288580"/>
                      <a:pt x="692757" y="286126"/>
                      <a:pt x="717398" y="258458"/>
                    </a:cubicBezTo>
                    <a:cubicBezTo>
                      <a:pt x="742038" y="230788"/>
                      <a:pt x="739582" y="188384"/>
                      <a:pt x="711914" y="163744"/>
                    </a:cubicBezTo>
                    <a:cubicBezTo>
                      <a:pt x="684246" y="139104"/>
                      <a:pt x="641841" y="141558"/>
                      <a:pt x="617201" y="169226"/>
                    </a:cubicBezTo>
                    <a:cubicBezTo>
                      <a:pt x="599601" y="188990"/>
                      <a:pt x="595264" y="217254"/>
                      <a:pt x="606129" y="241385"/>
                    </a:cubicBezTo>
                    <a:lnTo>
                      <a:pt x="463464" y="345950"/>
                    </a:lnTo>
                    <a:cubicBezTo>
                      <a:pt x="442554" y="323779"/>
                      <a:pt x="413500" y="311101"/>
                      <a:pt x="383025" y="310851"/>
                    </a:cubicBezTo>
                    <a:lnTo>
                      <a:pt x="361899" y="130638"/>
                    </a:lnTo>
                    <a:cubicBezTo>
                      <a:pt x="396988" y="118746"/>
                      <a:pt x="415793" y="80660"/>
                      <a:pt x="403901" y="45571"/>
                    </a:cubicBezTo>
                    <a:cubicBezTo>
                      <a:pt x="392009" y="10481"/>
                      <a:pt x="353923" y="-8324"/>
                      <a:pt x="318834" y="3568"/>
                    </a:cubicBezTo>
                    <a:cubicBezTo>
                      <a:pt x="283745" y="15460"/>
                      <a:pt x="264939" y="53546"/>
                      <a:pt x="276831" y="88635"/>
                    </a:cubicBezTo>
                    <a:cubicBezTo>
                      <a:pt x="285326" y="113700"/>
                      <a:pt x="307763" y="131428"/>
                      <a:pt x="334114" y="133895"/>
                    </a:cubicBezTo>
                    <a:lnTo>
                      <a:pt x="355231" y="314099"/>
                    </a:lnTo>
                    <a:cubicBezTo>
                      <a:pt x="321185" y="322573"/>
                      <a:pt x="293036" y="346433"/>
                      <a:pt x="279098" y="378631"/>
                    </a:cubicBezTo>
                    <a:lnTo>
                      <a:pt x="170742" y="347303"/>
                    </a:lnTo>
                    <a:cubicBezTo>
                      <a:pt x="179707" y="300585"/>
                      <a:pt x="149103" y="255444"/>
                      <a:pt x="102383" y="246479"/>
                    </a:cubicBezTo>
                    <a:cubicBezTo>
                      <a:pt x="55666" y="237513"/>
                      <a:pt x="10525" y="268118"/>
                      <a:pt x="1559" y="314836"/>
                    </a:cubicBezTo>
                    <a:cubicBezTo>
                      <a:pt x="-7406" y="361554"/>
                      <a:pt x="23199" y="406695"/>
                      <a:pt x="69917" y="415661"/>
                    </a:cubicBezTo>
                    <a:cubicBezTo>
                      <a:pt x="106157" y="422615"/>
                      <a:pt x="142802" y="405712"/>
                      <a:pt x="161036" y="373630"/>
                    </a:cubicBezTo>
                    <a:lnTo>
                      <a:pt x="271316" y="405501"/>
                    </a:lnTo>
                    <a:cubicBezTo>
                      <a:pt x="262619" y="460591"/>
                      <a:pt x="295747" y="513694"/>
                      <a:pt x="349050" y="530107"/>
                    </a:cubicBezTo>
                    <a:lnTo>
                      <a:pt x="308464" y="761260"/>
                    </a:lnTo>
                    <a:cubicBezTo>
                      <a:pt x="271449" y="762621"/>
                      <a:pt x="242547" y="793730"/>
                      <a:pt x="243908" y="830744"/>
                    </a:cubicBezTo>
                    <a:cubicBezTo>
                      <a:pt x="245269" y="867759"/>
                      <a:pt x="276379" y="896661"/>
                      <a:pt x="313393" y="895300"/>
                    </a:cubicBezTo>
                    <a:cubicBezTo>
                      <a:pt x="350407" y="893939"/>
                      <a:pt x="379309" y="862829"/>
                      <a:pt x="377948" y="825815"/>
                    </a:cubicBezTo>
                    <a:cubicBezTo>
                      <a:pt x="376976" y="799381"/>
                      <a:pt x="360558" y="775989"/>
                      <a:pt x="336029" y="766089"/>
                    </a:cubicBezTo>
                    <a:lnTo>
                      <a:pt x="376615" y="534936"/>
                    </a:lnTo>
                    <a:cubicBezTo>
                      <a:pt x="378425" y="535031"/>
                      <a:pt x="380244" y="535079"/>
                      <a:pt x="382073" y="535079"/>
                    </a:cubicBezTo>
                    <a:cubicBezTo>
                      <a:pt x="399004" y="535113"/>
                      <a:pt x="415722" y="531289"/>
                      <a:pt x="430955" y="523897"/>
                    </a:cubicBezTo>
                    <a:lnTo>
                      <a:pt x="467436" y="580037"/>
                    </a:lnTo>
                    <a:cubicBezTo>
                      <a:pt x="438451" y="608090"/>
                      <a:pt x="437696" y="654329"/>
                      <a:pt x="465749" y="683314"/>
                    </a:cubicBezTo>
                    <a:cubicBezTo>
                      <a:pt x="493803" y="712299"/>
                      <a:pt x="540041" y="713054"/>
                      <a:pt x="569027" y="685001"/>
                    </a:cubicBezTo>
                    <a:cubicBezTo>
                      <a:pt x="598011" y="656947"/>
                      <a:pt x="598766" y="610708"/>
                      <a:pt x="570712" y="581724"/>
                    </a:cubicBezTo>
                    <a:cubicBezTo>
                      <a:pt x="550029" y="560353"/>
                      <a:pt x="518453" y="553658"/>
                      <a:pt x="490877" y="564797"/>
                    </a:cubicBezTo>
                    <a:lnTo>
                      <a:pt x="454387" y="508599"/>
                    </a:lnTo>
                    <a:cubicBezTo>
                      <a:pt x="468248" y="496883"/>
                      <a:pt x="479071" y="481988"/>
                      <a:pt x="485933" y="465184"/>
                    </a:cubicBezTo>
                    <a:lnTo>
                      <a:pt x="754872" y="536927"/>
                    </a:lnTo>
                    <a:cubicBezTo>
                      <a:pt x="754815" y="538051"/>
                      <a:pt x="754786" y="539184"/>
                      <a:pt x="754786" y="540318"/>
                    </a:cubicBezTo>
                    <a:cubicBezTo>
                      <a:pt x="754781" y="577373"/>
                      <a:pt x="784815" y="607416"/>
                      <a:pt x="821871" y="607421"/>
                    </a:cubicBezTo>
                    <a:cubicBezTo>
                      <a:pt x="858926" y="607426"/>
                      <a:pt x="888969" y="577392"/>
                      <a:pt x="888974" y="540337"/>
                    </a:cubicBezTo>
                    <a:cubicBezTo>
                      <a:pt x="888980" y="503282"/>
                      <a:pt x="858945" y="473238"/>
                      <a:pt x="821890" y="473233"/>
                    </a:cubicBezTo>
                    <a:cubicBezTo>
                      <a:pt x="821883" y="473233"/>
                      <a:pt x="821877" y="473233"/>
                      <a:pt x="821871" y="473233"/>
                    </a:cubicBezTo>
                    <a:close/>
                    <a:moveTo>
                      <a:pt x="382073" y="507104"/>
                    </a:moveTo>
                    <a:cubicBezTo>
                      <a:pt x="335596" y="507110"/>
                      <a:pt x="297915" y="469436"/>
                      <a:pt x="297910" y="422960"/>
                    </a:cubicBezTo>
                    <a:cubicBezTo>
                      <a:pt x="297904" y="376484"/>
                      <a:pt x="335577" y="338803"/>
                      <a:pt x="382054" y="338797"/>
                    </a:cubicBezTo>
                    <a:cubicBezTo>
                      <a:pt x="428526" y="338791"/>
                      <a:pt x="466206" y="376459"/>
                      <a:pt x="466217" y="422932"/>
                    </a:cubicBezTo>
                    <a:cubicBezTo>
                      <a:pt x="466179" y="469393"/>
                      <a:pt x="428534" y="507052"/>
                      <a:pt x="382073" y="507104"/>
                    </a:cubicBezTo>
                    <a:close/>
                  </a:path>
                </a:pathLst>
              </a:custGeom>
              <a:solidFill>
                <a:schemeClr val="bg1"/>
              </a:solidFill>
              <a:ln w="9525" cap="flat">
                <a:noFill/>
                <a:prstDash val="solid"/>
                <a:miter/>
              </a:ln>
            </p:spPr>
            <p:txBody>
              <a:bodyPr rtlCol="0" anchor="ctr"/>
              <a:lstStyle/>
              <a:p>
                <a:endParaRPr lang="en-GB" dirty="0"/>
              </a:p>
            </p:txBody>
          </p:sp>
        </p:grpSp>
        <p:grpSp>
          <p:nvGrpSpPr>
            <p:cNvPr id="158" name="Group 157">
              <a:extLst>
                <a:ext uri="{FF2B5EF4-FFF2-40B4-BE49-F238E27FC236}">
                  <a16:creationId xmlns:a16="http://schemas.microsoft.com/office/drawing/2014/main" id="{70836B73-77CC-D19A-298B-6000471BB291}"/>
                </a:ext>
              </a:extLst>
            </p:cNvPr>
            <p:cNvGrpSpPr/>
            <p:nvPr/>
          </p:nvGrpSpPr>
          <p:grpSpPr>
            <a:xfrm>
              <a:off x="6165722" y="1226751"/>
              <a:ext cx="795068" cy="888994"/>
              <a:chOff x="6166474" y="1093788"/>
              <a:chExt cx="795068" cy="888994"/>
            </a:xfrm>
          </p:grpSpPr>
          <p:sp>
            <p:nvSpPr>
              <p:cNvPr id="53" name="TextBox 52">
                <a:extLst>
                  <a:ext uri="{FF2B5EF4-FFF2-40B4-BE49-F238E27FC236}">
                    <a16:creationId xmlns:a16="http://schemas.microsoft.com/office/drawing/2014/main" id="{6AB9EA39-5FB3-53B7-3571-ED872DE377AA}"/>
                  </a:ext>
                </a:extLst>
              </p:cNvPr>
              <p:cNvSpPr txBox="1"/>
              <p:nvPr/>
            </p:nvSpPr>
            <p:spPr>
              <a:xfrm>
                <a:off x="6166474" y="1798116"/>
                <a:ext cx="795068" cy="184666"/>
              </a:xfrm>
              <a:prstGeom prst="rect">
                <a:avLst/>
              </a:prstGeom>
              <a:noFill/>
            </p:spPr>
            <p:txBody>
              <a:bodyPr wrap="square" lIns="0" tIns="0" rIns="0" bIns="0" rtlCol="0">
                <a:spAutoFit/>
              </a:bodyPr>
              <a:lstStyle/>
              <a:p>
                <a:pPr algn="ctr"/>
                <a:r>
                  <a:rPr lang="en-GB" sz="1200" b="1" dirty="0"/>
                  <a:t>Rules</a:t>
                </a:r>
              </a:p>
            </p:txBody>
          </p:sp>
          <p:sp>
            <p:nvSpPr>
              <p:cNvPr id="42" name="Oval 41">
                <a:extLst>
                  <a:ext uri="{FF2B5EF4-FFF2-40B4-BE49-F238E27FC236}">
                    <a16:creationId xmlns:a16="http://schemas.microsoft.com/office/drawing/2014/main" id="{5F55189E-40CF-440B-D51D-0BB52FCBA33E}"/>
                  </a:ext>
                </a:extLst>
              </p:cNvPr>
              <p:cNvSpPr/>
              <p:nvPr/>
            </p:nvSpPr>
            <p:spPr>
              <a:xfrm>
                <a:off x="6236654" y="1093788"/>
                <a:ext cx="654708" cy="654708"/>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9" name="Group 108">
                <a:extLst>
                  <a:ext uri="{FF2B5EF4-FFF2-40B4-BE49-F238E27FC236}">
                    <a16:creationId xmlns:a16="http://schemas.microsoft.com/office/drawing/2014/main" id="{D5FC656E-1C40-CAB3-119A-F4CC58BEDE50}"/>
                  </a:ext>
                </a:extLst>
              </p:cNvPr>
              <p:cNvGrpSpPr/>
              <p:nvPr/>
            </p:nvGrpSpPr>
            <p:grpSpPr>
              <a:xfrm>
                <a:off x="6403366" y="1233288"/>
                <a:ext cx="321284" cy="375710"/>
                <a:chOff x="-1824116" y="1843584"/>
                <a:chExt cx="774605" cy="905827"/>
              </a:xfrm>
              <a:solidFill>
                <a:schemeClr val="bg1"/>
              </a:solidFill>
            </p:grpSpPr>
            <p:sp>
              <p:nvSpPr>
                <p:cNvPr id="99" name="Freeform: Shape 98">
                  <a:extLst>
                    <a:ext uri="{FF2B5EF4-FFF2-40B4-BE49-F238E27FC236}">
                      <a16:creationId xmlns:a16="http://schemas.microsoft.com/office/drawing/2014/main" id="{73044453-5AA5-ED69-6126-DC7AD5EAFEA9}"/>
                    </a:ext>
                  </a:extLst>
                </p:cNvPr>
                <p:cNvSpPr/>
                <p:nvPr/>
              </p:nvSpPr>
              <p:spPr>
                <a:xfrm>
                  <a:off x="-1824116" y="2143622"/>
                  <a:ext cx="580587" cy="605789"/>
                </a:xfrm>
                <a:custGeom>
                  <a:avLst/>
                  <a:gdLst>
                    <a:gd name="connsiteX0" fmla="*/ 561246 w 580587"/>
                    <a:gd name="connsiteY0" fmla="*/ 0 h 605789"/>
                    <a:gd name="connsiteX1" fmla="*/ 145956 w 580587"/>
                    <a:gd name="connsiteY1" fmla="*/ 0 h 605789"/>
                    <a:gd name="connsiteX2" fmla="*/ 17368 w 580587"/>
                    <a:gd name="connsiteY2" fmla="*/ 116205 h 605789"/>
                    <a:gd name="connsiteX3" fmla="*/ 223 w 580587"/>
                    <a:gd name="connsiteY3" fmla="*/ 274320 h 605789"/>
                    <a:gd name="connsiteX4" fmla="*/ 24036 w 580587"/>
                    <a:gd name="connsiteY4" fmla="*/ 307658 h 605789"/>
                    <a:gd name="connsiteX5" fmla="*/ 86901 w 580587"/>
                    <a:gd name="connsiteY5" fmla="*/ 317183 h 605789"/>
                    <a:gd name="connsiteX6" fmla="*/ 101188 w 580587"/>
                    <a:gd name="connsiteY6" fmla="*/ 568643 h 605789"/>
                    <a:gd name="connsiteX7" fmla="*/ 141193 w 580587"/>
                    <a:gd name="connsiteY7" fmla="*/ 605790 h 605789"/>
                    <a:gd name="connsiteX8" fmla="*/ 263113 w 580587"/>
                    <a:gd name="connsiteY8" fmla="*/ 605790 h 605789"/>
                    <a:gd name="connsiteX9" fmla="*/ 303118 w 580587"/>
                    <a:gd name="connsiteY9" fmla="*/ 568643 h 605789"/>
                    <a:gd name="connsiteX10" fmla="*/ 324073 w 580587"/>
                    <a:gd name="connsiteY10" fmla="*/ 137160 h 605789"/>
                    <a:gd name="connsiteX11" fmla="*/ 363126 w 580587"/>
                    <a:gd name="connsiteY11" fmla="*/ 98107 h 605789"/>
                    <a:gd name="connsiteX12" fmla="*/ 539338 w 580587"/>
                    <a:gd name="connsiteY12" fmla="*/ 98107 h 605789"/>
                    <a:gd name="connsiteX13" fmla="*/ 557436 w 580587"/>
                    <a:gd name="connsiteY13" fmla="*/ 85725 h 605789"/>
                    <a:gd name="connsiteX14" fmla="*/ 579343 w 580587"/>
                    <a:gd name="connsiteY14" fmla="*/ 26670 h 605789"/>
                    <a:gd name="connsiteX15" fmla="*/ 561246 w 580587"/>
                    <a:gd name="connsiteY15" fmla="*/ 0 h 60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0587" h="605789">
                      <a:moveTo>
                        <a:pt x="561246" y="0"/>
                      </a:moveTo>
                      <a:lnTo>
                        <a:pt x="145956" y="0"/>
                      </a:lnTo>
                      <a:cubicBezTo>
                        <a:pt x="79281" y="0"/>
                        <a:pt x="24036" y="49530"/>
                        <a:pt x="17368" y="116205"/>
                      </a:cubicBezTo>
                      <a:lnTo>
                        <a:pt x="223" y="274320"/>
                      </a:lnTo>
                      <a:cubicBezTo>
                        <a:pt x="-1682" y="289560"/>
                        <a:pt x="8796" y="303848"/>
                        <a:pt x="24036" y="307658"/>
                      </a:cubicBezTo>
                      <a:cubicBezTo>
                        <a:pt x="41181" y="311467"/>
                        <a:pt x="64041" y="314325"/>
                        <a:pt x="86901" y="317183"/>
                      </a:cubicBezTo>
                      <a:lnTo>
                        <a:pt x="101188" y="568643"/>
                      </a:lnTo>
                      <a:cubicBezTo>
                        <a:pt x="102141" y="589598"/>
                        <a:pt x="120238" y="605790"/>
                        <a:pt x="141193" y="605790"/>
                      </a:cubicBezTo>
                      <a:lnTo>
                        <a:pt x="263113" y="605790"/>
                      </a:lnTo>
                      <a:cubicBezTo>
                        <a:pt x="284068" y="605790"/>
                        <a:pt x="302166" y="589598"/>
                        <a:pt x="303118" y="568643"/>
                      </a:cubicBezTo>
                      <a:lnTo>
                        <a:pt x="324073" y="137160"/>
                      </a:lnTo>
                      <a:cubicBezTo>
                        <a:pt x="324073" y="115252"/>
                        <a:pt x="342171" y="98107"/>
                        <a:pt x="363126" y="98107"/>
                      </a:cubicBezTo>
                      <a:lnTo>
                        <a:pt x="539338" y="98107"/>
                      </a:lnTo>
                      <a:cubicBezTo>
                        <a:pt x="546958" y="98107"/>
                        <a:pt x="554578" y="93345"/>
                        <a:pt x="557436" y="85725"/>
                      </a:cubicBezTo>
                      <a:lnTo>
                        <a:pt x="579343" y="26670"/>
                      </a:lnTo>
                      <a:cubicBezTo>
                        <a:pt x="584106" y="13335"/>
                        <a:pt x="574581" y="0"/>
                        <a:pt x="561246" y="0"/>
                      </a:cubicBezTo>
                      <a:close/>
                    </a:path>
                  </a:pathLst>
                </a:custGeom>
                <a:grpFill/>
                <a:ln w="9525" cap="flat">
                  <a:noFill/>
                  <a:prstDash val="solid"/>
                  <a:miter/>
                </a:ln>
              </p:spPr>
              <p:txBody>
                <a:bodyPr rtlCol="0" anchor="ctr"/>
                <a:lstStyle/>
                <a:p>
                  <a:endParaRPr lang="en-GB" dirty="0"/>
                </a:p>
              </p:txBody>
            </p:sp>
            <p:sp>
              <p:nvSpPr>
                <p:cNvPr id="100" name="Freeform: Shape 99">
                  <a:extLst>
                    <a:ext uri="{FF2B5EF4-FFF2-40B4-BE49-F238E27FC236}">
                      <a16:creationId xmlns:a16="http://schemas.microsoft.com/office/drawing/2014/main" id="{892CFFC5-C408-150F-4F9B-86E0E01A3CBF}"/>
                    </a:ext>
                  </a:extLst>
                </p:cNvPr>
                <p:cNvSpPr/>
                <p:nvPr/>
              </p:nvSpPr>
              <p:spPr>
                <a:xfrm>
                  <a:off x="-1754360" y="1843584"/>
                  <a:ext cx="264795" cy="264795"/>
                </a:xfrm>
                <a:custGeom>
                  <a:avLst/>
                  <a:gdLst>
                    <a:gd name="connsiteX0" fmla="*/ 264795 w 264795"/>
                    <a:gd name="connsiteY0" fmla="*/ 132398 h 264795"/>
                    <a:gd name="connsiteX1" fmla="*/ 132398 w 264795"/>
                    <a:gd name="connsiteY1" fmla="*/ 264795 h 264795"/>
                    <a:gd name="connsiteX2" fmla="*/ 0 w 264795"/>
                    <a:gd name="connsiteY2" fmla="*/ 132398 h 264795"/>
                    <a:gd name="connsiteX3" fmla="*/ 132398 w 264795"/>
                    <a:gd name="connsiteY3" fmla="*/ 0 h 264795"/>
                    <a:gd name="connsiteX4" fmla="*/ 264795 w 264795"/>
                    <a:gd name="connsiteY4" fmla="*/ 132398 h 26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5" h="264795">
                      <a:moveTo>
                        <a:pt x="264795" y="132398"/>
                      </a:moveTo>
                      <a:cubicBezTo>
                        <a:pt x="264795" y="205519"/>
                        <a:pt x="205519" y="264795"/>
                        <a:pt x="132398" y="264795"/>
                      </a:cubicBezTo>
                      <a:cubicBezTo>
                        <a:pt x="59276" y="264795"/>
                        <a:pt x="0" y="205519"/>
                        <a:pt x="0" y="132398"/>
                      </a:cubicBezTo>
                      <a:cubicBezTo>
                        <a:pt x="0" y="59276"/>
                        <a:pt x="59276" y="0"/>
                        <a:pt x="132398" y="0"/>
                      </a:cubicBezTo>
                      <a:cubicBezTo>
                        <a:pt x="205519" y="0"/>
                        <a:pt x="264795" y="59276"/>
                        <a:pt x="264795" y="132398"/>
                      </a:cubicBezTo>
                      <a:close/>
                    </a:path>
                  </a:pathLst>
                </a:custGeom>
                <a:grpFill/>
                <a:ln w="9525" cap="flat">
                  <a:noFill/>
                  <a:prstDash val="solid"/>
                  <a:miter/>
                </a:ln>
              </p:spPr>
              <p:txBody>
                <a:bodyPr rtlCol="0" anchor="ctr"/>
                <a:lstStyle/>
                <a:p>
                  <a:endParaRPr lang="en-GB" dirty="0"/>
                </a:p>
              </p:txBody>
            </p:sp>
            <p:sp>
              <p:nvSpPr>
                <p:cNvPr id="101" name="Freeform: Shape 100">
                  <a:extLst>
                    <a:ext uri="{FF2B5EF4-FFF2-40B4-BE49-F238E27FC236}">
                      <a16:creationId xmlns:a16="http://schemas.microsoft.com/office/drawing/2014/main" id="{1EB0BFFD-40AA-033B-2512-8A294431DF4E}"/>
                    </a:ext>
                  </a:extLst>
                </p:cNvPr>
                <p:cNvSpPr/>
                <p:nvPr/>
              </p:nvSpPr>
              <p:spPr>
                <a:xfrm>
                  <a:off x="-1236200" y="2346504"/>
                  <a:ext cx="186689" cy="57150"/>
                </a:xfrm>
                <a:custGeom>
                  <a:avLst/>
                  <a:gdLst>
                    <a:gd name="connsiteX0" fmla="*/ 28575 w 186689"/>
                    <a:gd name="connsiteY0" fmla="*/ 57150 h 57150"/>
                    <a:gd name="connsiteX1" fmla="*/ 158115 w 186689"/>
                    <a:gd name="connsiteY1" fmla="*/ 57150 h 57150"/>
                    <a:gd name="connsiteX2" fmla="*/ 186690 w 186689"/>
                    <a:gd name="connsiteY2" fmla="*/ 28575 h 57150"/>
                    <a:gd name="connsiteX3" fmla="*/ 158115 w 186689"/>
                    <a:gd name="connsiteY3" fmla="*/ 0 h 57150"/>
                    <a:gd name="connsiteX4" fmla="*/ 28575 w 186689"/>
                    <a:gd name="connsiteY4" fmla="*/ 0 h 57150"/>
                    <a:gd name="connsiteX5" fmla="*/ 0 w 186689"/>
                    <a:gd name="connsiteY5" fmla="*/ 28575 h 57150"/>
                    <a:gd name="connsiteX6" fmla="*/ 28575 w 186689"/>
                    <a:gd name="connsiteY6" fmla="*/ 57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689" h="57150">
                      <a:moveTo>
                        <a:pt x="28575" y="57150"/>
                      </a:moveTo>
                      <a:lnTo>
                        <a:pt x="158115" y="57150"/>
                      </a:lnTo>
                      <a:cubicBezTo>
                        <a:pt x="173355" y="57150"/>
                        <a:pt x="186690" y="44768"/>
                        <a:pt x="186690" y="28575"/>
                      </a:cubicBezTo>
                      <a:cubicBezTo>
                        <a:pt x="186690" y="12382"/>
                        <a:pt x="174308" y="0"/>
                        <a:pt x="158115" y="0"/>
                      </a:cubicBezTo>
                      <a:lnTo>
                        <a:pt x="28575" y="0"/>
                      </a:lnTo>
                      <a:cubicBezTo>
                        <a:pt x="13335" y="0"/>
                        <a:pt x="0" y="12382"/>
                        <a:pt x="0" y="28575"/>
                      </a:cubicBezTo>
                      <a:cubicBezTo>
                        <a:pt x="0" y="44768"/>
                        <a:pt x="13335" y="57150"/>
                        <a:pt x="28575" y="57150"/>
                      </a:cubicBezTo>
                      <a:close/>
                    </a:path>
                  </a:pathLst>
                </a:custGeom>
                <a:grpFill/>
                <a:ln w="9525" cap="flat">
                  <a:noFill/>
                  <a:prstDash val="solid"/>
                  <a:miter/>
                </a:ln>
              </p:spPr>
              <p:txBody>
                <a:bodyPr rtlCol="0" anchor="ctr"/>
                <a:lstStyle/>
                <a:p>
                  <a:endParaRPr lang="en-GB" dirty="0"/>
                </a:p>
              </p:txBody>
            </p:sp>
            <p:sp>
              <p:nvSpPr>
                <p:cNvPr id="102" name="Freeform: Shape 101">
                  <a:extLst>
                    <a:ext uri="{FF2B5EF4-FFF2-40B4-BE49-F238E27FC236}">
                      <a16:creationId xmlns:a16="http://schemas.microsoft.com/office/drawing/2014/main" id="{2AE55ABB-71B4-A7B0-50BB-6048CE529FE9}"/>
                    </a:ext>
                  </a:extLst>
                </p:cNvPr>
                <p:cNvSpPr/>
                <p:nvPr/>
              </p:nvSpPr>
              <p:spPr>
                <a:xfrm>
                  <a:off x="-1431140" y="2312387"/>
                  <a:ext cx="155565" cy="124604"/>
                </a:xfrm>
                <a:custGeom>
                  <a:avLst/>
                  <a:gdLst>
                    <a:gd name="connsiteX0" fmla="*/ 106358 w 155565"/>
                    <a:gd name="connsiteY0" fmla="*/ 9352 h 124604"/>
                    <a:gd name="connsiteX1" fmla="*/ 62543 w 155565"/>
                    <a:gd name="connsiteY1" fmla="*/ 56024 h 124604"/>
                    <a:gd name="connsiteX2" fmla="*/ 49208 w 155565"/>
                    <a:gd name="connsiteY2" fmla="*/ 41737 h 124604"/>
                    <a:gd name="connsiteX3" fmla="*/ 9203 w 155565"/>
                    <a:gd name="connsiteY3" fmla="*/ 39832 h 124604"/>
                    <a:gd name="connsiteX4" fmla="*/ 7298 w 155565"/>
                    <a:gd name="connsiteY4" fmla="*/ 79837 h 124604"/>
                    <a:gd name="connsiteX5" fmla="*/ 41588 w 155565"/>
                    <a:gd name="connsiteY5" fmla="*/ 116032 h 124604"/>
                    <a:gd name="connsiteX6" fmla="*/ 62543 w 155565"/>
                    <a:gd name="connsiteY6" fmla="*/ 124604 h 124604"/>
                    <a:gd name="connsiteX7" fmla="*/ 83498 w 155565"/>
                    <a:gd name="connsiteY7" fmla="*/ 116032 h 124604"/>
                    <a:gd name="connsiteX8" fmla="*/ 148268 w 155565"/>
                    <a:gd name="connsiteY8" fmla="*/ 46499 h 124604"/>
                    <a:gd name="connsiteX9" fmla="*/ 146363 w 155565"/>
                    <a:gd name="connsiteY9" fmla="*/ 6494 h 124604"/>
                    <a:gd name="connsiteX10" fmla="*/ 106358 w 155565"/>
                    <a:gd name="connsiteY10" fmla="*/ 9352 h 12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565" h="124604">
                      <a:moveTo>
                        <a:pt x="106358" y="9352"/>
                      </a:moveTo>
                      <a:lnTo>
                        <a:pt x="62543" y="56024"/>
                      </a:lnTo>
                      <a:lnTo>
                        <a:pt x="49208" y="41737"/>
                      </a:lnTo>
                      <a:cubicBezTo>
                        <a:pt x="38730" y="30307"/>
                        <a:pt x="20633" y="29354"/>
                        <a:pt x="9203" y="39832"/>
                      </a:cubicBezTo>
                      <a:cubicBezTo>
                        <a:pt x="-2227" y="50309"/>
                        <a:pt x="-3180" y="68407"/>
                        <a:pt x="7298" y="79837"/>
                      </a:cubicBezTo>
                      <a:lnTo>
                        <a:pt x="41588" y="116032"/>
                      </a:lnTo>
                      <a:cubicBezTo>
                        <a:pt x="47303" y="121747"/>
                        <a:pt x="53970" y="124604"/>
                        <a:pt x="62543" y="124604"/>
                      </a:cubicBezTo>
                      <a:cubicBezTo>
                        <a:pt x="70163" y="124604"/>
                        <a:pt x="77783" y="121747"/>
                        <a:pt x="83498" y="116032"/>
                      </a:cubicBezTo>
                      <a:lnTo>
                        <a:pt x="148268" y="46499"/>
                      </a:lnTo>
                      <a:cubicBezTo>
                        <a:pt x="158745" y="35069"/>
                        <a:pt x="157793" y="16972"/>
                        <a:pt x="146363" y="6494"/>
                      </a:cubicBezTo>
                      <a:cubicBezTo>
                        <a:pt x="134933" y="-3031"/>
                        <a:pt x="116835" y="-2078"/>
                        <a:pt x="106358" y="9352"/>
                      </a:cubicBezTo>
                      <a:close/>
                    </a:path>
                  </a:pathLst>
                </a:custGeom>
                <a:grpFill/>
                <a:ln w="9525" cap="flat">
                  <a:noFill/>
                  <a:prstDash val="solid"/>
                  <a:miter/>
                </a:ln>
              </p:spPr>
              <p:txBody>
                <a:bodyPr rtlCol="0" anchor="ctr"/>
                <a:lstStyle/>
                <a:p>
                  <a:endParaRPr lang="en-GB" dirty="0"/>
                </a:p>
              </p:txBody>
            </p:sp>
            <p:sp>
              <p:nvSpPr>
                <p:cNvPr id="103" name="Freeform: Shape 102">
                  <a:extLst>
                    <a:ext uri="{FF2B5EF4-FFF2-40B4-BE49-F238E27FC236}">
                      <a16:creationId xmlns:a16="http://schemas.microsoft.com/office/drawing/2014/main" id="{1292093B-7436-E306-AE68-E51A4EE66089}"/>
                    </a:ext>
                  </a:extLst>
                </p:cNvPr>
                <p:cNvSpPr/>
                <p:nvPr/>
              </p:nvSpPr>
              <p:spPr>
                <a:xfrm>
                  <a:off x="-1236200" y="2498904"/>
                  <a:ext cx="186689" cy="57150"/>
                </a:xfrm>
                <a:custGeom>
                  <a:avLst/>
                  <a:gdLst>
                    <a:gd name="connsiteX0" fmla="*/ 158115 w 186689"/>
                    <a:gd name="connsiteY0" fmla="*/ 0 h 57150"/>
                    <a:gd name="connsiteX1" fmla="*/ 28575 w 186689"/>
                    <a:gd name="connsiteY1" fmla="*/ 0 h 57150"/>
                    <a:gd name="connsiteX2" fmla="*/ 0 w 186689"/>
                    <a:gd name="connsiteY2" fmla="*/ 28575 h 57150"/>
                    <a:gd name="connsiteX3" fmla="*/ 28575 w 186689"/>
                    <a:gd name="connsiteY3" fmla="*/ 57150 h 57150"/>
                    <a:gd name="connsiteX4" fmla="*/ 158115 w 186689"/>
                    <a:gd name="connsiteY4" fmla="*/ 57150 h 57150"/>
                    <a:gd name="connsiteX5" fmla="*/ 186690 w 186689"/>
                    <a:gd name="connsiteY5" fmla="*/ 28575 h 57150"/>
                    <a:gd name="connsiteX6" fmla="*/ 158115 w 186689"/>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689" h="57150">
                      <a:moveTo>
                        <a:pt x="158115" y="0"/>
                      </a:moveTo>
                      <a:lnTo>
                        <a:pt x="28575" y="0"/>
                      </a:lnTo>
                      <a:cubicBezTo>
                        <a:pt x="13335" y="0"/>
                        <a:pt x="0" y="12382"/>
                        <a:pt x="0" y="28575"/>
                      </a:cubicBezTo>
                      <a:cubicBezTo>
                        <a:pt x="0" y="43815"/>
                        <a:pt x="12383" y="57150"/>
                        <a:pt x="28575" y="57150"/>
                      </a:cubicBezTo>
                      <a:lnTo>
                        <a:pt x="158115" y="57150"/>
                      </a:lnTo>
                      <a:cubicBezTo>
                        <a:pt x="173355" y="57150"/>
                        <a:pt x="186690" y="44767"/>
                        <a:pt x="186690" y="28575"/>
                      </a:cubicBezTo>
                      <a:cubicBezTo>
                        <a:pt x="185738" y="12382"/>
                        <a:pt x="173355" y="0"/>
                        <a:pt x="158115" y="0"/>
                      </a:cubicBezTo>
                      <a:close/>
                    </a:path>
                  </a:pathLst>
                </a:custGeom>
                <a:grpFill/>
                <a:ln w="9525" cap="flat">
                  <a:noFill/>
                  <a:prstDash val="solid"/>
                  <a:miter/>
                </a:ln>
              </p:spPr>
              <p:txBody>
                <a:bodyPr rtlCol="0" anchor="ctr"/>
                <a:lstStyle/>
                <a:p>
                  <a:endParaRPr lang="en-GB" dirty="0"/>
                </a:p>
              </p:txBody>
            </p:sp>
            <p:sp>
              <p:nvSpPr>
                <p:cNvPr id="104" name="Freeform: Shape 103">
                  <a:extLst>
                    <a:ext uri="{FF2B5EF4-FFF2-40B4-BE49-F238E27FC236}">
                      <a16:creationId xmlns:a16="http://schemas.microsoft.com/office/drawing/2014/main" id="{2463D881-C335-35A2-B52E-3427920FDE69}"/>
                    </a:ext>
                  </a:extLst>
                </p:cNvPr>
                <p:cNvSpPr/>
                <p:nvPr/>
              </p:nvSpPr>
              <p:spPr>
                <a:xfrm>
                  <a:off x="-1431140" y="2463835"/>
                  <a:ext cx="155565" cy="124604"/>
                </a:xfrm>
                <a:custGeom>
                  <a:avLst/>
                  <a:gdLst>
                    <a:gd name="connsiteX0" fmla="*/ 106358 w 155565"/>
                    <a:gd name="connsiteY0" fmla="*/ 9352 h 124604"/>
                    <a:gd name="connsiteX1" fmla="*/ 62543 w 155565"/>
                    <a:gd name="connsiteY1" fmla="*/ 56024 h 124604"/>
                    <a:gd name="connsiteX2" fmla="*/ 49208 w 155565"/>
                    <a:gd name="connsiteY2" fmla="*/ 41737 h 124604"/>
                    <a:gd name="connsiteX3" fmla="*/ 9203 w 155565"/>
                    <a:gd name="connsiteY3" fmla="*/ 39832 h 124604"/>
                    <a:gd name="connsiteX4" fmla="*/ 7298 w 155565"/>
                    <a:gd name="connsiteY4" fmla="*/ 79837 h 124604"/>
                    <a:gd name="connsiteX5" fmla="*/ 41588 w 155565"/>
                    <a:gd name="connsiteY5" fmla="*/ 116032 h 124604"/>
                    <a:gd name="connsiteX6" fmla="*/ 62543 w 155565"/>
                    <a:gd name="connsiteY6" fmla="*/ 124604 h 124604"/>
                    <a:gd name="connsiteX7" fmla="*/ 83498 w 155565"/>
                    <a:gd name="connsiteY7" fmla="*/ 116032 h 124604"/>
                    <a:gd name="connsiteX8" fmla="*/ 148268 w 155565"/>
                    <a:gd name="connsiteY8" fmla="*/ 46499 h 124604"/>
                    <a:gd name="connsiteX9" fmla="*/ 146363 w 155565"/>
                    <a:gd name="connsiteY9" fmla="*/ 6494 h 124604"/>
                    <a:gd name="connsiteX10" fmla="*/ 106358 w 155565"/>
                    <a:gd name="connsiteY10" fmla="*/ 9352 h 12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565" h="124604">
                      <a:moveTo>
                        <a:pt x="106358" y="9352"/>
                      </a:moveTo>
                      <a:lnTo>
                        <a:pt x="62543" y="56024"/>
                      </a:lnTo>
                      <a:lnTo>
                        <a:pt x="49208" y="41737"/>
                      </a:lnTo>
                      <a:cubicBezTo>
                        <a:pt x="38730" y="30307"/>
                        <a:pt x="20633" y="29354"/>
                        <a:pt x="9203" y="39832"/>
                      </a:cubicBezTo>
                      <a:cubicBezTo>
                        <a:pt x="-2227" y="50309"/>
                        <a:pt x="-3180" y="68407"/>
                        <a:pt x="7298" y="79837"/>
                      </a:cubicBezTo>
                      <a:lnTo>
                        <a:pt x="41588" y="116032"/>
                      </a:lnTo>
                      <a:cubicBezTo>
                        <a:pt x="47303" y="121747"/>
                        <a:pt x="53970" y="124604"/>
                        <a:pt x="62543" y="124604"/>
                      </a:cubicBezTo>
                      <a:cubicBezTo>
                        <a:pt x="70163" y="124604"/>
                        <a:pt x="77783" y="121747"/>
                        <a:pt x="83498" y="116032"/>
                      </a:cubicBezTo>
                      <a:lnTo>
                        <a:pt x="148268" y="46499"/>
                      </a:lnTo>
                      <a:cubicBezTo>
                        <a:pt x="158745" y="35069"/>
                        <a:pt x="157793" y="16972"/>
                        <a:pt x="146363" y="6494"/>
                      </a:cubicBezTo>
                      <a:cubicBezTo>
                        <a:pt x="134933" y="-3031"/>
                        <a:pt x="116835" y="-2078"/>
                        <a:pt x="106358" y="9352"/>
                      </a:cubicBezTo>
                      <a:close/>
                    </a:path>
                  </a:pathLst>
                </a:custGeom>
                <a:grpFill/>
                <a:ln w="9525" cap="flat">
                  <a:noFill/>
                  <a:prstDash val="solid"/>
                  <a:miter/>
                </a:ln>
              </p:spPr>
              <p:txBody>
                <a:bodyPr rtlCol="0" anchor="ctr"/>
                <a:lstStyle/>
                <a:p>
                  <a:endParaRPr lang="en-GB" dirty="0"/>
                </a:p>
              </p:txBody>
            </p:sp>
            <p:sp>
              <p:nvSpPr>
                <p:cNvPr id="105" name="Freeform: Shape 104">
                  <a:extLst>
                    <a:ext uri="{FF2B5EF4-FFF2-40B4-BE49-F238E27FC236}">
                      <a16:creationId xmlns:a16="http://schemas.microsoft.com/office/drawing/2014/main" id="{864E6DA5-0E87-D33B-88E3-FE40E7609B9E}"/>
                    </a:ext>
                  </a:extLst>
                </p:cNvPr>
                <p:cNvSpPr/>
                <p:nvPr/>
              </p:nvSpPr>
              <p:spPr>
                <a:xfrm>
                  <a:off x="-1236200" y="2650351"/>
                  <a:ext cx="186689" cy="57150"/>
                </a:xfrm>
                <a:custGeom>
                  <a:avLst/>
                  <a:gdLst>
                    <a:gd name="connsiteX0" fmla="*/ 158115 w 186689"/>
                    <a:gd name="connsiteY0" fmla="*/ 0 h 57150"/>
                    <a:gd name="connsiteX1" fmla="*/ 28575 w 186689"/>
                    <a:gd name="connsiteY1" fmla="*/ 0 h 57150"/>
                    <a:gd name="connsiteX2" fmla="*/ 0 w 186689"/>
                    <a:gd name="connsiteY2" fmla="*/ 28575 h 57150"/>
                    <a:gd name="connsiteX3" fmla="*/ 28575 w 186689"/>
                    <a:gd name="connsiteY3" fmla="*/ 57150 h 57150"/>
                    <a:gd name="connsiteX4" fmla="*/ 158115 w 186689"/>
                    <a:gd name="connsiteY4" fmla="*/ 57150 h 57150"/>
                    <a:gd name="connsiteX5" fmla="*/ 186690 w 186689"/>
                    <a:gd name="connsiteY5" fmla="*/ 28575 h 57150"/>
                    <a:gd name="connsiteX6" fmla="*/ 158115 w 186689"/>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689" h="57150">
                      <a:moveTo>
                        <a:pt x="158115" y="0"/>
                      </a:moveTo>
                      <a:lnTo>
                        <a:pt x="28575" y="0"/>
                      </a:lnTo>
                      <a:cubicBezTo>
                        <a:pt x="13335" y="0"/>
                        <a:pt x="0" y="12383"/>
                        <a:pt x="0" y="28575"/>
                      </a:cubicBezTo>
                      <a:cubicBezTo>
                        <a:pt x="0" y="43815"/>
                        <a:pt x="12383" y="57150"/>
                        <a:pt x="28575" y="57150"/>
                      </a:cubicBezTo>
                      <a:lnTo>
                        <a:pt x="158115" y="57150"/>
                      </a:lnTo>
                      <a:cubicBezTo>
                        <a:pt x="173355" y="57150"/>
                        <a:pt x="186690" y="44768"/>
                        <a:pt x="186690" y="28575"/>
                      </a:cubicBezTo>
                      <a:cubicBezTo>
                        <a:pt x="185738" y="12383"/>
                        <a:pt x="173355" y="0"/>
                        <a:pt x="158115" y="0"/>
                      </a:cubicBezTo>
                      <a:close/>
                    </a:path>
                  </a:pathLst>
                </a:custGeom>
                <a:grpFill/>
                <a:ln w="9525" cap="flat">
                  <a:noFill/>
                  <a:prstDash val="solid"/>
                  <a:miter/>
                </a:ln>
              </p:spPr>
              <p:txBody>
                <a:bodyPr rtlCol="0" anchor="ctr"/>
                <a:lstStyle/>
                <a:p>
                  <a:endParaRPr lang="en-GB" dirty="0"/>
                </a:p>
              </p:txBody>
            </p:sp>
            <p:sp>
              <p:nvSpPr>
                <p:cNvPr id="106" name="Freeform: Shape 105">
                  <a:extLst>
                    <a:ext uri="{FF2B5EF4-FFF2-40B4-BE49-F238E27FC236}">
                      <a16:creationId xmlns:a16="http://schemas.microsoft.com/office/drawing/2014/main" id="{9F9B214A-F80A-3A83-A621-69F61B66F888}"/>
                    </a:ext>
                  </a:extLst>
                </p:cNvPr>
                <p:cNvSpPr/>
                <p:nvPr/>
              </p:nvSpPr>
              <p:spPr>
                <a:xfrm>
                  <a:off x="-1431140" y="2615807"/>
                  <a:ext cx="155565" cy="125031"/>
                </a:xfrm>
                <a:custGeom>
                  <a:avLst/>
                  <a:gdLst>
                    <a:gd name="connsiteX0" fmla="*/ 106358 w 155565"/>
                    <a:gd name="connsiteY0" fmla="*/ 8827 h 125031"/>
                    <a:gd name="connsiteX1" fmla="*/ 62543 w 155565"/>
                    <a:gd name="connsiteY1" fmla="*/ 55499 h 125031"/>
                    <a:gd name="connsiteX2" fmla="*/ 49208 w 155565"/>
                    <a:gd name="connsiteY2" fmla="*/ 42164 h 125031"/>
                    <a:gd name="connsiteX3" fmla="*/ 9203 w 155565"/>
                    <a:gd name="connsiteY3" fmla="*/ 40259 h 125031"/>
                    <a:gd name="connsiteX4" fmla="*/ 7298 w 155565"/>
                    <a:gd name="connsiteY4" fmla="*/ 80264 h 125031"/>
                    <a:gd name="connsiteX5" fmla="*/ 41588 w 155565"/>
                    <a:gd name="connsiteY5" fmla="*/ 116459 h 125031"/>
                    <a:gd name="connsiteX6" fmla="*/ 62543 w 155565"/>
                    <a:gd name="connsiteY6" fmla="*/ 125032 h 125031"/>
                    <a:gd name="connsiteX7" fmla="*/ 83498 w 155565"/>
                    <a:gd name="connsiteY7" fmla="*/ 116459 h 125031"/>
                    <a:gd name="connsiteX8" fmla="*/ 148268 w 155565"/>
                    <a:gd name="connsiteY8" fmla="*/ 46927 h 125031"/>
                    <a:gd name="connsiteX9" fmla="*/ 146363 w 155565"/>
                    <a:gd name="connsiteY9" fmla="*/ 6922 h 125031"/>
                    <a:gd name="connsiteX10" fmla="*/ 106358 w 155565"/>
                    <a:gd name="connsiteY10" fmla="*/ 8827 h 12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565" h="125031">
                      <a:moveTo>
                        <a:pt x="106358" y="8827"/>
                      </a:moveTo>
                      <a:lnTo>
                        <a:pt x="62543" y="55499"/>
                      </a:lnTo>
                      <a:lnTo>
                        <a:pt x="49208" y="42164"/>
                      </a:lnTo>
                      <a:cubicBezTo>
                        <a:pt x="38730" y="30734"/>
                        <a:pt x="20633" y="29782"/>
                        <a:pt x="9203" y="40259"/>
                      </a:cubicBezTo>
                      <a:cubicBezTo>
                        <a:pt x="-2227" y="50737"/>
                        <a:pt x="-3180" y="68834"/>
                        <a:pt x="7298" y="80264"/>
                      </a:cubicBezTo>
                      <a:lnTo>
                        <a:pt x="41588" y="116459"/>
                      </a:lnTo>
                      <a:cubicBezTo>
                        <a:pt x="47303" y="122174"/>
                        <a:pt x="53970" y="125032"/>
                        <a:pt x="62543" y="125032"/>
                      </a:cubicBezTo>
                      <a:cubicBezTo>
                        <a:pt x="70163" y="125032"/>
                        <a:pt x="77783" y="122174"/>
                        <a:pt x="83498" y="116459"/>
                      </a:cubicBezTo>
                      <a:lnTo>
                        <a:pt x="148268" y="46927"/>
                      </a:lnTo>
                      <a:cubicBezTo>
                        <a:pt x="158745" y="35497"/>
                        <a:pt x="157793" y="17399"/>
                        <a:pt x="146363" y="6922"/>
                      </a:cubicBezTo>
                      <a:cubicBezTo>
                        <a:pt x="134933" y="-2603"/>
                        <a:pt x="116835" y="-2603"/>
                        <a:pt x="106358" y="8827"/>
                      </a:cubicBezTo>
                      <a:close/>
                    </a:path>
                  </a:pathLst>
                </a:custGeom>
                <a:grpFill/>
                <a:ln w="9525" cap="flat">
                  <a:noFill/>
                  <a:prstDash val="solid"/>
                  <a:miter/>
                </a:ln>
              </p:spPr>
              <p:txBody>
                <a:bodyPr rtlCol="0" anchor="ctr"/>
                <a:lstStyle/>
                <a:p>
                  <a:endParaRPr lang="en-GB" dirty="0"/>
                </a:p>
              </p:txBody>
            </p:sp>
          </p:grpSp>
        </p:grpSp>
        <p:grpSp>
          <p:nvGrpSpPr>
            <p:cNvPr id="157" name="Group 156">
              <a:extLst>
                <a:ext uri="{FF2B5EF4-FFF2-40B4-BE49-F238E27FC236}">
                  <a16:creationId xmlns:a16="http://schemas.microsoft.com/office/drawing/2014/main" id="{4FC89314-8865-0E6A-DC3E-50AEF4B79CC7}"/>
                </a:ext>
              </a:extLst>
            </p:cNvPr>
            <p:cNvGrpSpPr/>
            <p:nvPr/>
          </p:nvGrpSpPr>
          <p:grpSpPr>
            <a:xfrm>
              <a:off x="7787526" y="1226751"/>
              <a:ext cx="795068" cy="888994"/>
              <a:chOff x="7889216" y="1093788"/>
              <a:chExt cx="795068" cy="888994"/>
            </a:xfrm>
          </p:grpSpPr>
          <p:sp>
            <p:nvSpPr>
              <p:cNvPr id="47" name="Oval 46">
                <a:extLst>
                  <a:ext uri="{FF2B5EF4-FFF2-40B4-BE49-F238E27FC236}">
                    <a16:creationId xmlns:a16="http://schemas.microsoft.com/office/drawing/2014/main" id="{7C664DEB-28BA-9AD9-4F5F-8E268804E2FD}"/>
                  </a:ext>
                </a:extLst>
              </p:cNvPr>
              <p:cNvSpPr/>
              <p:nvPr/>
            </p:nvSpPr>
            <p:spPr>
              <a:xfrm>
                <a:off x="7959396" y="1093788"/>
                <a:ext cx="654708" cy="654708"/>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TextBox 53">
                <a:extLst>
                  <a:ext uri="{FF2B5EF4-FFF2-40B4-BE49-F238E27FC236}">
                    <a16:creationId xmlns:a16="http://schemas.microsoft.com/office/drawing/2014/main" id="{E8F8E5F7-2C5B-DB75-FF90-CD2E8E59C822}"/>
                  </a:ext>
                </a:extLst>
              </p:cNvPr>
              <p:cNvSpPr txBox="1"/>
              <p:nvPr/>
            </p:nvSpPr>
            <p:spPr>
              <a:xfrm>
                <a:off x="7889216" y="1798116"/>
                <a:ext cx="795068" cy="184666"/>
              </a:xfrm>
              <a:prstGeom prst="rect">
                <a:avLst/>
              </a:prstGeom>
              <a:noFill/>
            </p:spPr>
            <p:txBody>
              <a:bodyPr wrap="square" lIns="0" tIns="0" rIns="0" bIns="0" rtlCol="0">
                <a:spAutoFit/>
              </a:bodyPr>
              <a:lstStyle/>
              <a:p>
                <a:pPr algn="ctr"/>
                <a:r>
                  <a:rPr lang="en-GB" sz="1200" b="1" dirty="0"/>
                  <a:t>Schedules</a:t>
                </a:r>
              </a:p>
            </p:txBody>
          </p:sp>
          <p:sp>
            <p:nvSpPr>
              <p:cNvPr id="113" name="Freeform: Shape 112">
                <a:extLst>
                  <a:ext uri="{FF2B5EF4-FFF2-40B4-BE49-F238E27FC236}">
                    <a16:creationId xmlns:a16="http://schemas.microsoft.com/office/drawing/2014/main" id="{812FF080-86D1-3449-91F6-E29CBA3D30C0}"/>
                  </a:ext>
                </a:extLst>
              </p:cNvPr>
              <p:cNvSpPr/>
              <p:nvPr/>
            </p:nvSpPr>
            <p:spPr>
              <a:xfrm>
                <a:off x="8155782" y="1238573"/>
                <a:ext cx="261938" cy="365138"/>
              </a:xfrm>
              <a:custGeom>
                <a:avLst/>
                <a:gdLst>
                  <a:gd name="connsiteX0" fmla="*/ 191510 w 341642"/>
                  <a:gd name="connsiteY0" fmla="*/ 44320 h 476250"/>
                  <a:gd name="connsiteX1" fmla="*/ 150143 w 341642"/>
                  <a:gd name="connsiteY1" fmla="*/ 44320 h 476250"/>
                  <a:gd name="connsiteX2" fmla="*/ 170821 w 341642"/>
                  <a:gd name="connsiteY2" fmla="*/ 27184 h 476250"/>
                  <a:gd name="connsiteX3" fmla="*/ 191510 w 341642"/>
                  <a:gd name="connsiteY3" fmla="*/ 44320 h 476250"/>
                  <a:gd name="connsiteX4" fmla="*/ 51864 w 341642"/>
                  <a:gd name="connsiteY4" fmla="*/ 244812 h 476250"/>
                  <a:gd name="connsiteX5" fmla="*/ 83449 w 341642"/>
                  <a:gd name="connsiteY5" fmla="*/ 244812 h 476250"/>
                  <a:gd name="connsiteX6" fmla="*/ 83449 w 341642"/>
                  <a:gd name="connsiteY6" fmla="*/ 276406 h 476250"/>
                  <a:gd name="connsiteX7" fmla="*/ 51864 w 341642"/>
                  <a:gd name="connsiteY7" fmla="*/ 276406 h 476250"/>
                  <a:gd name="connsiteX8" fmla="*/ 51864 w 341642"/>
                  <a:gd name="connsiteY8" fmla="*/ 244812 h 476250"/>
                  <a:gd name="connsiteX9" fmla="*/ 115253 w 341642"/>
                  <a:gd name="connsiteY9" fmla="*/ 396278 h 476250"/>
                  <a:gd name="connsiteX10" fmla="*/ 289779 w 341642"/>
                  <a:gd name="connsiteY10" fmla="*/ 396278 h 476250"/>
                  <a:gd name="connsiteX11" fmla="*/ 289779 w 341642"/>
                  <a:gd name="connsiteY11" fmla="*/ 420262 h 476250"/>
                  <a:gd name="connsiteX12" fmla="*/ 115253 w 341642"/>
                  <a:gd name="connsiteY12" fmla="*/ 420262 h 476250"/>
                  <a:gd name="connsiteX13" fmla="*/ 115253 w 341642"/>
                  <a:gd name="connsiteY13" fmla="*/ 396278 h 476250"/>
                  <a:gd name="connsiteX14" fmla="*/ 83449 w 341642"/>
                  <a:gd name="connsiteY14" fmla="*/ 170974 h 476250"/>
                  <a:gd name="connsiteX15" fmla="*/ 83449 w 341642"/>
                  <a:gd name="connsiteY15" fmla="*/ 202568 h 476250"/>
                  <a:gd name="connsiteX16" fmla="*/ 51864 w 341642"/>
                  <a:gd name="connsiteY16" fmla="*/ 202568 h 476250"/>
                  <a:gd name="connsiteX17" fmla="*/ 51864 w 341642"/>
                  <a:gd name="connsiteY17" fmla="*/ 170974 h 476250"/>
                  <a:gd name="connsiteX18" fmla="*/ 83449 w 341642"/>
                  <a:gd name="connsiteY18" fmla="*/ 170974 h 476250"/>
                  <a:gd name="connsiteX19" fmla="*/ 51864 w 341642"/>
                  <a:gd name="connsiteY19" fmla="*/ 392478 h 476250"/>
                  <a:gd name="connsiteX20" fmla="*/ 83449 w 341642"/>
                  <a:gd name="connsiteY20" fmla="*/ 392478 h 476250"/>
                  <a:gd name="connsiteX21" fmla="*/ 83449 w 341642"/>
                  <a:gd name="connsiteY21" fmla="*/ 424072 h 476250"/>
                  <a:gd name="connsiteX22" fmla="*/ 51864 w 341642"/>
                  <a:gd name="connsiteY22" fmla="*/ 424072 h 476250"/>
                  <a:gd name="connsiteX23" fmla="*/ 51864 w 341642"/>
                  <a:gd name="connsiteY23" fmla="*/ 392478 h 476250"/>
                  <a:gd name="connsiteX24" fmla="*/ 115253 w 341642"/>
                  <a:gd name="connsiteY24" fmla="*/ 322450 h 476250"/>
                  <a:gd name="connsiteX25" fmla="*/ 289779 w 341642"/>
                  <a:gd name="connsiteY25" fmla="*/ 322450 h 476250"/>
                  <a:gd name="connsiteX26" fmla="*/ 289779 w 341642"/>
                  <a:gd name="connsiteY26" fmla="*/ 346434 h 476250"/>
                  <a:gd name="connsiteX27" fmla="*/ 115253 w 341642"/>
                  <a:gd name="connsiteY27" fmla="*/ 346434 h 476250"/>
                  <a:gd name="connsiteX28" fmla="*/ 115253 w 341642"/>
                  <a:gd name="connsiteY28" fmla="*/ 322450 h 476250"/>
                  <a:gd name="connsiteX29" fmla="*/ 83449 w 341642"/>
                  <a:gd name="connsiteY29" fmla="*/ 318640 h 476250"/>
                  <a:gd name="connsiteX30" fmla="*/ 83449 w 341642"/>
                  <a:gd name="connsiteY30" fmla="*/ 350234 h 476250"/>
                  <a:gd name="connsiteX31" fmla="*/ 51864 w 341642"/>
                  <a:gd name="connsiteY31" fmla="*/ 350234 h 476250"/>
                  <a:gd name="connsiteX32" fmla="*/ 51864 w 341642"/>
                  <a:gd name="connsiteY32" fmla="*/ 318640 h 476250"/>
                  <a:gd name="connsiteX33" fmla="*/ 83449 w 341642"/>
                  <a:gd name="connsiteY33" fmla="*/ 318640 h 476250"/>
                  <a:gd name="connsiteX34" fmla="*/ 115253 w 341642"/>
                  <a:gd name="connsiteY34" fmla="*/ 248612 h 476250"/>
                  <a:gd name="connsiteX35" fmla="*/ 289779 w 341642"/>
                  <a:gd name="connsiteY35" fmla="*/ 248612 h 476250"/>
                  <a:gd name="connsiteX36" fmla="*/ 289779 w 341642"/>
                  <a:gd name="connsiteY36" fmla="*/ 272596 h 476250"/>
                  <a:gd name="connsiteX37" fmla="*/ 115253 w 341642"/>
                  <a:gd name="connsiteY37" fmla="*/ 272596 h 476250"/>
                  <a:gd name="connsiteX38" fmla="*/ 115253 w 341642"/>
                  <a:gd name="connsiteY38" fmla="*/ 248612 h 476250"/>
                  <a:gd name="connsiteX39" fmla="*/ 276549 w 341642"/>
                  <a:gd name="connsiteY39" fmla="*/ 117262 h 476250"/>
                  <a:gd name="connsiteX40" fmla="*/ 65094 w 341642"/>
                  <a:gd name="connsiteY40" fmla="*/ 117262 h 476250"/>
                  <a:gd name="connsiteX41" fmla="*/ 65094 w 341642"/>
                  <a:gd name="connsiteY41" fmla="*/ 58445 h 476250"/>
                  <a:gd name="connsiteX42" fmla="*/ 0 w 341642"/>
                  <a:gd name="connsiteY42" fmla="*/ 58445 h 476250"/>
                  <a:gd name="connsiteX43" fmla="*/ 0 w 341642"/>
                  <a:gd name="connsiteY43" fmla="*/ 476250 h 476250"/>
                  <a:gd name="connsiteX44" fmla="*/ 341643 w 341642"/>
                  <a:gd name="connsiteY44" fmla="*/ 476250 h 476250"/>
                  <a:gd name="connsiteX45" fmla="*/ 341643 w 341642"/>
                  <a:gd name="connsiteY45" fmla="*/ 58445 h 476250"/>
                  <a:gd name="connsiteX46" fmla="*/ 276549 w 341642"/>
                  <a:gd name="connsiteY46" fmla="*/ 58445 h 476250"/>
                  <a:gd name="connsiteX47" fmla="*/ 276549 w 341642"/>
                  <a:gd name="connsiteY47" fmla="*/ 117262 h 476250"/>
                  <a:gd name="connsiteX48" fmla="*/ 289779 w 341642"/>
                  <a:gd name="connsiteY48" fmla="*/ 174774 h 476250"/>
                  <a:gd name="connsiteX49" fmla="*/ 289779 w 341642"/>
                  <a:gd name="connsiteY49" fmla="*/ 198768 h 476250"/>
                  <a:gd name="connsiteX50" fmla="*/ 115253 w 341642"/>
                  <a:gd name="connsiteY50" fmla="*/ 198768 h 476250"/>
                  <a:gd name="connsiteX51" fmla="*/ 115253 w 341642"/>
                  <a:gd name="connsiteY51" fmla="*/ 174774 h 476250"/>
                  <a:gd name="connsiteX52" fmla="*/ 289779 w 341642"/>
                  <a:gd name="connsiteY52" fmla="*/ 174774 h 476250"/>
                  <a:gd name="connsiteX53" fmla="*/ 218904 w 341642"/>
                  <a:gd name="connsiteY53" fmla="*/ 44320 h 476250"/>
                  <a:gd name="connsiteX54" fmla="*/ 170812 w 341642"/>
                  <a:gd name="connsiteY54" fmla="*/ 0 h 476250"/>
                  <a:gd name="connsiteX55" fmla="*/ 122730 w 341642"/>
                  <a:gd name="connsiteY55" fmla="*/ 44320 h 476250"/>
                  <a:gd name="connsiteX56" fmla="*/ 82591 w 341642"/>
                  <a:gd name="connsiteY56" fmla="*/ 44320 h 476250"/>
                  <a:gd name="connsiteX57" fmla="*/ 82591 w 341642"/>
                  <a:gd name="connsiteY57" fmla="*/ 99746 h 476250"/>
                  <a:gd name="connsiteX58" fmla="*/ 259023 w 341642"/>
                  <a:gd name="connsiteY58" fmla="*/ 99746 h 476250"/>
                  <a:gd name="connsiteX59" fmla="*/ 259023 w 341642"/>
                  <a:gd name="connsiteY59" fmla="*/ 44320 h 476250"/>
                  <a:gd name="connsiteX60" fmla="*/ 218904 w 341642"/>
                  <a:gd name="connsiteY60" fmla="*/ 4432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41642" h="476250">
                    <a:moveTo>
                      <a:pt x="191510" y="44320"/>
                    </a:moveTo>
                    <a:lnTo>
                      <a:pt x="150143" y="44320"/>
                    </a:lnTo>
                    <a:cubicBezTo>
                      <a:pt x="152019" y="34452"/>
                      <a:pt x="160772" y="27184"/>
                      <a:pt x="170821" y="27184"/>
                    </a:cubicBezTo>
                    <a:cubicBezTo>
                      <a:pt x="180908" y="27184"/>
                      <a:pt x="189652" y="34461"/>
                      <a:pt x="191510" y="44320"/>
                    </a:cubicBezTo>
                    <a:moveTo>
                      <a:pt x="51864" y="244812"/>
                    </a:moveTo>
                    <a:lnTo>
                      <a:pt x="83449" y="244812"/>
                    </a:lnTo>
                    <a:lnTo>
                      <a:pt x="83449" y="276406"/>
                    </a:lnTo>
                    <a:lnTo>
                      <a:pt x="51864" y="276406"/>
                    </a:lnTo>
                    <a:lnTo>
                      <a:pt x="51864" y="244812"/>
                    </a:lnTo>
                    <a:close/>
                    <a:moveTo>
                      <a:pt x="115253" y="396278"/>
                    </a:moveTo>
                    <a:lnTo>
                      <a:pt x="289779" y="396278"/>
                    </a:lnTo>
                    <a:lnTo>
                      <a:pt x="289779" y="420262"/>
                    </a:lnTo>
                    <a:lnTo>
                      <a:pt x="115253" y="420262"/>
                    </a:lnTo>
                    <a:lnTo>
                      <a:pt x="115253" y="396278"/>
                    </a:lnTo>
                    <a:close/>
                    <a:moveTo>
                      <a:pt x="83449" y="170974"/>
                    </a:moveTo>
                    <a:lnTo>
                      <a:pt x="83449" y="202568"/>
                    </a:lnTo>
                    <a:lnTo>
                      <a:pt x="51864" y="202568"/>
                    </a:lnTo>
                    <a:lnTo>
                      <a:pt x="51864" y="170974"/>
                    </a:lnTo>
                    <a:lnTo>
                      <a:pt x="83449" y="170974"/>
                    </a:lnTo>
                    <a:close/>
                    <a:moveTo>
                      <a:pt x="51864" y="392478"/>
                    </a:moveTo>
                    <a:lnTo>
                      <a:pt x="83449" y="392478"/>
                    </a:lnTo>
                    <a:lnTo>
                      <a:pt x="83449" y="424072"/>
                    </a:lnTo>
                    <a:lnTo>
                      <a:pt x="51864" y="424072"/>
                    </a:lnTo>
                    <a:lnTo>
                      <a:pt x="51864" y="392478"/>
                    </a:lnTo>
                    <a:close/>
                    <a:moveTo>
                      <a:pt x="115253" y="322450"/>
                    </a:moveTo>
                    <a:lnTo>
                      <a:pt x="289779" y="322450"/>
                    </a:lnTo>
                    <a:lnTo>
                      <a:pt x="289779" y="346434"/>
                    </a:lnTo>
                    <a:lnTo>
                      <a:pt x="115253" y="346434"/>
                    </a:lnTo>
                    <a:lnTo>
                      <a:pt x="115253" y="322450"/>
                    </a:lnTo>
                    <a:close/>
                    <a:moveTo>
                      <a:pt x="83449" y="318640"/>
                    </a:moveTo>
                    <a:lnTo>
                      <a:pt x="83449" y="350234"/>
                    </a:lnTo>
                    <a:lnTo>
                      <a:pt x="51864" y="350234"/>
                    </a:lnTo>
                    <a:lnTo>
                      <a:pt x="51864" y="318640"/>
                    </a:lnTo>
                    <a:lnTo>
                      <a:pt x="83449" y="318640"/>
                    </a:lnTo>
                    <a:close/>
                    <a:moveTo>
                      <a:pt x="115253" y="248612"/>
                    </a:moveTo>
                    <a:lnTo>
                      <a:pt x="289779" y="248612"/>
                    </a:lnTo>
                    <a:lnTo>
                      <a:pt x="289779" y="272596"/>
                    </a:lnTo>
                    <a:lnTo>
                      <a:pt x="115253" y="272596"/>
                    </a:lnTo>
                    <a:lnTo>
                      <a:pt x="115253" y="248612"/>
                    </a:lnTo>
                    <a:close/>
                    <a:moveTo>
                      <a:pt x="276549" y="117262"/>
                    </a:moveTo>
                    <a:lnTo>
                      <a:pt x="65094" y="117262"/>
                    </a:lnTo>
                    <a:lnTo>
                      <a:pt x="65094" y="58445"/>
                    </a:lnTo>
                    <a:lnTo>
                      <a:pt x="0" y="58445"/>
                    </a:lnTo>
                    <a:lnTo>
                      <a:pt x="0" y="476250"/>
                    </a:lnTo>
                    <a:lnTo>
                      <a:pt x="341643" y="476250"/>
                    </a:lnTo>
                    <a:lnTo>
                      <a:pt x="341643" y="58445"/>
                    </a:lnTo>
                    <a:lnTo>
                      <a:pt x="276549" y="58445"/>
                    </a:lnTo>
                    <a:lnTo>
                      <a:pt x="276549" y="117262"/>
                    </a:lnTo>
                    <a:close/>
                    <a:moveTo>
                      <a:pt x="289779" y="174774"/>
                    </a:moveTo>
                    <a:lnTo>
                      <a:pt x="289779" y="198768"/>
                    </a:lnTo>
                    <a:lnTo>
                      <a:pt x="115253" y="198768"/>
                    </a:lnTo>
                    <a:lnTo>
                      <a:pt x="115253" y="174774"/>
                    </a:lnTo>
                    <a:lnTo>
                      <a:pt x="289779" y="174774"/>
                    </a:lnTo>
                    <a:close/>
                    <a:moveTo>
                      <a:pt x="218904" y="44320"/>
                    </a:moveTo>
                    <a:cubicBezTo>
                      <a:pt x="216856" y="19393"/>
                      <a:pt x="195824" y="0"/>
                      <a:pt x="170812" y="0"/>
                    </a:cubicBezTo>
                    <a:cubicBezTo>
                      <a:pt x="145761" y="0"/>
                      <a:pt x="124758" y="19383"/>
                      <a:pt x="122730" y="44320"/>
                    </a:cubicBezTo>
                    <a:lnTo>
                      <a:pt x="82591" y="44320"/>
                    </a:lnTo>
                    <a:lnTo>
                      <a:pt x="82591" y="99746"/>
                    </a:lnTo>
                    <a:lnTo>
                      <a:pt x="259023" y="99746"/>
                    </a:lnTo>
                    <a:lnTo>
                      <a:pt x="259023" y="44320"/>
                    </a:lnTo>
                    <a:lnTo>
                      <a:pt x="218904" y="44320"/>
                    </a:lnTo>
                    <a:close/>
                  </a:path>
                </a:pathLst>
              </a:custGeom>
              <a:solidFill>
                <a:schemeClr val="bg1"/>
              </a:solidFill>
              <a:ln w="9525" cap="flat">
                <a:noFill/>
                <a:prstDash val="solid"/>
                <a:miter/>
              </a:ln>
            </p:spPr>
            <p:txBody>
              <a:bodyPr rtlCol="0" anchor="ctr"/>
              <a:lstStyle/>
              <a:p>
                <a:endParaRPr lang="en-GB" dirty="0"/>
              </a:p>
            </p:txBody>
          </p:sp>
        </p:grpSp>
        <p:grpSp>
          <p:nvGrpSpPr>
            <p:cNvPr id="154" name="Group 153">
              <a:extLst>
                <a:ext uri="{FF2B5EF4-FFF2-40B4-BE49-F238E27FC236}">
                  <a16:creationId xmlns:a16="http://schemas.microsoft.com/office/drawing/2014/main" id="{6807FC29-497E-846E-D89F-F72B6466B600}"/>
                </a:ext>
              </a:extLst>
            </p:cNvPr>
            <p:cNvGrpSpPr/>
            <p:nvPr/>
          </p:nvGrpSpPr>
          <p:grpSpPr>
            <a:xfrm>
              <a:off x="5207943" y="2191318"/>
              <a:ext cx="1088822" cy="903570"/>
              <a:chOff x="4296855" y="2191318"/>
              <a:chExt cx="1088822" cy="903570"/>
            </a:xfrm>
          </p:grpSpPr>
          <p:sp>
            <p:nvSpPr>
              <p:cNvPr id="48" name="Oval 47">
                <a:extLst>
                  <a:ext uri="{FF2B5EF4-FFF2-40B4-BE49-F238E27FC236}">
                    <a16:creationId xmlns:a16="http://schemas.microsoft.com/office/drawing/2014/main" id="{7DE6F135-5E2E-0E2E-B330-084189B5B0D7}"/>
                  </a:ext>
                </a:extLst>
              </p:cNvPr>
              <p:cNvSpPr/>
              <p:nvPr/>
            </p:nvSpPr>
            <p:spPr>
              <a:xfrm>
                <a:off x="4513912" y="2191318"/>
                <a:ext cx="654708" cy="654708"/>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TextBox 51">
                <a:extLst>
                  <a:ext uri="{FF2B5EF4-FFF2-40B4-BE49-F238E27FC236}">
                    <a16:creationId xmlns:a16="http://schemas.microsoft.com/office/drawing/2014/main" id="{C0ACD1C9-406B-FE49-BC66-DA56C92AB84F}"/>
                  </a:ext>
                </a:extLst>
              </p:cNvPr>
              <p:cNvSpPr txBox="1"/>
              <p:nvPr/>
            </p:nvSpPr>
            <p:spPr>
              <a:xfrm>
                <a:off x="4296855" y="2910222"/>
                <a:ext cx="1088822" cy="184666"/>
              </a:xfrm>
              <a:prstGeom prst="rect">
                <a:avLst/>
              </a:prstGeom>
              <a:noFill/>
            </p:spPr>
            <p:txBody>
              <a:bodyPr wrap="square" lIns="0" tIns="0" rIns="0" bIns="0" rtlCol="0">
                <a:spAutoFit/>
              </a:bodyPr>
              <a:lstStyle/>
              <a:p>
                <a:pPr algn="ctr"/>
                <a:r>
                  <a:rPr lang="en-GB" sz="1200" b="1" dirty="0"/>
                  <a:t>Ad Catalog</a:t>
                </a:r>
              </a:p>
            </p:txBody>
          </p:sp>
          <p:grpSp>
            <p:nvGrpSpPr>
              <p:cNvPr id="133" name="Group 132">
                <a:extLst>
                  <a:ext uri="{FF2B5EF4-FFF2-40B4-BE49-F238E27FC236}">
                    <a16:creationId xmlns:a16="http://schemas.microsoft.com/office/drawing/2014/main" id="{D6802F3D-2BAD-70D4-13D4-D4200D302D3A}"/>
                  </a:ext>
                </a:extLst>
              </p:cNvPr>
              <p:cNvGrpSpPr/>
              <p:nvPr/>
            </p:nvGrpSpPr>
            <p:grpSpPr>
              <a:xfrm>
                <a:off x="4686669" y="2364075"/>
                <a:ext cx="309194" cy="309194"/>
                <a:chOff x="-1596541" y="2111379"/>
                <a:chExt cx="762000" cy="761999"/>
              </a:xfrm>
              <a:solidFill>
                <a:schemeClr val="bg1"/>
              </a:solidFill>
            </p:grpSpPr>
            <p:sp>
              <p:nvSpPr>
                <p:cNvPr id="119" name="Freeform: Shape 118">
                  <a:extLst>
                    <a:ext uri="{FF2B5EF4-FFF2-40B4-BE49-F238E27FC236}">
                      <a16:creationId xmlns:a16="http://schemas.microsoft.com/office/drawing/2014/main" id="{BD6BA084-2C79-2E40-9B47-9D99B9B7DCF4}"/>
                    </a:ext>
                  </a:extLst>
                </p:cNvPr>
                <p:cNvSpPr/>
                <p:nvPr/>
              </p:nvSpPr>
              <p:spPr>
                <a:xfrm>
                  <a:off x="-1596541" y="2111379"/>
                  <a:ext cx="190500" cy="222246"/>
                </a:xfrm>
                <a:custGeom>
                  <a:avLst/>
                  <a:gdLst>
                    <a:gd name="connsiteX0" fmla="*/ 190500 w 190500"/>
                    <a:gd name="connsiteY0" fmla="*/ 190500 h 222246"/>
                    <a:gd name="connsiteX1" fmla="*/ 158753 w 190500"/>
                    <a:gd name="connsiteY1" fmla="*/ 222247 h 222246"/>
                    <a:gd name="connsiteX2" fmla="*/ 31747 w 190500"/>
                    <a:gd name="connsiteY2" fmla="*/ 222247 h 222246"/>
                    <a:gd name="connsiteX3" fmla="*/ 0 w 190500"/>
                    <a:gd name="connsiteY3" fmla="*/ 190500 h 222246"/>
                    <a:gd name="connsiteX4" fmla="*/ 0 w 190500"/>
                    <a:gd name="connsiteY4" fmla="*/ 31747 h 222246"/>
                    <a:gd name="connsiteX5" fmla="*/ 31747 w 190500"/>
                    <a:gd name="connsiteY5" fmla="*/ 0 h 222246"/>
                    <a:gd name="connsiteX6" fmla="*/ 158753 w 190500"/>
                    <a:gd name="connsiteY6" fmla="*/ 0 h 222246"/>
                    <a:gd name="connsiteX7" fmla="*/ 190500 w 190500"/>
                    <a:gd name="connsiteY7" fmla="*/ 31747 h 222246"/>
                    <a:gd name="connsiteX8" fmla="*/ 190500 w 190500"/>
                    <a:gd name="connsiteY8" fmla="*/ 190500 h 22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222246">
                      <a:moveTo>
                        <a:pt x="190500" y="190500"/>
                      </a:moveTo>
                      <a:cubicBezTo>
                        <a:pt x="190500" y="207959"/>
                        <a:pt x="176203" y="222247"/>
                        <a:pt x="158753" y="222247"/>
                      </a:cubicBezTo>
                      <a:lnTo>
                        <a:pt x="31747" y="222247"/>
                      </a:lnTo>
                      <a:cubicBezTo>
                        <a:pt x="14297" y="222247"/>
                        <a:pt x="0" y="207959"/>
                        <a:pt x="0" y="190500"/>
                      </a:cubicBezTo>
                      <a:lnTo>
                        <a:pt x="0" y="31747"/>
                      </a:lnTo>
                      <a:cubicBezTo>
                        <a:pt x="0" y="14288"/>
                        <a:pt x="14297" y="0"/>
                        <a:pt x="31747" y="0"/>
                      </a:cubicBezTo>
                      <a:lnTo>
                        <a:pt x="158753" y="0"/>
                      </a:lnTo>
                      <a:cubicBezTo>
                        <a:pt x="176203" y="0"/>
                        <a:pt x="190500" y="14288"/>
                        <a:pt x="190500" y="31747"/>
                      </a:cubicBezTo>
                      <a:lnTo>
                        <a:pt x="190500" y="190500"/>
                      </a:lnTo>
                      <a:close/>
                    </a:path>
                  </a:pathLst>
                </a:custGeom>
                <a:grpFill/>
                <a:ln w="9525" cap="flat">
                  <a:noFill/>
                  <a:prstDash val="solid"/>
                  <a:miter/>
                </a:ln>
              </p:spPr>
              <p:txBody>
                <a:bodyPr rtlCol="0" anchor="ctr"/>
                <a:lstStyle/>
                <a:p>
                  <a:endParaRPr lang="en-GB" dirty="0"/>
                </a:p>
              </p:txBody>
            </p:sp>
            <p:sp>
              <p:nvSpPr>
                <p:cNvPr id="120" name="Freeform: Shape 119">
                  <a:extLst>
                    <a:ext uri="{FF2B5EF4-FFF2-40B4-BE49-F238E27FC236}">
                      <a16:creationId xmlns:a16="http://schemas.microsoft.com/office/drawing/2014/main" id="{ED43E81D-E434-0BB1-DD39-11BBF5D7479C}"/>
                    </a:ext>
                  </a:extLst>
                </p:cNvPr>
                <p:cNvSpPr/>
                <p:nvPr/>
              </p:nvSpPr>
              <p:spPr>
                <a:xfrm>
                  <a:off x="-1596541" y="2397129"/>
                  <a:ext cx="190500" cy="63503"/>
                </a:xfrm>
                <a:custGeom>
                  <a:avLst/>
                  <a:gdLst>
                    <a:gd name="connsiteX0" fmla="*/ 0 w 190500"/>
                    <a:gd name="connsiteY0" fmla="*/ 0 h 63503"/>
                    <a:gd name="connsiteX1" fmla="*/ 190500 w 190500"/>
                    <a:gd name="connsiteY1" fmla="*/ 0 h 63503"/>
                    <a:gd name="connsiteX2" fmla="*/ 190500 w 190500"/>
                    <a:gd name="connsiteY2" fmla="*/ 63503 h 63503"/>
                    <a:gd name="connsiteX3" fmla="*/ 0 w 190500"/>
                    <a:gd name="connsiteY3" fmla="*/ 63503 h 63503"/>
                  </a:gdLst>
                  <a:ahLst/>
                  <a:cxnLst>
                    <a:cxn ang="0">
                      <a:pos x="connsiteX0" y="connsiteY0"/>
                    </a:cxn>
                    <a:cxn ang="0">
                      <a:pos x="connsiteX1" y="connsiteY1"/>
                    </a:cxn>
                    <a:cxn ang="0">
                      <a:pos x="connsiteX2" y="connsiteY2"/>
                    </a:cxn>
                    <a:cxn ang="0">
                      <a:pos x="connsiteX3" y="connsiteY3"/>
                    </a:cxn>
                  </a:cxnLst>
                  <a:rect l="l" t="t" r="r" b="b"/>
                  <a:pathLst>
                    <a:path w="190500" h="63503">
                      <a:moveTo>
                        <a:pt x="0" y="0"/>
                      </a:moveTo>
                      <a:lnTo>
                        <a:pt x="190500" y="0"/>
                      </a:lnTo>
                      <a:lnTo>
                        <a:pt x="190500" y="63503"/>
                      </a:lnTo>
                      <a:lnTo>
                        <a:pt x="0" y="63503"/>
                      </a:lnTo>
                      <a:close/>
                    </a:path>
                  </a:pathLst>
                </a:custGeom>
                <a:grpFill/>
                <a:ln w="9525" cap="flat">
                  <a:noFill/>
                  <a:prstDash val="solid"/>
                  <a:miter/>
                </a:ln>
              </p:spPr>
              <p:txBody>
                <a:bodyPr rtlCol="0" anchor="ctr"/>
                <a:lstStyle/>
                <a:p>
                  <a:endParaRPr lang="en-GB" dirty="0"/>
                </a:p>
              </p:txBody>
            </p:sp>
            <p:sp>
              <p:nvSpPr>
                <p:cNvPr id="121" name="Freeform: Shape 120">
                  <a:extLst>
                    <a:ext uri="{FF2B5EF4-FFF2-40B4-BE49-F238E27FC236}">
                      <a16:creationId xmlns:a16="http://schemas.microsoft.com/office/drawing/2014/main" id="{DB1A1A96-B984-BE08-3AAD-4EDD91B2F395}"/>
                    </a:ext>
                  </a:extLst>
                </p:cNvPr>
                <p:cNvSpPr/>
                <p:nvPr/>
              </p:nvSpPr>
              <p:spPr>
                <a:xfrm>
                  <a:off x="-1310791" y="2111379"/>
                  <a:ext cx="190500" cy="222246"/>
                </a:xfrm>
                <a:custGeom>
                  <a:avLst/>
                  <a:gdLst>
                    <a:gd name="connsiteX0" fmla="*/ 190500 w 190500"/>
                    <a:gd name="connsiteY0" fmla="*/ 190500 h 222246"/>
                    <a:gd name="connsiteX1" fmla="*/ 158753 w 190500"/>
                    <a:gd name="connsiteY1" fmla="*/ 222247 h 222246"/>
                    <a:gd name="connsiteX2" fmla="*/ 31747 w 190500"/>
                    <a:gd name="connsiteY2" fmla="*/ 222247 h 222246"/>
                    <a:gd name="connsiteX3" fmla="*/ 0 w 190500"/>
                    <a:gd name="connsiteY3" fmla="*/ 190500 h 222246"/>
                    <a:gd name="connsiteX4" fmla="*/ 0 w 190500"/>
                    <a:gd name="connsiteY4" fmla="*/ 31747 h 222246"/>
                    <a:gd name="connsiteX5" fmla="*/ 31747 w 190500"/>
                    <a:gd name="connsiteY5" fmla="*/ 0 h 222246"/>
                    <a:gd name="connsiteX6" fmla="*/ 158753 w 190500"/>
                    <a:gd name="connsiteY6" fmla="*/ 0 h 222246"/>
                    <a:gd name="connsiteX7" fmla="*/ 190500 w 190500"/>
                    <a:gd name="connsiteY7" fmla="*/ 31747 h 222246"/>
                    <a:gd name="connsiteX8" fmla="*/ 190500 w 190500"/>
                    <a:gd name="connsiteY8" fmla="*/ 190500 h 22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222246">
                      <a:moveTo>
                        <a:pt x="190500" y="190500"/>
                      </a:moveTo>
                      <a:cubicBezTo>
                        <a:pt x="190500" y="207959"/>
                        <a:pt x="176203" y="222247"/>
                        <a:pt x="158753" y="222247"/>
                      </a:cubicBezTo>
                      <a:lnTo>
                        <a:pt x="31747" y="222247"/>
                      </a:lnTo>
                      <a:cubicBezTo>
                        <a:pt x="14297" y="222247"/>
                        <a:pt x="0" y="207959"/>
                        <a:pt x="0" y="190500"/>
                      </a:cubicBezTo>
                      <a:lnTo>
                        <a:pt x="0" y="31747"/>
                      </a:lnTo>
                      <a:cubicBezTo>
                        <a:pt x="0" y="14288"/>
                        <a:pt x="14297" y="0"/>
                        <a:pt x="31747" y="0"/>
                      </a:cubicBezTo>
                      <a:lnTo>
                        <a:pt x="158753" y="0"/>
                      </a:lnTo>
                      <a:cubicBezTo>
                        <a:pt x="176203" y="0"/>
                        <a:pt x="190500" y="14288"/>
                        <a:pt x="190500" y="31747"/>
                      </a:cubicBezTo>
                      <a:lnTo>
                        <a:pt x="190500" y="190500"/>
                      </a:lnTo>
                      <a:close/>
                    </a:path>
                  </a:pathLst>
                </a:custGeom>
                <a:grpFill/>
                <a:ln w="9525" cap="flat">
                  <a:noFill/>
                  <a:prstDash val="solid"/>
                  <a:miter/>
                </a:ln>
              </p:spPr>
              <p:txBody>
                <a:bodyPr rtlCol="0" anchor="ctr"/>
                <a:lstStyle/>
                <a:p>
                  <a:endParaRPr lang="en-GB" dirty="0"/>
                </a:p>
              </p:txBody>
            </p:sp>
            <p:sp>
              <p:nvSpPr>
                <p:cNvPr id="122" name="Freeform: Shape 121">
                  <a:extLst>
                    <a:ext uri="{FF2B5EF4-FFF2-40B4-BE49-F238E27FC236}">
                      <a16:creationId xmlns:a16="http://schemas.microsoft.com/office/drawing/2014/main" id="{A8D8F938-91C9-4C02-67B6-01DFB3E29072}"/>
                    </a:ext>
                  </a:extLst>
                </p:cNvPr>
                <p:cNvSpPr/>
                <p:nvPr/>
              </p:nvSpPr>
              <p:spPr>
                <a:xfrm>
                  <a:off x="-1310791" y="2397129"/>
                  <a:ext cx="190500" cy="63503"/>
                </a:xfrm>
                <a:custGeom>
                  <a:avLst/>
                  <a:gdLst>
                    <a:gd name="connsiteX0" fmla="*/ 0 w 190500"/>
                    <a:gd name="connsiteY0" fmla="*/ 0 h 63503"/>
                    <a:gd name="connsiteX1" fmla="*/ 190500 w 190500"/>
                    <a:gd name="connsiteY1" fmla="*/ 0 h 63503"/>
                    <a:gd name="connsiteX2" fmla="*/ 190500 w 190500"/>
                    <a:gd name="connsiteY2" fmla="*/ 63503 h 63503"/>
                    <a:gd name="connsiteX3" fmla="*/ 0 w 190500"/>
                    <a:gd name="connsiteY3" fmla="*/ 63503 h 63503"/>
                  </a:gdLst>
                  <a:ahLst/>
                  <a:cxnLst>
                    <a:cxn ang="0">
                      <a:pos x="connsiteX0" y="connsiteY0"/>
                    </a:cxn>
                    <a:cxn ang="0">
                      <a:pos x="connsiteX1" y="connsiteY1"/>
                    </a:cxn>
                    <a:cxn ang="0">
                      <a:pos x="connsiteX2" y="connsiteY2"/>
                    </a:cxn>
                    <a:cxn ang="0">
                      <a:pos x="connsiteX3" y="connsiteY3"/>
                    </a:cxn>
                  </a:cxnLst>
                  <a:rect l="l" t="t" r="r" b="b"/>
                  <a:pathLst>
                    <a:path w="190500" h="63503">
                      <a:moveTo>
                        <a:pt x="0" y="0"/>
                      </a:moveTo>
                      <a:lnTo>
                        <a:pt x="190500" y="0"/>
                      </a:lnTo>
                      <a:lnTo>
                        <a:pt x="190500" y="63503"/>
                      </a:lnTo>
                      <a:lnTo>
                        <a:pt x="0" y="63503"/>
                      </a:lnTo>
                      <a:close/>
                    </a:path>
                  </a:pathLst>
                </a:custGeom>
                <a:grpFill/>
                <a:ln w="9525" cap="flat">
                  <a:noFill/>
                  <a:prstDash val="solid"/>
                  <a:miter/>
                </a:ln>
              </p:spPr>
              <p:txBody>
                <a:bodyPr rtlCol="0" anchor="ctr"/>
                <a:lstStyle/>
                <a:p>
                  <a:endParaRPr lang="en-GB" dirty="0"/>
                </a:p>
              </p:txBody>
            </p:sp>
            <p:sp>
              <p:nvSpPr>
                <p:cNvPr id="123" name="Freeform: Shape 122">
                  <a:extLst>
                    <a:ext uri="{FF2B5EF4-FFF2-40B4-BE49-F238E27FC236}">
                      <a16:creationId xmlns:a16="http://schemas.microsoft.com/office/drawing/2014/main" id="{5656CA68-098A-9CB5-628E-F4712431C189}"/>
                    </a:ext>
                  </a:extLst>
                </p:cNvPr>
                <p:cNvSpPr/>
                <p:nvPr/>
              </p:nvSpPr>
              <p:spPr>
                <a:xfrm>
                  <a:off x="-1025041" y="2111379"/>
                  <a:ext cx="190500" cy="222246"/>
                </a:xfrm>
                <a:custGeom>
                  <a:avLst/>
                  <a:gdLst>
                    <a:gd name="connsiteX0" fmla="*/ 190500 w 190500"/>
                    <a:gd name="connsiteY0" fmla="*/ 190500 h 222246"/>
                    <a:gd name="connsiteX1" fmla="*/ 158753 w 190500"/>
                    <a:gd name="connsiteY1" fmla="*/ 222247 h 222246"/>
                    <a:gd name="connsiteX2" fmla="*/ 31747 w 190500"/>
                    <a:gd name="connsiteY2" fmla="*/ 222247 h 222246"/>
                    <a:gd name="connsiteX3" fmla="*/ 0 w 190500"/>
                    <a:gd name="connsiteY3" fmla="*/ 190500 h 222246"/>
                    <a:gd name="connsiteX4" fmla="*/ 0 w 190500"/>
                    <a:gd name="connsiteY4" fmla="*/ 31747 h 222246"/>
                    <a:gd name="connsiteX5" fmla="*/ 31747 w 190500"/>
                    <a:gd name="connsiteY5" fmla="*/ 0 h 222246"/>
                    <a:gd name="connsiteX6" fmla="*/ 158753 w 190500"/>
                    <a:gd name="connsiteY6" fmla="*/ 0 h 222246"/>
                    <a:gd name="connsiteX7" fmla="*/ 190500 w 190500"/>
                    <a:gd name="connsiteY7" fmla="*/ 31747 h 222246"/>
                    <a:gd name="connsiteX8" fmla="*/ 190500 w 190500"/>
                    <a:gd name="connsiteY8" fmla="*/ 190500 h 22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222246">
                      <a:moveTo>
                        <a:pt x="190500" y="190500"/>
                      </a:moveTo>
                      <a:cubicBezTo>
                        <a:pt x="190500" y="207959"/>
                        <a:pt x="176203" y="222247"/>
                        <a:pt x="158753" y="222247"/>
                      </a:cubicBezTo>
                      <a:lnTo>
                        <a:pt x="31747" y="222247"/>
                      </a:lnTo>
                      <a:cubicBezTo>
                        <a:pt x="14297" y="222247"/>
                        <a:pt x="0" y="207959"/>
                        <a:pt x="0" y="190500"/>
                      </a:cubicBezTo>
                      <a:lnTo>
                        <a:pt x="0" y="31747"/>
                      </a:lnTo>
                      <a:cubicBezTo>
                        <a:pt x="0" y="14288"/>
                        <a:pt x="14297" y="0"/>
                        <a:pt x="31747" y="0"/>
                      </a:cubicBezTo>
                      <a:lnTo>
                        <a:pt x="158753" y="0"/>
                      </a:lnTo>
                      <a:cubicBezTo>
                        <a:pt x="176203" y="0"/>
                        <a:pt x="190500" y="14288"/>
                        <a:pt x="190500" y="31747"/>
                      </a:cubicBezTo>
                      <a:lnTo>
                        <a:pt x="190500" y="190500"/>
                      </a:lnTo>
                      <a:close/>
                    </a:path>
                  </a:pathLst>
                </a:custGeom>
                <a:grpFill/>
                <a:ln w="9525" cap="flat">
                  <a:noFill/>
                  <a:prstDash val="solid"/>
                  <a:miter/>
                </a:ln>
              </p:spPr>
              <p:txBody>
                <a:bodyPr rtlCol="0" anchor="ctr"/>
                <a:lstStyle/>
                <a:p>
                  <a:endParaRPr lang="en-GB" dirty="0"/>
                </a:p>
              </p:txBody>
            </p:sp>
            <p:sp>
              <p:nvSpPr>
                <p:cNvPr id="124" name="Freeform: Shape 123">
                  <a:extLst>
                    <a:ext uri="{FF2B5EF4-FFF2-40B4-BE49-F238E27FC236}">
                      <a16:creationId xmlns:a16="http://schemas.microsoft.com/office/drawing/2014/main" id="{583DEA8E-53F3-C25B-4404-B71FE4A5277E}"/>
                    </a:ext>
                  </a:extLst>
                </p:cNvPr>
                <p:cNvSpPr/>
                <p:nvPr/>
              </p:nvSpPr>
              <p:spPr>
                <a:xfrm>
                  <a:off x="-1025041" y="2397129"/>
                  <a:ext cx="190500" cy="63503"/>
                </a:xfrm>
                <a:custGeom>
                  <a:avLst/>
                  <a:gdLst>
                    <a:gd name="connsiteX0" fmla="*/ 0 w 190500"/>
                    <a:gd name="connsiteY0" fmla="*/ 0 h 63503"/>
                    <a:gd name="connsiteX1" fmla="*/ 190500 w 190500"/>
                    <a:gd name="connsiteY1" fmla="*/ 0 h 63503"/>
                    <a:gd name="connsiteX2" fmla="*/ 190500 w 190500"/>
                    <a:gd name="connsiteY2" fmla="*/ 63503 h 63503"/>
                    <a:gd name="connsiteX3" fmla="*/ 0 w 190500"/>
                    <a:gd name="connsiteY3" fmla="*/ 63503 h 63503"/>
                  </a:gdLst>
                  <a:ahLst/>
                  <a:cxnLst>
                    <a:cxn ang="0">
                      <a:pos x="connsiteX0" y="connsiteY0"/>
                    </a:cxn>
                    <a:cxn ang="0">
                      <a:pos x="connsiteX1" y="connsiteY1"/>
                    </a:cxn>
                    <a:cxn ang="0">
                      <a:pos x="connsiteX2" y="connsiteY2"/>
                    </a:cxn>
                    <a:cxn ang="0">
                      <a:pos x="connsiteX3" y="connsiteY3"/>
                    </a:cxn>
                  </a:cxnLst>
                  <a:rect l="l" t="t" r="r" b="b"/>
                  <a:pathLst>
                    <a:path w="190500" h="63503">
                      <a:moveTo>
                        <a:pt x="0" y="0"/>
                      </a:moveTo>
                      <a:lnTo>
                        <a:pt x="190500" y="0"/>
                      </a:lnTo>
                      <a:lnTo>
                        <a:pt x="190500" y="63503"/>
                      </a:lnTo>
                      <a:lnTo>
                        <a:pt x="0" y="63503"/>
                      </a:lnTo>
                      <a:close/>
                    </a:path>
                  </a:pathLst>
                </a:custGeom>
                <a:grpFill/>
                <a:ln w="9525" cap="flat">
                  <a:noFill/>
                  <a:prstDash val="solid"/>
                  <a:miter/>
                </a:ln>
              </p:spPr>
              <p:txBody>
                <a:bodyPr rtlCol="0" anchor="ctr"/>
                <a:lstStyle/>
                <a:p>
                  <a:endParaRPr lang="en-GB" dirty="0"/>
                </a:p>
              </p:txBody>
            </p:sp>
            <p:sp>
              <p:nvSpPr>
                <p:cNvPr id="125" name="Freeform: Shape 124">
                  <a:extLst>
                    <a:ext uri="{FF2B5EF4-FFF2-40B4-BE49-F238E27FC236}">
                      <a16:creationId xmlns:a16="http://schemas.microsoft.com/office/drawing/2014/main" id="{F464784B-FB87-A8EC-A33B-D3084BC45498}"/>
                    </a:ext>
                  </a:extLst>
                </p:cNvPr>
                <p:cNvSpPr/>
                <p:nvPr/>
              </p:nvSpPr>
              <p:spPr>
                <a:xfrm>
                  <a:off x="-1596541" y="2524135"/>
                  <a:ext cx="190500" cy="222246"/>
                </a:xfrm>
                <a:custGeom>
                  <a:avLst/>
                  <a:gdLst>
                    <a:gd name="connsiteX0" fmla="*/ 190500 w 190500"/>
                    <a:gd name="connsiteY0" fmla="*/ 190490 h 222246"/>
                    <a:gd name="connsiteX1" fmla="*/ 158753 w 190500"/>
                    <a:gd name="connsiteY1" fmla="*/ 222247 h 222246"/>
                    <a:gd name="connsiteX2" fmla="*/ 31747 w 190500"/>
                    <a:gd name="connsiteY2" fmla="*/ 222247 h 222246"/>
                    <a:gd name="connsiteX3" fmla="*/ 0 w 190500"/>
                    <a:gd name="connsiteY3" fmla="*/ 190490 h 222246"/>
                    <a:gd name="connsiteX4" fmla="*/ 0 w 190500"/>
                    <a:gd name="connsiteY4" fmla="*/ 31747 h 222246"/>
                    <a:gd name="connsiteX5" fmla="*/ 31747 w 190500"/>
                    <a:gd name="connsiteY5" fmla="*/ 0 h 222246"/>
                    <a:gd name="connsiteX6" fmla="*/ 158753 w 190500"/>
                    <a:gd name="connsiteY6" fmla="*/ 0 h 222246"/>
                    <a:gd name="connsiteX7" fmla="*/ 190500 w 190500"/>
                    <a:gd name="connsiteY7" fmla="*/ 31747 h 222246"/>
                    <a:gd name="connsiteX8" fmla="*/ 190500 w 190500"/>
                    <a:gd name="connsiteY8" fmla="*/ 190490 h 22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222246">
                      <a:moveTo>
                        <a:pt x="190500" y="190490"/>
                      </a:moveTo>
                      <a:cubicBezTo>
                        <a:pt x="190500" y="207950"/>
                        <a:pt x="176203" y="222247"/>
                        <a:pt x="158753" y="222247"/>
                      </a:cubicBezTo>
                      <a:lnTo>
                        <a:pt x="31747" y="222247"/>
                      </a:lnTo>
                      <a:cubicBezTo>
                        <a:pt x="14297" y="222247"/>
                        <a:pt x="0" y="207950"/>
                        <a:pt x="0" y="190490"/>
                      </a:cubicBezTo>
                      <a:lnTo>
                        <a:pt x="0" y="31747"/>
                      </a:lnTo>
                      <a:cubicBezTo>
                        <a:pt x="0" y="14288"/>
                        <a:pt x="14297" y="0"/>
                        <a:pt x="31747" y="0"/>
                      </a:cubicBezTo>
                      <a:lnTo>
                        <a:pt x="158753" y="0"/>
                      </a:lnTo>
                      <a:cubicBezTo>
                        <a:pt x="176203" y="0"/>
                        <a:pt x="190500" y="14288"/>
                        <a:pt x="190500" y="31747"/>
                      </a:cubicBezTo>
                      <a:lnTo>
                        <a:pt x="190500" y="190490"/>
                      </a:lnTo>
                      <a:close/>
                    </a:path>
                  </a:pathLst>
                </a:custGeom>
                <a:grpFill/>
                <a:ln w="9525" cap="flat">
                  <a:noFill/>
                  <a:prstDash val="solid"/>
                  <a:miter/>
                </a:ln>
              </p:spPr>
              <p:txBody>
                <a:bodyPr rtlCol="0" anchor="ctr"/>
                <a:lstStyle/>
                <a:p>
                  <a:endParaRPr lang="en-GB" dirty="0"/>
                </a:p>
              </p:txBody>
            </p:sp>
            <p:sp>
              <p:nvSpPr>
                <p:cNvPr id="126" name="Freeform: Shape 125">
                  <a:extLst>
                    <a:ext uri="{FF2B5EF4-FFF2-40B4-BE49-F238E27FC236}">
                      <a16:creationId xmlns:a16="http://schemas.microsoft.com/office/drawing/2014/main" id="{8AE2DF70-54AD-4C05-6ACA-71E3C40B8D77}"/>
                    </a:ext>
                  </a:extLst>
                </p:cNvPr>
                <p:cNvSpPr/>
                <p:nvPr/>
              </p:nvSpPr>
              <p:spPr>
                <a:xfrm>
                  <a:off x="-1596541" y="2809875"/>
                  <a:ext cx="190500" cy="63503"/>
                </a:xfrm>
                <a:custGeom>
                  <a:avLst/>
                  <a:gdLst>
                    <a:gd name="connsiteX0" fmla="*/ 0 w 190500"/>
                    <a:gd name="connsiteY0" fmla="*/ 0 h 63503"/>
                    <a:gd name="connsiteX1" fmla="*/ 190500 w 190500"/>
                    <a:gd name="connsiteY1" fmla="*/ 0 h 63503"/>
                    <a:gd name="connsiteX2" fmla="*/ 190500 w 190500"/>
                    <a:gd name="connsiteY2" fmla="*/ 63503 h 63503"/>
                    <a:gd name="connsiteX3" fmla="*/ 0 w 190500"/>
                    <a:gd name="connsiteY3" fmla="*/ 63503 h 63503"/>
                  </a:gdLst>
                  <a:ahLst/>
                  <a:cxnLst>
                    <a:cxn ang="0">
                      <a:pos x="connsiteX0" y="connsiteY0"/>
                    </a:cxn>
                    <a:cxn ang="0">
                      <a:pos x="connsiteX1" y="connsiteY1"/>
                    </a:cxn>
                    <a:cxn ang="0">
                      <a:pos x="connsiteX2" y="connsiteY2"/>
                    </a:cxn>
                    <a:cxn ang="0">
                      <a:pos x="connsiteX3" y="connsiteY3"/>
                    </a:cxn>
                  </a:cxnLst>
                  <a:rect l="l" t="t" r="r" b="b"/>
                  <a:pathLst>
                    <a:path w="190500" h="63503">
                      <a:moveTo>
                        <a:pt x="0" y="0"/>
                      </a:moveTo>
                      <a:lnTo>
                        <a:pt x="190500" y="0"/>
                      </a:lnTo>
                      <a:lnTo>
                        <a:pt x="190500" y="63503"/>
                      </a:lnTo>
                      <a:lnTo>
                        <a:pt x="0" y="63503"/>
                      </a:lnTo>
                      <a:close/>
                    </a:path>
                  </a:pathLst>
                </a:custGeom>
                <a:grpFill/>
                <a:ln w="9525" cap="flat">
                  <a:noFill/>
                  <a:prstDash val="solid"/>
                  <a:miter/>
                </a:ln>
              </p:spPr>
              <p:txBody>
                <a:bodyPr rtlCol="0" anchor="ctr"/>
                <a:lstStyle/>
                <a:p>
                  <a:endParaRPr lang="en-GB" dirty="0"/>
                </a:p>
              </p:txBody>
            </p:sp>
            <p:sp>
              <p:nvSpPr>
                <p:cNvPr id="127" name="Freeform: Shape 126">
                  <a:extLst>
                    <a:ext uri="{FF2B5EF4-FFF2-40B4-BE49-F238E27FC236}">
                      <a16:creationId xmlns:a16="http://schemas.microsoft.com/office/drawing/2014/main" id="{28FC6997-CC6B-E4FF-D2E5-AA068E09FAC6}"/>
                    </a:ext>
                  </a:extLst>
                </p:cNvPr>
                <p:cNvSpPr/>
                <p:nvPr/>
              </p:nvSpPr>
              <p:spPr>
                <a:xfrm>
                  <a:off x="-1310791" y="2524135"/>
                  <a:ext cx="190500" cy="222246"/>
                </a:xfrm>
                <a:custGeom>
                  <a:avLst/>
                  <a:gdLst>
                    <a:gd name="connsiteX0" fmla="*/ 190500 w 190500"/>
                    <a:gd name="connsiteY0" fmla="*/ 190490 h 222246"/>
                    <a:gd name="connsiteX1" fmla="*/ 158753 w 190500"/>
                    <a:gd name="connsiteY1" fmla="*/ 222247 h 222246"/>
                    <a:gd name="connsiteX2" fmla="*/ 31747 w 190500"/>
                    <a:gd name="connsiteY2" fmla="*/ 222247 h 222246"/>
                    <a:gd name="connsiteX3" fmla="*/ 0 w 190500"/>
                    <a:gd name="connsiteY3" fmla="*/ 190490 h 222246"/>
                    <a:gd name="connsiteX4" fmla="*/ 0 w 190500"/>
                    <a:gd name="connsiteY4" fmla="*/ 31747 h 222246"/>
                    <a:gd name="connsiteX5" fmla="*/ 31747 w 190500"/>
                    <a:gd name="connsiteY5" fmla="*/ 0 h 222246"/>
                    <a:gd name="connsiteX6" fmla="*/ 158753 w 190500"/>
                    <a:gd name="connsiteY6" fmla="*/ 0 h 222246"/>
                    <a:gd name="connsiteX7" fmla="*/ 190500 w 190500"/>
                    <a:gd name="connsiteY7" fmla="*/ 31747 h 222246"/>
                    <a:gd name="connsiteX8" fmla="*/ 190500 w 190500"/>
                    <a:gd name="connsiteY8" fmla="*/ 190490 h 22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222246">
                      <a:moveTo>
                        <a:pt x="190500" y="190490"/>
                      </a:moveTo>
                      <a:cubicBezTo>
                        <a:pt x="190500" y="207950"/>
                        <a:pt x="176203" y="222247"/>
                        <a:pt x="158753" y="222247"/>
                      </a:cubicBezTo>
                      <a:lnTo>
                        <a:pt x="31747" y="222247"/>
                      </a:lnTo>
                      <a:cubicBezTo>
                        <a:pt x="14297" y="222247"/>
                        <a:pt x="0" y="207950"/>
                        <a:pt x="0" y="190490"/>
                      </a:cubicBezTo>
                      <a:lnTo>
                        <a:pt x="0" y="31747"/>
                      </a:lnTo>
                      <a:cubicBezTo>
                        <a:pt x="0" y="14288"/>
                        <a:pt x="14297" y="0"/>
                        <a:pt x="31747" y="0"/>
                      </a:cubicBezTo>
                      <a:lnTo>
                        <a:pt x="158753" y="0"/>
                      </a:lnTo>
                      <a:cubicBezTo>
                        <a:pt x="176203" y="0"/>
                        <a:pt x="190500" y="14288"/>
                        <a:pt x="190500" y="31747"/>
                      </a:cubicBezTo>
                      <a:lnTo>
                        <a:pt x="190500" y="190490"/>
                      </a:lnTo>
                      <a:close/>
                    </a:path>
                  </a:pathLst>
                </a:custGeom>
                <a:grpFill/>
                <a:ln w="9525" cap="flat">
                  <a:noFill/>
                  <a:prstDash val="solid"/>
                  <a:miter/>
                </a:ln>
              </p:spPr>
              <p:txBody>
                <a:bodyPr rtlCol="0" anchor="ctr"/>
                <a:lstStyle/>
                <a:p>
                  <a:endParaRPr lang="en-GB" dirty="0"/>
                </a:p>
              </p:txBody>
            </p:sp>
            <p:sp>
              <p:nvSpPr>
                <p:cNvPr id="128" name="Freeform: Shape 127">
                  <a:extLst>
                    <a:ext uri="{FF2B5EF4-FFF2-40B4-BE49-F238E27FC236}">
                      <a16:creationId xmlns:a16="http://schemas.microsoft.com/office/drawing/2014/main" id="{9305C6FB-4D9D-66DD-628C-E5A9DAC8F027}"/>
                    </a:ext>
                  </a:extLst>
                </p:cNvPr>
                <p:cNvSpPr/>
                <p:nvPr/>
              </p:nvSpPr>
              <p:spPr>
                <a:xfrm>
                  <a:off x="-1310791" y="2809875"/>
                  <a:ext cx="190500" cy="63503"/>
                </a:xfrm>
                <a:custGeom>
                  <a:avLst/>
                  <a:gdLst>
                    <a:gd name="connsiteX0" fmla="*/ 0 w 190500"/>
                    <a:gd name="connsiteY0" fmla="*/ 0 h 63503"/>
                    <a:gd name="connsiteX1" fmla="*/ 190500 w 190500"/>
                    <a:gd name="connsiteY1" fmla="*/ 0 h 63503"/>
                    <a:gd name="connsiteX2" fmla="*/ 190500 w 190500"/>
                    <a:gd name="connsiteY2" fmla="*/ 63503 h 63503"/>
                    <a:gd name="connsiteX3" fmla="*/ 0 w 190500"/>
                    <a:gd name="connsiteY3" fmla="*/ 63503 h 63503"/>
                  </a:gdLst>
                  <a:ahLst/>
                  <a:cxnLst>
                    <a:cxn ang="0">
                      <a:pos x="connsiteX0" y="connsiteY0"/>
                    </a:cxn>
                    <a:cxn ang="0">
                      <a:pos x="connsiteX1" y="connsiteY1"/>
                    </a:cxn>
                    <a:cxn ang="0">
                      <a:pos x="connsiteX2" y="connsiteY2"/>
                    </a:cxn>
                    <a:cxn ang="0">
                      <a:pos x="connsiteX3" y="connsiteY3"/>
                    </a:cxn>
                  </a:cxnLst>
                  <a:rect l="l" t="t" r="r" b="b"/>
                  <a:pathLst>
                    <a:path w="190500" h="63503">
                      <a:moveTo>
                        <a:pt x="0" y="0"/>
                      </a:moveTo>
                      <a:lnTo>
                        <a:pt x="190500" y="0"/>
                      </a:lnTo>
                      <a:lnTo>
                        <a:pt x="190500" y="63503"/>
                      </a:lnTo>
                      <a:lnTo>
                        <a:pt x="0" y="63503"/>
                      </a:lnTo>
                      <a:close/>
                    </a:path>
                  </a:pathLst>
                </a:custGeom>
                <a:grpFill/>
                <a:ln w="9525" cap="flat">
                  <a:noFill/>
                  <a:prstDash val="solid"/>
                  <a:miter/>
                </a:ln>
              </p:spPr>
              <p:txBody>
                <a:bodyPr rtlCol="0" anchor="ctr"/>
                <a:lstStyle/>
                <a:p>
                  <a:endParaRPr lang="en-GB" dirty="0"/>
                </a:p>
              </p:txBody>
            </p:sp>
            <p:sp>
              <p:nvSpPr>
                <p:cNvPr id="129" name="Freeform: Shape 128">
                  <a:extLst>
                    <a:ext uri="{FF2B5EF4-FFF2-40B4-BE49-F238E27FC236}">
                      <a16:creationId xmlns:a16="http://schemas.microsoft.com/office/drawing/2014/main" id="{A4DE3FA3-06EA-57D0-470D-3B0FAA33D854}"/>
                    </a:ext>
                  </a:extLst>
                </p:cNvPr>
                <p:cNvSpPr/>
                <p:nvPr/>
              </p:nvSpPr>
              <p:spPr>
                <a:xfrm>
                  <a:off x="-1025041" y="2524135"/>
                  <a:ext cx="190500" cy="222246"/>
                </a:xfrm>
                <a:custGeom>
                  <a:avLst/>
                  <a:gdLst>
                    <a:gd name="connsiteX0" fmla="*/ 190500 w 190500"/>
                    <a:gd name="connsiteY0" fmla="*/ 190490 h 222246"/>
                    <a:gd name="connsiteX1" fmla="*/ 158753 w 190500"/>
                    <a:gd name="connsiteY1" fmla="*/ 222247 h 222246"/>
                    <a:gd name="connsiteX2" fmla="*/ 31747 w 190500"/>
                    <a:gd name="connsiteY2" fmla="*/ 222247 h 222246"/>
                    <a:gd name="connsiteX3" fmla="*/ 0 w 190500"/>
                    <a:gd name="connsiteY3" fmla="*/ 190490 h 222246"/>
                    <a:gd name="connsiteX4" fmla="*/ 0 w 190500"/>
                    <a:gd name="connsiteY4" fmla="*/ 31747 h 222246"/>
                    <a:gd name="connsiteX5" fmla="*/ 31747 w 190500"/>
                    <a:gd name="connsiteY5" fmla="*/ 0 h 222246"/>
                    <a:gd name="connsiteX6" fmla="*/ 158753 w 190500"/>
                    <a:gd name="connsiteY6" fmla="*/ 0 h 222246"/>
                    <a:gd name="connsiteX7" fmla="*/ 190500 w 190500"/>
                    <a:gd name="connsiteY7" fmla="*/ 31747 h 222246"/>
                    <a:gd name="connsiteX8" fmla="*/ 190500 w 190500"/>
                    <a:gd name="connsiteY8" fmla="*/ 190490 h 22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222246">
                      <a:moveTo>
                        <a:pt x="190500" y="190490"/>
                      </a:moveTo>
                      <a:cubicBezTo>
                        <a:pt x="190500" y="207950"/>
                        <a:pt x="176203" y="222247"/>
                        <a:pt x="158753" y="222247"/>
                      </a:cubicBezTo>
                      <a:lnTo>
                        <a:pt x="31747" y="222247"/>
                      </a:lnTo>
                      <a:cubicBezTo>
                        <a:pt x="14297" y="222247"/>
                        <a:pt x="0" y="207950"/>
                        <a:pt x="0" y="190490"/>
                      </a:cubicBezTo>
                      <a:lnTo>
                        <a:pt x="0" y="31747"/>
                      </a:lnTo>
                      <a:cubicBezTo>
                        <a:pt x="0" y="14288"/>
                        <a:pt x="14297" y="0"/>
                        <a:pt x="31747" y="0"/>
                      </a:cubicBezTo>
                      <a:lnTo>
                        <a:pt x="158753" y="0"/>
                      </a:lnTo>
                      <a:cubicBezTo>
                        <a:pt x="176203" y="0"/>
                        <a:pt x="190500" y="14288"/>
                        <a:pt x="190500" y="31747"/>
                      </a:cubicBezTo>
                      <a:lnTo>
                        <a:pt x="190500" y="190490"/>
                      </a:lnTo>
                      <a:close/>
                    </a:path>
                  </a:pathLst>
                </a:custGeom>
                <a:grpFill/>
                <a:ln w="9525" cap="flat">
                  <a:noFill/>
                  <a:prstDash val="solid"/>
                  <a:miter/>
                </a:ln>
              </p:spPr>
              <p:txBody>
                <a:bodyPr rtlCol="0" anchor="ctr"/>
                <a:lstStyle/>
                <a:p>
                  <a:endParaRPr lang="en-GB" dirty="0"/>
                </a:p>
              </p:txBody>
            </p:sp>
            <p:sp>
              <p:nvSpPr>
                <p:cNvPr id="130" name="Freeform: Shape 129">
                  <a:extLst>
                    <a:ext uri="{FF2B5EF4-FFF2-40B4-BE49-F238E27FC236}">
                      <a16:creationId xmlns:a16="http://schemas.microsoft.com/office/drawing/2014/main" id="{A79D059C-1575-981F-342A-49133B99060D}"/>
                    </a:ext>
                  </a:extLst>
                </p:cNvPr>
                <p:cNvSpPr/>
                <p:nvPr/>
              </p:nvSpPr>
              <p:spPr>
                <a:xfrm>
                  <a:off x="-1025041" y="2809875"/>
                  <a:ext cx="190500" cy="63503"/>
                </a:xfrm>
                <a:custGeom>
                  <a:avLst/>
                  <a:gdLst>
                    <a:gd name="connsiteX0" fmla="*/ 0 w 190500"/>
                    <a:gd name="connsiteY0" fmla="*/ 0 h 63503"/>
                    <a:gd name="connsiteX1" fmla="*/ 190500 w 190500"/>
                    <a:gd name="connsiteY1" fmla="*/ 0 h 63503"/>
                    <a:gd name="connsiteX2" fmla="*/ 190500 w 190500"/>
                    <a:gd name="connsiteY2" fmla="*/ 63503 h 63503"/>
                    <a:gd name="connsiteX3" fmla="*/ 0 w 190500"/>
                    <a:gd name="connsiteY3" fmla="*/ 63503 h 63503"/>
                  </a:gdLst>
                  <a:ahLst/>
                  <a:cxnLst>
                    <a:cxn ang="0">
                      <a:pos x="connsiteX0" y="connsiteY0"/>
                    </a:cxn>
                    <a:cxn ang="0">
                      <a:pos x="connsiteX1" y="connsiteY1"/>
                    </a:cxn>
                    <a:cxn ang="0">
                      <a:pos x="connsiteX2" y="connsiteY2"/>
                    </a:cxn>
                    <a:cxn ang="0">
                      <a:pos x="connsiteX3" y="connsiteY3"/>
                    </a:cxn>
                  </a:cxnLst>
                  <a:rect l="l" t="t" r="r" b="b"/>
                  <a:pathLst>
                    <a:path w="190500" h="63503">
                      <a:moveTo>
                        <a:pt x="0" y="0"/>
                      </a:moveTo>
                      <a:lnTo>
                        <a:pt x="190500" y="0"/>
                      </a:lnTo>
                      <a:lnTo>
                        <a:pt x="190500" y="63503"/>
                      </a:lnTo>
                      <a:lnTo>
                        <a:pt x="0" y="63503"/>
                      </a:lnTo>
                      <a:close/>
                    </a:path>
                  </a:pathLst>
                </a:custGeom>
                <a:grpFill/>
                <a:ln w="9525" cap="flat">
                  <a:noFill/>
                  <a:prstDash val="solid"/>
                  <a:miter/>
                </a:ln>
              </p:spPr>
              <p:txBody>
                <a:bodyPr rtlCol="0" anchor="ctr"/>
                <a:lstStyle/>
                <a:p>
                  <a:endParaRPr lang="en-GB" dirty="0"/>
                </a:p>
              </p:txBody>
            </p:sp>
          </p:grpSp>
        </p:grpSp>
        <p:grpSp>
          <p:nvGrpSpPr>
            <p:cNvPr id="153" name="Group 152">
              <a:extLst>
                <a:ext uri="{FF2B5EF4-FFF2-40B4-BE49-F238E27FC236}">
                  <a16:creationId xmlns:a16="http://schemas.microsoft.com/office/drawing/2014/main" id="{4A56677B-C02D-27FE-6106-033E46044AD7}"/>
                </a:ext>
              </a:extLst>
            </p:cNvPr>
            <p:cNvGrpSpPr/>
            <p:nvPr/>
          </p:nvGrpSpPr>
          <p:grpSpPr>
            <a:xfrm>
              <a:off x="6689604" y="2191318"/>
              <a:ext cx="1369108" cy="903570"/>
              <a:chOff x="5879454" y="2191318"/>
              <a:chExt cx="1369108" cy="903570"/>
            </a:xfrm>
          </p:grpSpPr>
          <p:sp>
            <p:nvSpPr>
              <p:cNvPr id="49" name="Oval 48">
                <a:extLst>
                  <a:ext uri="{FF2B5EF4-FFF2-40B4-BE49-F238E27FC236}">
                    <a16:creationId xmlns:a16="http://schemas.microsoft.com/office/drawing/2014/main" id="{9036E903-A001-3456-569F-26CA1538C921}"/>
                  </a:ext>
                </a:extLst>
              </p:cNvPr>
              <p:cNvSpPr/>
              <p:nvPr/>
            </p:nvSpPr>
            <p:spPr>
              <a:xfrm>
                <a:off x="6236654" y="2191318"/>
                <a:ext cx="654708" cy="654708"/>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TextBox 54">
                <a:extLst>
                  <a:ext uri="{FF2B5EF4-FFF2-40B4-BE49-F238E27FC236}">
                    <a16:creationId xmlns:a16="http://schemas.microsoft.com/office/drawing/2014/main" id="{288EBF74-39EA-AF81-08D0-93C44E2C7F35}"/>
                  </a:ext>
                </a:extLst>
              </p:cNvPr>
              <p:cNvSpPr txBox="1"/>
              <p:nvPr/>
            </p:nvSpPr>
            <p:spPr>
              <a:xfrm>
                <a:off x="5879454" y="2910222"/>
                <a:ext cx="1369108" cy="184666"/>
              </a:xfrm>
              <a:prstGeom prst="rect">
                <a:avLst/>
              </a:prstGeom>
              <a:noFill/>
            </p:spPr>
            <p:txBody>
              <a:bodyPr wrap="square" lIns="0" tIns="0" rIns="0" bIns="0" rtlCol="0">
                <a:spAutoFit/>
              </a:bodyPr>
              <a:lstStyle/>
              <a:p>
                <a:pPr algn="ctr"/>
                <a:r>
                  <a:rPr lang="en-GB" sz="1200" b="1" dirty="0"/>
                  <a:t>Program Catalog</a:t>
                </a:r>
              </a:p>
            </p:txBody>
          </p:sp>
          <p:sp>
            <p:nvSpPr>
              <p:cNvPr id="137" name="Freeform: Shape 136">
                <a:extLst>
                  <a:ext uri="{FF2B5EF4-FFF2-40B4-BE49-F238E27FC236}">
                    <a16:creationId xmlns:a16="http://schemas.microsoft.com/office/drawing/2014/main" id="{55159E5A-CF87-1322-E590-96060F466FAA}"/>
                  </a:ext>
                </a:extLst>
              </p:cNvPr>
              <p:cNvSpPr/>
              <p:nvPr/>
            </p:nvSpPr>
            <p:spPr>
              <a:xfrm>
                <a:off x="6385916" y="2355851"/>
                <a:ext cx="356184" cy="325644"/>
              </a:xfrm>
              <a:custGeom>
                <a:avLst/>
                <a:gdLst>
                  <a:gd name="connsiteX0" fmla="*/ 34195 w 876300"/>
                  <a:gd name="connsiteY0" fmla="*/ 171627 h 801163"/>
                  <a:gd name="connsiteX1" fmla="*/ 400241 w 876300"/>
                  <a:gd name="connsiteY1" fmla="*/ 257352 h 801163"/>
                  <a:gd name="connsiteX2" fmla="*/ 413290 w 876300"/>
                  <a:gd name="connsiteY2" fmla="*/ 278021 h 801163"/>
                  <a:gd name="connsiteX3" fmla="*/ 413290 w 876300"/>
                  <a:gd name="connsiteY3" fmla="*/ 784370 h 801163"/>
                  <a:gd name="connsiteX4" fmla="*/ 396365 w 876300"/>
                  <a:gd name="connsiteY4" fmla="*/ 801163 h 801163"/>
                  <a:gd name="connsiteX5" fmla="*/ 389573 w 876300"/>
                  <a:gd name="connsiteY5" fmla="*/ 799705 h 801163"/>
                  <a:gd name="connsiteX6" fmla="*/ 34195 w 876300"/>
                  <a:gd name="connsiteY6" fmla="*/ 718933 h 801163"/>
                  <a:gd name="connsiteX7" fmla="*/ 21431 w 876300"/>
                  <a:gd name="connsiteY7" fmla="*/ 718933 h 801163"/>
                  <a:gd name="connsiteX8" fmla="*/ 1 w 876300"/>
                  <a:gd name="connsiteY8" fmla="*/ 697884 h 801163"/>
                  <a:gd name="connsiteX9" fmla="*/ 0 w 876300"/>
                  <a:gd name="connsiteY9" fmla="*/ 697788 h 801163"/>
                  <a:gd name="connsiteX10" fmla="*/ 0 w 876300"/>
                  <a:gd name="connsiteY10" fmla="*/ 192963 h 801163"/>
                  <a:gd name="connsiteX11" fmla="*/ 20383 w 876300"/>
                  <a:gd name="connsiteY11" fmla="*/ 172103 h 801163"/>
                  <a:gd name="connsiteX12" fmla="*/ 55531 w 876300"/>
                  <a:gd name="connsiteY12" fmla="*/ 85902 h 801163"/>
                  <a:gd name="connsiteX13" fmla="*/ 49721 w 876300"/>
                  <a:gd name="connsiteY13" fmla="*/ 117715 h 801163"/>
                  <a:gd name="connsiteX14" fmla="*/ 56676 w 876300"/>
                  <a:gd name="connsiteY14" fmla="*/ 129251 h 801163"/>
                  <a:gd name="connsiteX15" fmla="*/ 59246 w 876300"/>
                  <a:gd name="connsiteY15" fmla="*/ 129526 h 801163"/>
                  <a:gd name="connsiteX16" fmla="*/ 383096 w 876300"/>
                  <a:gd name="connsiteY16" fmla="*/ 202964 h 801163"/>
                  <a:gd name="connsiteX17" fmla="*/ 386516 w 876300"/>
                  <a:gd name="connsiteY17" fmla="*/ 201374 h 801163"/>
                  <a:gd name="connsiteX18" fmla="*/ 385572 w 876300"/>
                  <a:gd name="connsiteY18" fmla="*/ 198297 h 801163"/>
                  <a:gd name="connsiteX19" fmla="*/ 66675 w 876300"/>
                  <a:gd name="connsiteY19" fmla="*/ 77424 h 801163"/>
                  <a:gd name="connsiteX20" fmla="*/ 55599 w 876300"/>
                  <a:gd name="connsiteY20" fmla="*/ 85091 h 801163"/>
                  <a:gd name="connsiteX21" fmla="*/ 55531 w 876300"/>
                  <a:gd name="connsiteY21" fmla="*/ 85521 h 801163"/>
                  <a:gd name="connsiteX22" fmla="*/ 407003 w 876300"/>
                  <a:gd name="connsiteY22" fmla="*/ 161435 h 801163"/>
                  <a:gd name="connsiteX23" fmla="*/ 412480 w 876300"/>
                  <a:gd name="connsiteY23" fmla="*/ 160625 h 801163"/>
                  <a:gd name="connsiteX24" fmla="*/ 411671 w 876300"/>
                  <a:gd name="connsiteY24" fmla="*/ 155148 h 801163"/>
                  <a:gd name="connsiteX25" fmla="*/ 153638 w 876300"/>
                  <a:gd name="connsiteY25" fmla="*/ 653 h 801163"/>
                  <a:gd name="connsiteX26" fmla="*/ 141304 w 876300"/>
                  <a:gd name="connsiteY26" fmla="*/ 6068 h 801163"/>
                  <a:gd name="connsiteX27" fmla="*/ 141161 w 876300"/>
                  <a:gd name="connsiteY27" fmla="*/ 6463 h 801163"/>
                  <a:gd name="connsiteX28" fmla="*/ 130302 w 876300"/>
                  <a:gd name="connsiteY28" fmla="*/ 33609 h 801163"/>
                  <a:gd name="connsiteX29" fmla="*/ 134870 w 876300"/>
                  <a:gd name="connsiteY29" fmla="*/ 46281 h 801163"/>
                  <a:gd name="connsiteX30" fmla="*/ 137255 w 876300"/>
                  <a:gd name="connsiteY30" fmla="*/ 47040 h 801163"/>
                  <a:gd name="connsiteX31" fmla="*/ 407003 w 876300"/>
                  <a:gd name="connsiteY31" fmla="*/ 161054 h 801163"/>
                  <a:gd name="connsiteX32" fmla="*/ 876300 w 876300"/>
                  <a:gd name="connsiteY32" fmla="*/ 697788 h 801163"/>
                  <a:gd name="connsiteX33" fmla="*/ 876300 w 876300"/>
                  <a:gd name="connsiteY33" fmla="*/ 192963 h 801163"/>
                  <a:gd name="connsiteX34" fmla="*/ 855917 w 876300"/>
                  <a:gd name="connsiteY34" fmla="*/ 172103 h 801163"/>
                  <a:gd name="connsiteX35" fmla="*/ 842201 w 876300"/>
                  <a:gd name="connsiteY35" fmla="*/ 172103 h 801163"/>
                  <a:gd name="connsiteX36" fmla="*/ 476155 w 876300"/>
                  <a:gd name="connsiteY36" fmla="*/ 257828 h 801163"/>
                  <a:gd name="connsiteX37" fmla="*/ 463106 w 876300"/>
                  <a:gd name="connsiteY37" fmla="*/ 278497 h 801163"/>
                  <a:gd name="connsiteX38" fmla="*/ 463106 w 876300"/>
                  <a:gd name="connsiteY38" fmla="*/ 784370 h 801163"/>
                  <a:gd name="connsiteX39" fmla="*/ 480030 w 876300"/>
                  <a:gd name="connsiteY39" fmla="*/ 801163 h 801163"/>
                  <a:gd name="connsiteX40" fmla="*/ 486823 w 876300"/>
                  <a:gd name="connsiteY40" fmla="*/ 799705 h 801163"/>
                  <a:gd name="connsiteX41" fmla="*/ 842201 w 876300"/>
                  <a:gd name="connsiteY41" fmla="*/ 718933 h 801163"/>
                  <a:gd name="connsiteX42" fmla="*/ 854964 w 876300"/>
                  <a:gd name="connsiteY42" fmla="*/ 718933 h 801163"/>
                  <a:gd name="connsiteX43" fmla="*/ 876300 w 876300"/>
                  <a:gd name="connsiteY43" fmla="*/ 697788 h 801163"/>
                  <a:gd name="connsiteX44" fmla="*/ 876300 w 876300"/>
                  <a:gd name="connsiteY44" fmla="*/ 697788 h 801163"/>
                  <a:gd name="connsiteX45" fmla="*/ 493300 w 876300"/>
                  <a:gd name="connsiteY45" fmla="*/ 202488 h 801163"/>
                  <a:gd name="connsiteX46" fmla="*/ 817150 w 876300"/>
                  <a:gd name="connsiteY46" fmla="*/ 129050 h 801163"/>
                  <a:gd name="connsiteX47" fmla="*/ 826950 w 876300"/>
                  <a:gd name="connsiteY47" fmla="*/ 119809 h 801163"/>
                  <a:gd name="connsiteX48" fmla="*/ 826675 w 876300"/>
                  <a:gd name="connsiteY48" fmla="*/ 117239 h 801163"/>
                  <a:gd name="connsiteX49" fmla="*/ 820865 w 876300"/>
                  <a:gd name="connsiteY49" fmla="*/ 85425 h 801163"/>
                  <a:gd name="connsiteX50" fmla="*/ 810085 w 876300"/>
                  <a:gd name="connsiteY50" fmla="*/ 77347 h 801163"/>
                  <a:gd name="connsiteX51" fmla="*/ 809625 w 876300"/>
                  <a:gd name="connsiteY51" fmla="*/ 77424 h 801163"/>
                  <a:gd name="connsiteX52" fmla="*/ 491204 w 876300"/>
                  <a:gd name="connsiteY52" fmla="*/ 198011 h 801163"/>
                  <a:gd name="connsiteX53" fmla="*/ 490963 w 876300"/>
                  <a:gd name="connsiteY53" fmla="*/ 201775 h 801163"/>
                  <a:gd name="connsiteX54" fmla="*/ 493681 w 876300"/>
                  <a:gd name="connsiteY54" fmla="*/ 202583 h 801163"/>
                  <a:gd name="connsiteX55" fmla="*/ 735140 w 876300"/>
                  <a:gd name="connsiteY55" fmla="*/ 6558 h 801163"/>
                  <a:gd name="connsiteX56" fmla="*/ 723112 w 876300"/>
                  <a:gd name="connsiteY56" fmla="*/ 492 h 801163"/>
                  <a:gd name="connsiteX57" fmla="*/ 722662 w 876300"/>
                  <a:gd name="connsiteY57" fmla="*/ 653 h 801163"/>
                  <a:gd name="connsiteX58" fmla="*/ 464630 w 876300"/>
                  <a:gd name="connsiteY58" fmla="*/ 154672 h 801163"/>
                  <a:gd name="connsiteX59" fmla="*/ 463820 w 876300"/>
                  <a:gd name="connsiteY59" fmla="*/ 160149 h 801163"/>
                  <a:gd name="connsiteX60" fmla="*/ 469297 w 876300"/>
                  <a:gd name="connsiteY60" fmla="*/ 160959 h 801163"/>
                  <a:gd name="connsiteX61" fmla="*/ 739140 w 876300"/>
                  <a:gd name="connsiteY61" fmla="*/ 46659 h 801163"/>
                  <a:gd name="connsiteX62" fmla="*/ 746851 w 876300"/>
                  <a:gd name="connsiteY62" fmla="*/ 35613 h 801163"/>
                  <a:gd name="connsiteX63" fmla="*/ 746093 w 876300"/>
                  <a:gd name="connsiteY63" fmla="*/ 33228 h 80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76300" h="801163">
                    <a:moveTo>
                      <a:pt x="34195" y="171627"/>
                    </a:moveTo>
                    <a:cubicBezTo>
                      <a:pt x="160926" y="173785"/>
                      <a:pt x="285730" y="203013"/>
                      <a:pt x="400241" y="257352"/>
                    </a:cubicBezTo>
                    <a:cubicBezTo>
                      <a:pt x="408234" y="261124"/>
                      <a:pt x="413321" y="269182"/>
                      <a:pt x="413290" y="278021"/>
                    </a:cubicBezTo>
                    <a:lnTo>
                      <a:pt x="413290" y="784370"/>
                    </a:lnTo>
                    <a:cubicBezTo>
                      <a:pt x="413254" y="793681"/>
                      <a:pt x="405675" y="801200"/>
                      <a:pt x="396365" y="801163"/>
                    </a:cubicBezTo>
                    <a:cubicBezTo>
                      <a:pt x="394024" y="801154"/>
                      <a:pt x="391711" y="800658"/>
                      <a:pt x="389573" y="799705"/>
                    </a:cubicBezTo>
                    <a:cubicBezTo>
                      <a:pt x="277992" y="748441"/>
                      <a:pt x="156972" y="720934"/>
                      <a:pt x="34195" y="718933"/>
                    </a:cubicBezTo>
                    <a:lnTo>
                      <a:pt x="21431" y="718933"/>
                    </a:lnTo>
                    <a:cubicBezTo>
                      <a:pt x="9701" y="719039"/>
                      <a:pt x="106" y="709615"/>
                      <a:pt x="1" y="697884"/>
                    </a:cubicBezTo>
                    <a:cubicBezTo>
                      <a:pt x="0" y="697851"/>
                      <a:pt x="0" y="697820"/>
                      <a:pt x="0" y="697788"/>
                    </a:cubicBezTo>
                    <a:lnTo>
                      <a:pt x="0" y="192963"/>
                    </a:lnTo>
                    <a:cubicBezTo>
                      <a:pt x="240" y="181726"/>
                      <a:pt x="9155" y="172602"/>
                      <a:pt x="20383" y="172103"/>
                    </a:cubicBezTo>
                    <a:close/>
                    <a:moveTo>
                      <a:pt x="55531" y="85902"/>
                    </a:moveTo>
                    <a:lnTo>
                      <a:pt x="49721" y="117715"/>
                    </a:lnTo>
                    <a:cubicBezTo>
                      <a:pt x="48456" y="122821"/>
                      <a:pt x="51570" y="127986"/>
                      <a:pt x="56676" y="129251"/>
                    </a:cubicBezTo>
                    <a:cubicBezTo>
                      <a:pt x="57516" y="129459"/>
                      <a:pt x="58381" y="129552"/>
                      <a:pt x="59246" y="129526"/>
                    </a:cubicBezTo>
                    <a:cubicBezTo>
                      <a:pt x="170721" y="134424"/>
                      <a:pt x="280411" y="159298"/>
                      <a:pt x="383096" y="202964"/>
                    </a:cubicBezTo>
                    <a:cubicBezTo>
                      <a:pt x="384479" y="203470"/>
                      <a:pt x="386010" y="202757"/>
                      <a:pt x="386516" y="201374"/>
                    </a:cubicBezTo>
                    <a:cubicBezTo>
                      <a:pt x="386926" y="200252"/>
                      <a:pt x="386540" y="198996"/>
                      <a:pt x="385572" y="198297"/>
                    </a:cubicBezTo>
                    <a:cubicBezTo>
                      <a:pt x="233553" y="104571"/>
                      <a:pt x="102108" y="81996"/>
                      <a:pt x="66675" y="77424"/>
                    </a:cubicBezTo>
                    <a:cubicBezTo>
                      <a:pt x="61499" y="76482"/>
                      <a:pt x="56541" y="79915"/>
                      <a:pt x="55599" y="85091"/>
                    </a:cubicBezTo>
                    <a:cubicBezTo>
                      <a:pt x="55573" y="85233"/>
                      <a:pt x="55550" y="85377"/>
                      <a:pt x="55531" y="85521"/>
                    </a:cubicBezTo>
                    <a:close/>
                    <a:moveTo>
                      <a:pt x="407003" y="161435"/>
                    </a:moveTo>
                    <a:cubicBezTo>
                      <a:pt x="408740" y="162724"/>
                      <a:pt x="411191" y="162362"/>
                      <a:pt x="412480" y="160625"/>
                    </a:cubicBezTo>
                    <a:cubicBezTo>
                      <a:pt x="413769" y="158889"/>
                      <a:pt x="413407" y="156437"/>
                      <a:pt x="411671" y="155148"/>
                    </a:cubicBezTo>
                    <a:cubicBezTo>
                      <a:pt x="292989" y="53136"/>
                      <a:pt x="184785" y="11416"/>
                      <a:pt x="153638" y="653"/>
                    </a:cubicBezTo>
                    <a:cubicBezTo>
                      <a:pt x="148737" y="-1258"/>
                      <a:pt x="143215" y="1167"/>
                      <a:pt x="141304" y="6068"/>
                    </a:cubicBezTo>
                    <a:cubicBezTo>
                      <a:pt x="141254" y="6199"/>
                      <a:pt x="141205" y="6331"/>
                      <a:pt x="141161" y="6463"/>
                    </a:cubicBezTo>
                    <a:lnTo>
                      <a:pt x="130302" y="33609"/>
                    </a:lnTo>
                    <a:cubicBezTo>
                      <a:pt x="128064" y="38370"/>
                      <a:pt x="130109" y="44044"/>
                      <a:pt x="134870" y="46281"/>
                    </a:cubicBezTo>
                    <a:cubicBezTo>
                      <a:pt x="135628" y="46638"/>
                      <a:pt x="136430" y="46893"/>
                      <a:pt x="137255" y="47040"/>
                    </a:cubicBezTo>
                    <a:cubicBezTo>
                      <a:pt x="232594" y="70664"/>
                      <a:pt x="323622" y="109139"/>
                      <a:pt x="407003" y="161054"/>
                    </a:cubicBezTo>
                    <a:close/>
                    <a:moveTo>
                      <a:pt x="876300" y="697788"/>
                    </a:moveTo>
                    <a:lnTo>
                      <a:pt x="876300" y="192963"/>
                    </a:lnTo>
                    <a:cubicBezTo>
                      <a:pt x="876060" y="181726"/>
                      <a:pt x="867145" y="172602"/>
                      <a:pt x="855917" y="172103"/>
                    </a:cubicBezTo>
                    <a:lnTo>
                      <a:pt x="842201" y="172103"/>
                    </a:lnTo>
                    <a:cubicBezTo>
                      <a:pt x="715469" y="174261"/>
                      <a:pt x="590665" y="203490"/>
                      <a:pt x="476155" y="257828"/>
                    </a:cubicBezTo>
                    <a:cubicBezTo>
                      <a:pt x="468161" y="261600"/>
                      <a:pt x="463074" y="269658"/>
                      <a:pt x="463106" y="278497"/>
                    </a:cubicBezTo>
                    <a:lnTo>
                      <a:pt x="463106" y="784370"/>
                    </a:lnTo>
                    <a:cubicBezTo>
                      <a:pt x="463142" y="793681"/>
                      <a:pt x="470720" y="801200"/>
                      <a:pt x="480030" y="801163"/>
                    </a:cubicBezTo>
                    <a:cubicBezTo>
                      <a:pt x="482372" y="801154"/>
                      <a:pt x="484684" y="800658"/>
                      <a:pt x="486823" y="799705"/>
                    </a:cubicBezTo>
                    <a:cubicBezTo>
                      <a:pt x="598403" y="748441"/>
                      <a:pt x="719423" y="720934"/>
                      <a:pt x="842201" y="718933"/>
                    </a:cubicBezTo>
                    <a:lnTo>
                      <a:pt x="854964" y="718933"/>
                    </a:lnTo>
                    <a:cubicBezTo>
                      <a:pt x="866695" y="718986"/>
                      <a:pt x="876248" y="709519"/>
                      <a:pt x="876300" y="697788"/>
                    </a:cubicBezTo>
                    <a:cubicBezTo>
                      <a:pt x="876300" y="697788"/>
                      <a:pt x="876300" y="697788"/>
                      <a:pt x="876300" y="697788"/>
                    </a:cubicBezTo>
                    <a:close/>
                    <a:moveTo>
                      <a:pt x="493300" y="202488"/>
                    </a:moveTo>
                    <a:cubicBezTo>
                      <a:pt x="595984" y="158822"/>
                      <a:pt x="705674" y="133948"/>
                      <a:pt x="817150" y="129050"/>
                    </a:cubicBezTo>
                    <a:cubicBezTo>
                      <a:pt x="822408" y="129204"/>
                      <a:pt x="826796" y="125067"/>
                      <a:pt x="826950" y="119809"/>
                    </a:cubicBezTo>
                    <a:cubicBezTo>
                      <a:pt x="826976" y="118943"/>
                      <a:pt x="826882" y="118079"/>
                      <a:pt x="826675" y="117239"/>
                    </a:cubicBezTo>
                    <a:lnTo>
                      <a:pt x="820865" y="85425"/>
                    </a:lnTo>
                    <a:cubicBezTo>
                      <a:pt x="820119" y="80218"/>
                      <a:pt x="815292" y="76601"/>
                      <a:pt x="810085" y="77347"/>
                    </a:cubicBezTo>
                    <a:cubicBezTo>
                      <a:pt x="809932" y="77369"/>
                      <a:pt x="809777" y="77395"/>
                      <a:pt x="809625" y="77424"/>
                    </a:cubicBezTo>
                    <a:cubicBezTo>
                      <a:pt x="774192" y="82092"/>
                      <a:pt x="642652" y="104666"/>
                      <a:pt x="491204" y="198011"/>
                    </a:cubicBezTo>
                    <a:cubicBezTo>
                      <a:pt x="490098" y="198983"/>
                      <a:pt x="489990" y="200668"/>
                      <a:pt x="490963" y="201775"/>
                    </a:cubicBezTo>
                    <a:cubicBezTo>
                      <a:pt x="491639" y="202544"/>
                      <a:pt x="492695" y="202857"/>
                      <a:pt x="493681" y="202583"/>
                    </a:cubicBezTo>
                    <a:close/>
                    <a:moveTo>
                      <a:pt x="735140" y="6558"/>
                    </a:moveTo>
                    <a:cubicBezTo>
                      <a:pt x="733494" y="1562"/>
                      <a:pt x="728109" y="-1154"/>
                      <a:pt x="723112" y="492"/>
                    </a:cubicBezTo>
                    <a:cubicBezTo>
                      <a:pt x="722961" y="542"/>
                      <a:pt x="722810" y="595"/>
                      <a:pt x="722662" y="653"/>
                    </a:cubicBezTo>
                    <a:cubicBezTo>
                      <a:pt x="691420" y="11321"/>
                      <a:pt x="583216" y="53040"/>
                      <a:pt x="464630" y="154672"/>
                    </a:cubicBezTo>
                    <a:cubicBezTo>
                      <a:pt x="462893" y="155961"/>
                      <a:pt x="462531" y="158413"/>
                      <a:pt x="463820" y="160149"/>
                    </a:cubicBezTo>
                    <a:cubicBezTo>
                      <a:pt x="465109" y="161885"/>
                      <a:pt x="467560" y="162247"/>
                      <a:pt x="469297" y="160959"/>
                    </a:cubicBezTo>
                    <a:cubicBezTo>
                      <a:pt x="552689" y="108934"/>
                      <a:pt x="643752" y="70362"/>
                      <a:pt x="739140" y="46659"/>
                    </a:cubicBezTo>
                    <a:cubicBezTo>
                      <a:pt x="744320" y="45739"/>
                      <a:pt x="747772" y="40793"/>
                      <a:pt x="746851" y="35613"/>
                    </a:cubicBezTo>
                    <a:cubicBezTo>
                      <a:pt x="746705" y="34789"/>
                      <a:pt x="746450" y="33987"/>
                      <a:pt x="746093" y="33228"/>
                    </a:cubicBezTo>
                    <a:close/>
                  </a:path>
                </a:pathLst>
              </a:custGeom>
              <a:solidFill>
                <a:schemeClr val="bg1"/>
              </a:solidFill>
              <a:ln w="9525" cap="flat">
                <a:noFill/>
                <a:prstDash val="solid"/>
                <a:miter/>
              </a:ln>
            </p:spPr>
            <p:txBody>
              <a:bodyPr rtlCol="0" anchor="ctr"/>
              <a:lstStyle/>
              <a:p>
                <a:endParaRPr lang="en-GB" dirty="0"/>
              </a:p>
            </p:txBody>
          </p:sp>
        </p:grpSp>
      </p:grpSp>
      <p:grpSp>
        <p:nvGrpSpPr>
          <p:cNvPr id="151" name="Group 150">
            <a:extLst>
              <a:ext uri="{FF2B5EF4-FFF2-40B4-BE49-F238E27FC236}">
                <a16:creationId xmlns:a16="http://schemas.microsoft.com/office/drawing/2014/main" id="{773A5826-016D-892D-3294-4E448AB6BE10}"/>
              </a:ext>
            </a:extLst>
          </p:cNvPr>
          <p:cNvGrpSpPr/>
          <p:nvPr/>
        </p:nvGrpSpPr>
        <p:grpSpPr>
          <a:xfrm>
            <a:off x="5219006" y="3785413"/>
            <a:ext cx="352732" cy="352732"/>
            <a:chOff x="-401848" y="2832853"/>
            <a:chExt cx="571500" cy="571500"/>
          </a:xfrm>
          <a:solidFill>
            <a:schemeClr val="bg1"/>
          </a:solidFill>
        </p:grpSpPr>
        <p:sp>
          <p:nvSpPr>
            <p:cNvPr id="143" name="Freeform: Shape 142">
              <a:extLst>
                <a:ext uri="{FF2B5EF4-FFF2-40B4-BE49-F238E27FC236}">
                  <a16:creationId xmlns:a16="http://schemas.microsoft.com/office/drawing/2014/main" id="{7CBC3E4B-1CFE-9975-04FB-C3C76FDE01B8}"/>
                </a:ext>
              </a:extLst>
            </p:cNvPr>
            <p:cNvSpPr/>
            <p:nvPr/>
          </p:nvSpPr>
          <p:spPr>
            <a:xfrm>
              <a:off x="-306598" y="3118603"/>
              <a:ext cx="381000" cy="95250"/>
            </a:xfrm>
            <a:custGeom>
              <a:avLst/>
              <a:gdLst>
                <a:gd name="connsiteX0" fmla="*/ 200025 w 381000"/>
                <a:gd name="connsiteY0" fmla="*/ 38100 h 95250"/>
                <a:gd name="connsiteX1" fmla="*/ 200025 w 381000"/>
                <a:gd name="connsiteY1" fmla="*/ 0 h 95250"/>
                <a:gd name="connsiteX2" fmla="*/ 180975 w 381000"/>
                <a:gd name="connsiteY2" fmla="*/ 0 h 95250"/>
                <a:gd name="connsiteX3" fmla="*/ 180975 w 381000"/>
                <a:gd name="connsiteY3" fmla="*/ 38100 h 95250"/>
                <a:gd name="connsiteX4" fmla="*/ 0 w 381000"/>
                <a:gd name="connsiteY4" fmla="*/ 38100 h 95250"/>
                <a:gd name="connsiteX5" fmla="*/ 0 w 381000"/>
                <a:gd name="connsiteY5" fmla="*/ 95250 h 95250"/>
                <a:gd name="connsiteX6" fmla="*/ 19050 w 381000"/>
                <a:gd name="connsiteY6" fmla="*/ 95250 h 95250"/>
                <a:gd name="connsiteX7" fmla="*/ 19050 w 381000"/>
                <a:gd name="connsiteY7" fmla="*/ 57150 h 95250"/>
                <a:gd name="connsiteX8" fmla="*/ 361950 w 381000"/>
                <a:gd name="connsiteY8" fmla="*/ 57150 h 95250"/>
                <a:gd name="connsiteX9" fmla="*/ 361950 w 381000"/>
                <a:gd name="connsiteY9" fmla="*/ 95250 h 95250"/>
                <a:gd name="connsiteX10" fmla="*/ 381000 w 381000"/>
                <a:gd name="connsiteY10" fmla="*/ 95250 h 95250"/>
                <a:gd name="connsiteX11" fmla="*/ 381000 w 381000"/>
                <a:gd name="connsiteY11" fmla="*/ 381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95250">
                  <a:moveTo>
                    <a:pt x="200025" y="38100"/>
                  </a:moveTo>
                  <a:lnTo>
                    <a:pt x="200025" y="0"/>
                  </a:lnTo>
                  <a:lnTo>
                    <a:pt x="180975" y="0"/>
                  </a:lnTo>
                  <a:lnTo>
                    <a:pt x="180975" y="38100"/>
                  </a:lnTo>
                  <a:lnTo>
                    <a:pt x="0" y="38100"/>
                  </a:lnTo>
                  <a:lnTo>
                    <a:pt x="0" y="95250"/>
                  </a:lnTo>
                  <a:lnTo>
                    <a:pt x="19050" y="95250"/>
                  </a:lnTo>
                  <a:lnTo>
                    <a:pt x="19050" y="57150"/>
                  </a:lnTo>
                  <a:lnTo>
                    <a:pt x="361950" y="57150"/>
                  </a:lnTo>
                  <a:lnTo>
                    <a:pt x="361950" y="95250"/>
                  </a:lnTo>
                  <a:lnTo>
                    <a:pt x="381000" y="95250"/>
                  </a:lnTo>
                  <a:lnTo>
                    <a:pt x="381000" y="38100"/>
                  </a:lnTo>
                  <a:close/>
                </a:path>
              </a:pathLst>
            </a:custGeom>
            <a:grpFill/>
            <a:ln w="9525" cap="flat">
              <a:noFill/>
              <a:prstDash val="solid"/>
              <a:miter/>
            </a:ln>
          </p:spPr>
          <p:txBody>
            <a:bodyPr rtlCol="0" anchor="ctr"/>
            <a:lstStyle/>
            <a:p>
              <a:endParaRPr lang="en-GB" dirty="0"/>
            </a:p>
          </p:txBody>
        </p:sp>
        <p:sp>
          <p:nvSpPr>
            <p:cNvPr id="144" name="Freeform: Shape 143">
              <a:extLst>
                <a:ext uri="{FF2B5EF4-FFF2-40B4-BE49-F238E27FC236}">
                  <a16:creationId xmlns:a16="http://schemas.microsoft.com/office/drawing/2014/main" id="{BA61BF59-8EB5-568A-A8C9-2EB83D7C83B3}"/>
                </a:ext>
              </a:extLst>
            </p:cNvPr>
            <p:cNvSpPr/>
            <p:nvPr/>
          </p:nvSpPr>
          <p:spPr>
            <a:xfrm>
              <a:off x="-258973" y="2832853"/>
              <a:ext cx="209550" cy="57150"/>
            </a:xfrm>
            <a:custGeom>
              <a:avLst/>
              <a:gdLst>
                <a:gd name="connsiteX0" fmla="*/ 0 w 209550"/>
                <a:gd name="connsiteY0" fmla="*/ 0 h 57150"/>
                <a:gd name="connsiteX1" fmla="*/ 209550 w 209550"/>
                <a:gd name="connsiteY1" fmla="*/ 0 h 57150"/>
                <a:gd name="connsiteX2" fmla="*/ 209550 w 209550"/>
                <a:gd name="connsiteY2" fmla="*/ 57150 h 57150"/>
                <a:gd name="connsiteX3" fmla="*/ 0 w 2095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209550" h="57150">
                  <a:moveTo>
                    <a:pt x="0" y="0"/>
                  </a:moveTo>
                  <a:lnTo>
                    <a:pt x="209550" y="0"/>
                  </a:lnTo>
                  <a:lnTo>
                    <a:pt x="209550" y="57150"/>
                  </a:lnTo>
                  <a:lnTo>
                    <a:pt x="0" y="57150"/>
                  </a:lnTo>
                  <a:close/>
                </a:path>
              </a:pathLst>
            </a:custGeom>
            <a:grpFill/>
            <a:ln w="9525" cap="flat">
              <a:noFill/>
              <a:prstDash val="solid"/>
              <a:miter/>
            </a:ln>
          </p:spPr>
          <p:txBody>
            <a:bodyPr rtlCol="0" anchor="ctr"/>
            <a:lstStyle/>
            <a:p>
              <a:endParaRPr lang="en-GB" dirty="0"/>
            </a:p>
          </p:txBody>
        </p:sp>
        <p:sp>
          <p:nvSpPr>
            <p:cNvPr id="145" name="Freeform: Shape 144">
              <a:extLst>
                <a:ext uri="{FF2B5EF4-FFF2-40B4-BE49-F238E27FC236}">
                  <a16:creationId xmlns:a16="http://schemas.microsoft.com/office/drawing/2014/main" id="{A21A232B-287B-7799-F74F-82F0BCED1B6D}"/>
                </a:ext>
              </a:extLst>
            </p:cNvPr>
            <p:cNvSpPr/>
            <p:nvPr/>
          </p:nvSpPr>
          <p:spPr>
            <a:xfrm>
              <a:off x="-258973" y="2909053"/>
              <a:ext cx="285750" cy="190500"/>
            </a:xfrm>
            <a:custGeom>
              <a:avLst/>
              <a:gdLst>
                <a:gd name="connsiteX0" fmla="*/ 0 w 285750"/>
                <a:gd name="connsiteY0" fmla="*/ 0 h 190500"/>
                <a:gd name="connsiteX1" fmla="*/ 0 w 285750"/>
                <a:gd name="connsiteY1" fmla="*/ 190500 h 190500"/>
                <a:gd name="connsiteX2" fmla="*/ 285750 w 285750"/>
                <a:gd name="connsiteY2" fmla="*/ 190500 h 190500"/>
                <a:gd name="connsiteX3" fmla="*/ 285750 w 285750"/>
                <a:gd name="connsiteY3" fmla="*/ 0 h 190500"/>
                <a:gd name="connsiteX4" fmla="*/ 0 w 285750"/>
                <a:gd name="connsiteY4" fmla="*/ 0 h 190500"/>
                <a:gd name="connsiteX5" fmla="*/ 85725 w 285750"/>
                <a:gd name="connsiteY5" fmla="*/ 152400 h 190500"/>
                <a:gd name="connsiteX6" fmla="*/ 85725 w 285750"/>
                <a:gd name="connsiteY6" fmla="*/ 38100 h 190500"/>
                <a:gd name="connsiteX7" fmla="*/ 200025 w 285750"/>
                <a:gd name="connsiteY7" fmla="*/ 95250 h 190500"/>
                <a:gd name="connsiteX8" fmla="*/ 85725 w 285750"/>
                <a:gd name="connsiteY8" fmla="*/ 1524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190500">
                  <a:moveTo>
                    <a:pt x="0" y="0"/>
                  </a:moveTo>
                  <a:lnTo>
                    <a:pt x="0" y="190500"/>
                  </a:lnTo>
                  <a:lnTo>
                    <a:pt x="285750" y="190500"/>
                  </a:lnTo>
                  <a:lnTo>
                    <a:pt x="285750" y="0"/>
                  </a:lnTo>
                  <a:lnTo>
                    <a:pt x="0" y="0"/>
                  </a:lnTo>
                  <a:close/>
                  <a:moveTo>
                    <a:pt x="85725" y="152400"/>
                  </a:moveTo>
                  <a:lnTo>
                    <a:pt x="85725" y="38100"/>
                  </a:lnTo>
                  <a:lnTo>
                    <a:pt x="200025" y="95250"/>
                  </a:lnTo>
                  <a:lnTo>
                    <a:pt x="85725" y="152400"/>
                  </a:lnTo>
                  <a:close/>
                </a:path>
              </a:pathLst>
            </a:custGeom>
            <a:grpFill/>
            <a:ln w="9525" cap="flat">
              <a:noFill/>
              <a:prstDash val="solid"/>
              <a:miter/>
            </a:ln>
          </p:spPr>
          <p:txBody>
            <a:bodyPr rtlCol="0" anchor="ctr"/>
            <a:lstStyle/>
            <a:p>
              <a:endParaRPr lang="en-GB" dirty="0"/>
            </a:p>
          </p:txBody>
        </p:sp>
        <p:sp>
          <p:nvSpPr>
            <p:cNvPr id="146" name="Freeform: Shape 145">
              <a:extLst>
                <a:ext uri="{FF2B5EF4-FFF2-40B4-BE49-F238E27FC236}">
                  <a16:creationId xmlns:a16="http://schemas.microsoft.com/office/drawing/2014/main" id="{AEB56D53-1518-B27E-6CC1-84BC57FFBC6D}"/>
                </a:ext>
              </a:extLst>
            </p:cNvPr>
            <p:cNvSpPr/>
            <p:nvPr/>
          </p:nvSpPr>
          <p:spPr>
            <a:xfrm>
              <a:off x="-30373" y="2832853"/>
              <a:ext cx="57150" cy="57150"/>
            </a:xfrm>
            <a:custGeom>
              <a:avLst/>
              <a:gdLst>
                <a:gd name="connsiteX0" fmla="*/ 0 w 57150"/>
                <a:gd name="connsiteY0" fmla="*/ 0 h 57150"/>
                <a:gd name="connsiteX1" fmla="*/ 57150 w 57150"/>
                <a:gd name="connsiteY1" fmla="*/ 0 h 57150"/>
                <a:gd name="connsiteX2" fmla="*/ 57150 w 57150"/>
                <a:gd name="connsiteY2" fmla="*/ 57150 h 57150"/>
                <a:gd name="connsiteX3" fmla="*/ 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0" y="0"/>
                  </a:moveTo>
                  <a:lnTo>
                    <a:pt x="57150" y="0"/>
                  </a:lnTo>
                  <a:lnTo>
                    <a:pt x="57150" y="57150"/>
                  </a:lnTo>
                  <a:lnTo>
                    <a:pt x="0" y="57150"/>
                  </a:lnTo>
                  <a:close/>
                </a:path>
              </a:pathLst>
            </a:custGeom>
            <a:grpFill/>
            <a:ln w="9525" cap="flat">
              <a:noFill/>
              <a:prstDash val="solid"/>
              <a:miter/>
            </a:ln>
          </p:spPr>
          <p:txBody>
            <a:bodyPr rtlCol="0" anchor="ctr"/>
            <a:lstStyle/>
            <a:p>
              <a:endParaRPr lang="en-GB" dirty="0"/>
            </a:p>
          </p:txBody>
        </p:sp>
        <p:sp>
          <p:nvSpPr>
            <p:cNvPr id="147" name="Freeform: Shape 146">
              <a:extLst>
                <a:ext uri="{FF2B5EF4-FFF2-40B4-BE49-F238E27FC236}">
                  <a16:creationId xmlns:a16="http://schemas.microsoft.com/office/drawing/2014/main" id="{43821182-B26A-A40F-A95C-647A835E8745}"/>
                </a:ext>
              </a:extLst>
            </p:cNvPr>
            <p:cNvSpPr/>
            <p:nvPr/>
          </p:nvSpPr>
          <p:spPr>
            <a:xfrm>
              <a:off x="-401848" y="3232903"/>
              <a:ext cx="209550" cy="171450"/>
            </a:xfrm>
            <a:custGeom>
              <a:avLst/>
              <a:gdLst>
                <a:gd name="connsiteX0" fmla="*/ 0 w 209550"/>
                <a:gd name="connsiteY0" fmla="*/ 0 h 171450"/>
                <a:gd name="connsiteX1" fmla="*/ 0 w 209550"/>
                <a:gd name="connsiteY1" fmla="*/ 171450 h 171450"/>
                <a:gd name="connsiteX2" fmla="*/ 209550 w 209550"/>
                <a:gd name="connsiteY2" fmla="*/ 171450 h 171450"/>
                <a:gd name="connsiteX3" fmla="*/ 209550 w 209550"/>
                <a:gd name="connsiteY3" fmla="*/ 0 h 171450"/>
                <a:gd name="connsiteX4" fmla="*/ 0 w 209550"/>
                <a:gd name="connsiteY4" fmla="*/ 0 h 171450"/>
                <a:gd name="connsiteX5" fmla="*/ 57150 w 209550"/>
                <a:gd name="connsiteY5" fmla="*/ 133350 h 171450"/>
                <a:gd name="connsiteX6" fmla="*/ 57150 w 209550"/>
                <a:gd name="connsiteY6" fmla="*/ 38100 h 171450"/>
                <a:gd name="connsiteX7" fmla="*/ 152400 w 209550"/>
                <a:gd name="connsiteY7" fmla="*/ 85725 h 171450"/>
                <a:gd name="connsiteX8" fmla="*/ 57150 w 209550"/>
                <a:gd name="connsiteY8" fmla="*/ 1333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50" h="171450">
                  <a:moveTo>
                    <a:pt x="0" y="0"/>
                  </a:moveTo>
                  <a:lnTo>
                    <a:pt x="0" y="171450"/>
                  </a:lnTo>
                  <a:lnTo>
                    <a:pt x="209550" y="171450"/>
                  </a:lnTo>
                  <a:lnTo>
                    <a:pt x="209550" y="0"/>
                  </a:lnTo>
                  <a:lnTo>
                    <a:pt x="0" y="0"/>
                  </a:lnTo>
                  <a:close/>
                  <a:moveTo>
                    <a:pt x="57150" y="133350"/>
                  </a:moveTo>
                  <a:lnTo>
                    <a:pt x="57150" y="38100"/>
                  </a:lnTo>
                  <a:lnTo>
                    <a:pt x="152400" y="85725"/>
                  </a:lnTo>
                  <a:lnTo>
                    <a:pt x="57150" y="133350"/>
                  </a:lnTo>
                  <a:close/>
                </a:path>
              </a:pathLst>
            </a:custGeom>
            <a:grpFill/>
            <a:ln w="9525" cap="flat">
              <a:noFill/>
              <a:prstDash val="solid"/>
              <a:miter/>
            </a:ln>
          </p:spPr>
          <p:txBody>
            <a:bodyPr rtlCol="0" anchor="ctr"/>
            <a:lstStyle/>
            <a:p>
              <a:endParaRPr lang="en-GB" dirty="0"/>
            </a:p>
          </p:txBody>
        </p:sp>
        <p:sp>
          <p:nvSpPr>
            <p:cNvPr id="148" name="Freeform: Shape 147">
              <a:extLst>
                <a:ext uri="{FF2B5EF4-FFF2-40B4-BE49-F238E27FC236}">
                  <a16:creationId xmlns:a16="http://schemas.microsoft.com/office/drawing/2014/main" id="{84D6F911-6153-BC9B-2AD0-9E5E00781460}"/>
                </a:ext>
              </a:extLst>
            </p:cNvPr>
            <p:cNvSpPr/>
            <p:nvPr/>
          </p:nvSpPr>
          <p:spPr>
            <a:xfrm>
              <a:off x="-39898" y="3232903"/>
              <a:ext cx="209550" cy="171450"/>
            </a:xfrm>
            <a:custGeom>
              <a:avLst/>
              <a:gdLst>
                <a:gd name="connsiteX0" fmla="*/ 0 w 209550"/>
                <a:gd name="connsiteY0" fmla="*/ 0 h 171450"/>
                <a:gd name="connsiteX1" fmla="*/ 0 w 209550"/>
                <a:gd name="connsiteY1" fmla="*/ 171450 h 171450"/>
                <a:gd name="connsiteX2" fmla="*/ 209550 w 209550"/>
                <a:gd name="connsiteY2" fmla="*/ 171450 h 171450"/>
                <a:gd name="connsiteX3" fmla="*/ 209550 w 209550"/>
                <a:gd name="connsiteY3" fmla="*/ 0 h 171450"/>
                <a:gd name="connsiteX4" fmla="*/ 0 w 209550"/>
                <a:gd name="connsiteY4" fmla="*/ 0 h 171450"/>
                <a:gd name="connsiteX5" fmla="*/ 57150 w 209550"/>
                <a:gd name="connsiteY5" fmla="*/ 133350 h 171450"/>
                <a:gd name="connsiteX6" fmla="*/ 57150 w 209550"/>
                <a:gd name="connsiteY6" fmla="*/ 38100 h 171450"/>
                <a:gd name="connsiteX7" fmla="*/ 152400 w 209550"/>
                <a:gd name="connsiteY7" fmla="*/ 85725 h 171450"/>
                <a:gd name="connsiteX8" fmla="*/ 57150 w 209550"/>
                <a:gd name="connsiteY8" fmla="*/ 1333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50" h="171450">
                  <a:moveTo>
                    <a:pt x="0" y="0"/>
                  </a:moveTo>
                  <a:lnTo>
                    <a:pt x="0" y="171450"/>
                  </a:lnTo>
                  <a:lnTo>
                    <a:pt x="209550" y="171450"/>
                  </a:lnTo>
                  <a:lnTo>
                    <a:pt x="209550" y="0"/>
                  </a:lnTo>
                  <a:lnTo>
                    <a:pt x="0" y="0"/>
                  </a:lnTo>
                  <a:close/>
                  <a:moveTo>
                    <a:pt x="57150" y="133350"/>
                  </a:moveTo>
                  <a:lnTo>
                    <a:pt x="57150" y="38100"/>
                  </a:lnTo>
                  <a:lnTo>
                    <a:pt x="152400" y="85725"/>
                  </a:lnTo>
                  <a:lnTo>
                    <a:pt x="57150" y="133350"/>
                  </a:lnTo>
                  <a:close/>
                </a:path>
              </a:pathLst>
            </a:custGeom>
            <a:grpFill/>
            <a:ln w="9525" cap="flat">
              <a:noFill/>
              <a:prstDash val="solid"/>
              <a:miter/>
            </a:ln>
          </p:spPr>
          <p:txBody>
            <a:bodyPr rtlCol="0" anchor="ctr"/>
            <a:lstStyle/>
            <a:p>
              <a:endParaRPr lang="en-GB" dirty="0"/>
            </a:p>
          </p:txBody>
        </p:sp>
      </p:grpSp>
      <p:sp>
        <p:nvSpPr>
          <p:cNvPr id="5" name="Slide Number Placeholder 4">
            <a:extLst>
              <a:ext uri="{FF2B5EF4-FFF2-40B4-BE49-F238E27FC236}">
                <a16:creationId xmlns:a16="http://schemas.microsoft.com/office/drawing/2014/main" id="{F2C58FDC-91C7-6077-FE42-A47F31F70D7A}"/>
              </a:ext>
            </a:extLst>
          </p:cNvPr>
          <p:cNvSpPr>
            <a:spLocks noGrp="1"/>
          </p:cNvSpPr>
          <p:nvPr>
            <p:ph type="sldNum" sz="quarter" idx="11"/>
          </p:nvPr>
        </p:nvSpPr>
        <p:spPr/>
        <p:txBody>
          <a:bodyPr/>
          <a:lstStyle/>
          <a:p>
            <a:fld id="{10AABD62-4B1F-4370-9BF1-A64AA2AFB05A}" type="slidenum">
              <a:rPr lang="en-GB" smtClean="0"/>
              <a:pPr/>
              <a:t>18</a:t>
            </a:fld>
            <a:endParaRPr lang="en-GB" dirty="0"/>
          </a:p>
        </p:txBody>
      </p:sp>
    </p:spTree>
    <p:extLst>
      <p:ext uri="{BB962C8B-B14F-4D97-AF65-F5344CB8AC3E}">
        <p14:creationId xmlns:p14="http://schemas.microsoft.com/office/powerpoint/2010/main" val="4283468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D93E8-8826-B922-2CCE-A488B3DFFCB6}"/>
              </a:ext>
            </a:extLst>
          </p:cNvPr>
          <p:cNvSpPr>
            <a:spLocks noGrp="1"/>
          </p:cNvSpPr>
          <p:nvPr>
            <p:ph type="title"/>
          </p:nvPr>
        </p:nvSpPr>
        <p:spPr>
          <a:xfrm>
            <a:off x="354330" y="272581"/>
            <a:ext cx="8435340" cy="617220"/>
          </a:xfrm>
        </p:spPr>
        <p:txBody>
          <a:bodyPr/>
          <a:lstStyle/>
          <a:p>
            <a:r>
              <a:rPr lang="en-GB" dirty="0"/>
              <a:t>F - Representative Sub Panel</a:t>
            </a:r>
          </a:p>
        </p:txBody>
      </p:sp>
      <p:sp>
        <p:nvSpPr>
          <p:cNvPr id="3" name="Footer Placeholder 2">
            <a:extLst>
              <a:ext uri="{FF2B5EF4-FFF2-40B4-BE49-F238E27FC236}">
                <a16:creationId xmlns:a16="http://schemas.microsoft.com/office/drawing/2014/main" id="{0CD888EC-D1CF-8EC7-97B4-89F77DA22C99}"/>
              </a:ext>
            </a:extLst>
          </p:cNvPr>
          <p:cNvSpPr>
            <a:spLocks noGrp="1"/>
          </p:cNvSpPr>
          <p:nvPr>
            <p:ph type="ftr" sz="quarter" idx="10"/>
          </p:nvPr>
        </p:nvSpPr>
        <p:spPr/>
        <p:txBody>
          <a:bodyPr/>
          <a:lstStyle/>
          <a:p>
            <a:r>
              <a:rPr lang="en-GB" dirty="0"/>
              <a:t>Coalition for Innovation in Media Measurement, October 2023</a:t>
            </a:r>
          </a:p>
        </p:txBody>
      </p:sp>
      <p:sp>
        <p:nvSpPr>
          <p:cNvPr id="5" name="Rectangle 4">
            <a:extLst>
              <a:ext uri="{FF2B5EF4-FFF2-40B4-BE49-F238E27FC236}">
                <a16:creationId xmlns:a16="http://schemas.microsoft.com/office/drawing/2014/main" id="{2FADC0DC-D478-4276-DDA5-B1FC185A3C11}"/>
              </a:ext>
            </a:extLst>
          </p:cNvPr>
          <p:cNvSpPr/>
          <p:nvPr/>
        </p:nvSpPr>
        <p:spPr>
          <a:xfrm>
            <a:off x="354330" y="1093788"/>
            <a:ext cx="2340000" cy="357346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972000" rtlCol="0" anchor="t"/>
          <a:lstStyle/>
          <a:p>
            <a:pPr marL="252000" indent="-252000">
              <a:spcAft>
                <a:spcPts val="600"/>
              </a:spcAft>
              <a:buFont typeface="+mj-lt"/>
              <a:buAutoNum type="arabicPeriod"/>
            </a:pPr>
            <a:r>
              <a:rPr lang="en-GB" sz="1200" dirty="0"/>
              <a:t>Establish a representative subset of households (HH) </a:t>
            </a:r>
          </a:p>
          <a:p>
            <a:pPr marL="252000" indent="-252000">
              <a:spcAft>
                <a:spcPts val="600"/>
              </a:spcAft>
              <a:buFont typeface="+mj-lt"/>
              <a:buAutoNum type="arabicPeriod"/>
            </a:pPr>
            <a:r>
              <a:rPr lang="en-GB" sz="1200" dirty="0"/>
              <a:t>OEMs supply data from all devices for each of the identified HHs</a:t>
            </a:r>
          </a:p>
          <a:p>
            <a:pPr marL="252000" indent="-252000">
              <a:spcAft>
                <a:spcPts val="600"/>
              </a:spcAft>
              <a:buFont typeface="+mj-lt"/>
              <a:buAutoNum type="arabicPeriod"/>
            </a:pPr>
            <a:r>
              <a:rPr lang="en-GB" sz="1200" dirty="0"/>
              <a:t>Report and manage panel monthly</a:t>
            </a:r>
          </a:p>
          <a:p>
            <a:pPr marL="252000" indent="-252000">
              <a:spcAft>
                <a:spcPts val="600"/>
              </a:spcAft>
              <a:buFont typeface="+mj-lt"/>
              <a:buAutoNum type="arabicPeriod"/>
            </a:pPr>
            <a:r>
              <a:rPr lang="en-GB" sz="1200" dirty="0"/>
              <a:t>Revenue stream for reporting</a:t>
            </a:r>
          </a:p>
        </p:txBody>
      </p:sp>
      <p:sp>
        <p:nvSpPr>
          <p:cNvPr id="7" name="Rectangle 6">
            <a:extLst>
              <a:ext uri="{FF2B5EF4-FFF2-40B4-BE49-F238E27FC236}">
                <a16:creationId xmlns:a16="http://schemas.microsoft.com/office/drawing/2014/main" id="{D144F645-8969-B1FB-AC78-2E75057F8262}"/>
              </a:ext>
            </a:extLst>
          </p:cNvPr>
          <p:cNvSpPr/>
          <p:nvPr/>
        </p:nvSpPr>
        <p:spPr>
          <a:xfrm>
            <a:off x="2943225" y="1088646"/>
            <a:ext cx="5853113" cy="30110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Establish HH Set	</a:t>
            </a:r>
          </a:p>
        </p:txBody>
      </p:sp>
      <p:sp>
        <p:nvSpPr>
          <p:cNvPr id="8" name="Rectangle 7">
            <a:extLst>
              <a:ext uri="{FF2B5EF4-FFF2-40B4-BE49-F238E27FC236}">
                <a16:creationId xmlns:a16="http://schemas.microsoft.com/office/drawing/2014/main" id="{0E550B9D-6489-E64C-499F-56B6F1572828}"/>
              </a:ext>
            </a:extLst>
          </p:cNvPr>
          <p:cNvSpPr/>
          <p:nvPr/>
        </p:nvSpPr>
        <p:spPr>
          <a:xfrm>
            <a:off x="2943225" y="3688642"/>
            <a:ext cx="5853113" cy="30110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OEMs Forward Activity</a:t>
            </a:r>
          </a:p>
        </p:txBody>
      </p:sp>
      <p:sp>
        <p:nvSpPr>
          <p:cNvPr id="9" name="Rectangle 8">
            <a:extLst>
              <a:ext uri="{FF2B5EF4-FFF2-40B4-BE49-F238E27FC236}">
                <a16:creationId xmlns:a16="http://schemas.microsoft.com/office/drawing/2014/main" id="{12976BCB-A1A6-691A-D7E4-6ED4AA329CEB}"/>
              </a:ext>
            </a:extLst>
          </p:cNvPr>
          <p:cNvSpPr/>
          <p:nvPr/>
        </p:nvSpPr>
        <p:spPr>
          <a:xfrm>
            <a:off x="2943225" y="4372612"/>
            <a:ext cx="5853113" cy="30110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Independent Reporting Entity</a:t>
            </a:r>
          </a:p>
        </p:txBody>
      </p:sp>
      <p:grpSp>
        <p:nvGrpSpPr>
          <p:cNvPr id="11" name="Google Shape;435;p47">
            <a:extLst>
              <a:ext uri="{FF2B5EF4-FFF2-40B4-BE49-F238E27FC236}">
                <a16:creationId xmlns:a16="http://schemas.microsoft.com/office/drawing/2014/main" id="{00EF2E7E-828D-2BCB-D0C2-439D1D0D320E}"/>
              </a:ext>
            </a:extLst>
          </p:cNvPr>
          <p:cNvGrpSpPr/>
          <p:nvPr/>
        </p:nvGrpSpPr>
        <p:grpSpPr>
          <a:xfrm>
            <a:off x="2943225" y="1536837"/>
            <a:ext cx="2141567" cy="1768687"/>
            <a:chOff x="5999250" y="2121021"/>
            <a:chExt cx="2833051" cy="2418455"/>
          </a:xfrm>
        </p:grpSpPr>
        <p:pic>
          <p:nvPicPr>
            <p:cNvPr id="31" name="Google Shape;436;p47">
              <a:extLst>
                <a:ext uri="{FF2B5EF4-FFF2-40B4-BE49-F238E27FC236}">
                  <a16:creationId xmlns:a16="http://schemas.microsoft.com/office/drawing/2014/main" id="{5252E703-6BED-17B5-B60D-F1D9BE546235}"/>
                </a:ext>
              </a:extLst>
            </p:cNvPr>
            <p:cNvPicPr preferRelativeResize="0"/>
            <p:nvPr/>
          </p:nvPicPr>
          <p:blipFill>
            <a:blip r:embed="rId3">
              <a:alphaModFix/>
            </a:blip>
            <a:stretch>
              <a:fillRect/>
            </a:stretch>
          </p:blipFill>
          <p:spPr>
            <a:xfrm>
              <a:off x="5999250" y="2121021"/>
              <a:ext cx="2833051" cy="2418455"/>
            </a:xfrm>
            <a:prstGeom prst="rect">
              <a:avLst/>
            </a:prstGeom>
            <a:noFill/>
            <a:ln>
              <a:noFill/>
            </a:ln>
          </p:spPr>
        </p:pic>
        <p:pic>
          <p:nvPicPr>
            <p:cNvPr id="32" name="Google Shape;437;p47">
              <a:extLst>
                <a:ext uri="{FF2B5EF4-FFF2-40B4-BE49-F238E27FC236}">
                  <a16:creationId xmlns:a16="http://schemas.microsoft.com/office/drawing/2014/main" id="{6DF58CE4-5935-2079-70D9-FD063CE086F4}"/>
                </a:ext>
              </a:extLst>
            </p:cNvPr>
            <p:cNvPicPr preferRelativeResize="0"/>
            <p:nvPr/>
          </p:nvPicPr>
          <p:blipFill rotWithShape="1">
            <a:blip r:embed="rId4">
              <a:alphaModFix/>
            </a:blip>
            <a:srcRect t="31882" r="79018" b="13701"/>
            <a:stretch/>
          </p:blipFill>
          <p:spPr>
            <a:xfrm>
              <a:off x="6907850" y="2785162"/>
              <a:ext cx="310600" cy="292500"/>
            </a:xfrm>
            <a:prstGeom prst="rect">
              <a:avLst/>
            </a:prstGeom>
            <a:noFill/>
            <a:ln>
              <a:noFill/>
            </a:ln>
          </p:spPr>
        </p:pic>
        <p:pic>
          <p:nvPicPr>
            <p:cNvPr id="33" name="Google Shape;438;p47">
              <a:extLst>
                <a:ext uri="{FF2B5EF4-FFF2-40B4-BE49-F238E27FC236}">
                  <a16:creationId xmlns:a16="http://schemas.microsoft.com/office/drawing/2014/main" id="{A36EFF9C-736E-53B7-ACA5-7785AE3B39B7}"/>
                </a:ext>
              </a:extLst>
            </p:cNvPr>
            <p:cNvPicPr preferRelativeResize="0"/>
            <p:nvPr/>
          </p:nvPicPr>
          <p:blipFill>
            <a:blip r:embed="rId5">
              <a:alphaModFix/>
            </a:blip>
            <a:stretch>
              <a:fillRect/>
            </a:stretch>
          </p:blipFill>
          <p:spPr>
            <a:xfrm>
              <a:off x="7575350" y="2837176"/>
              <a:ext cx="492225" cy="114075"/>
            </a:xfrm>
            <a:prstGeom prst="rect">
              <a:avLst/>
            </a:prstGeom>
            <a:noFill/>
            <a:ln>
              <a:noFill/>
            </a:ln>
          </p:spPr>
        </p:pic>
        <p:pic>
          <p:nvPicPr>
            <p:cNvPr id="34" name="Google Shape;439;p47">
              <a:extLst>
                <a:ext uri="{FF2B5EF4-FFF2-40B4-BE49-F238E27FC236}">
                  <a16:creationId xmlns:a16="http://schemas.microsoft.com/office/drawing/2014/main" id="{955322A9-4FBD-EC89-5DD4-2A214B2A1027}"/>
                </a:ext>
              </a:extLst>
            </p:cNvPr>
            <p:cNvPicPr preferRelativeResize="0"/>
            <p:nvPr/>
          </p:nvPicPr>
          <p:blipFill>
            <a:blip r:embed="rId6">
              <a:alphaModFix/>
            </a:blip>
            <a:stretch>
              <a:fillRect/>
            </a:stretch>
          </p:blipFill>
          <p:spPr>
            <a:xfrm>
              <a:off x="6595420" y="3622287"/>
              <a:ext cx="310600" cy="92988"/>
            </a:xfrm>
            <a:prstGeom prst="rect">
              <a:avLst/>
            </a:prstGeom>
            <a:noFill/>
            <a:ln>
              <a:noFill/>
            </a:ln>
          </p:spPr>
        </p:pic>
      </p:grpSp>
      <p:grpSp>
        <p:nvGrpSpPr>
          <p:cNvPr id="12" name="Google Shape;440;p47">
            <a:extLst>
              <a:ext uri="{FF2B5EF4-FFF2-40B4-BE49-F238E27FC236}">
                <a16:creationId xmlns:a16="http://schemas.microsoft.com/office/drawing/2014/main" id="{5EC4632A-C232-6D96-9649-D98252D6567F}"/>
              </a:ext>
            </a:extLst>
          </p:cNvPr>
          <p:cNvGrpSpPr/>
          <p:nvPr/>
        </p:nvGrpSpPr>
        <p:grpSpPr>
          <a:xfrm>
            <a:off x="4896133" y="1536955"/>
            <a:ext cx="2141742" cy="1768822"/>
            <a:chOff x="2382950" y="2571754"/>
            <a:chExt cx="1731844" cy="1462198"/>
          </a:xfrm>
        </p:grpSpPr>
        <p:pic>
          <p:nvPicPr>
            <p:cNvPr id="25" name="Google Shape;441;p47">
              <a:extLst>
                <a:ext uri="{FF2B5EF4-FFF2-40B4-BE49-F238E27FC236}">
                  <a16:creationId xmlns:a16="http://schemas.microsoft.com/office/drawing/2014/main" id="{9CA2D45C-F78B-4757-9C68-054F266B695A}"/>
                </a:ext>
              </a:extLst>
            </p:cNvPr>
            <p:cNvPicPr preferRelativeResize="0"/>
            <p:nvPr/>
          </p:nvPicPr>
          <p:blipFill>
            <a:blip r:embed="rId7">
              <a:alphaModFix/>
            </a:blip>
            <a:stretch>
              <a:fillRect/>
            </a:stretch>
          </p:blipFill>
          <p:spPr>
            <a:xfrm>
              <a:off x="3289950" y="2931175"/>
              <a:ext cx="441225" cy="129775"/>
            </a:xfrm>
            <a:prstGeom prst="rect">
              <a:avLst/>
            </a:prstGeom>
            <a:noFill/>
            <a:ln>
              <a:noFill/>
            </a:ln>
          </p:spPr>
        </p:pic>
        <p:grpSp>
          <p:nvGrpSpPr>
            <p:cNvPr id="26" name="Google Shape;442;p47">
              <a:extLst>
                <a:ext uri="{FF2B5EF4-FFF2-40B4-BE49-F238E27FC236}">
                  <a16:creationId xmlns:a16="http://schemas.microsoft.com/office/drawing/2014/main" id="{9E26AF3E-719B-3E35-5D80-106041F5DF04}"/>
                </a:ext>
              </a:extLst>
            </p:cNvPr>
            <p:cNvGrpSpPr/>
            <p:nvPr/>
          </p:nvGrpSpPr>
          <p:grpSpPr>
            <a:xfrm>
              <a:off x="2382950" y="2571754"/>
              <a:ext cx="1731844" cy="1462198"/>
              <a:chOff x="5999250" y="2121021"/>
              <a:chExt cx="2833051" cy="2418455"/>
            </a:xfrm>
          </p:grpSpPr>
          <p:pic>
            <p:nvPicPr>
              <p:cNvPr id="27" name="Google Shape;443;p47">
                <a:extLst>
                  <a:ext uri="{FF2B5EF4-FFF2-40B4-BE49-F238E27FC236}">
                    <a16:creationId xmlns:a16="http://schemas.microsoft.com/office/drawing/2014/main" id="{3F626D3B-E6EC-7606-0B39-AC23BDE71A28}"/>
                  </a:ext>
                </a:extLst>
              </p:cNvPr>
              <p:cNvPicPr preferRelativeResize="0"/>
              <p:nvPr/>
            </p:nvPicPr>
            <p:blipFill>
              <a:blip r:embed="rId3">
                <a:alphaModFix/>
              </a:blip>
              <a:stretch>
                <a:fillRect/>
              </a:stretch>
            </p:blipFill>
            <p:spPr>
              <a:xfrm>
                <a:off x="5999250" y="2121021"/>
                <a:ext cx="2833051" cy="2418455"/>
              </a:xfrm>
              <a:prstGeom prst="rect">
                <a:avLst/>
              </a:prstGeom>
              <a:noFill/>
              <a:ln>
                <a:noFill/>
              </a:ln>
            </p:spPr>
          </p:pic>
          <p:pic>
            <p:nvPicPr>
              <p:cNvPr id="28" name="Google Shape;444;p47">
                <a:extLst>
                  <a:ext uri="{FF2B5EF4-FFF2-40B4-BE49-F238E27FC236}">
                    <a16:creationId xmlns:a16="http://schemas.microsoft.com/office/drawing/2014/main" id="{E262BF6A-6762-6DC8-B162-D9AEE1EBAE6C}"/>
                  </a:ext>
                </a:extLst>
              </p:cNvPr>
              <p:cNvPicPr preferRelativeResize="0"/>
              <p:nvPr/>
            </p:nvPicPr>
            <p:blipFill rotWithShape="1">
              <a:blip r:embed="rId4">
                <a:alphaModFix/>
              </a:blip>
              <a:srcRect t="31882" r="79018" b="13701"/>
              <a:stretch/>
            </p:blipFill>
            <p:spPr>
              <a:xfrm>
                <a:off x="6907850" y="2785162"/>
                <a:ext cx="310600" cy="292500"/>
              </a:xfrm>
              <a:prstGeom prst="rect">
                <a:avLst/>
              </a:prstGeom>
              <a:noFill/>
              <a:ln>
                <a:noFill/>
              </a:ln>
            </p:spPr>
          </p:pic>
          <p:pic>
            <p:nvPicPr>
              <p:cNvPr id="29" name="Google Shape;445;p47">
                <a:extLst>
                  <a:ext uri="{FF2B5EF4-FFF2-40B4-BE49-F238E27FC236}">
                    <a16:creationId xmlns:a16="http://schemas.microsoft.com/office/drawing/2014/main" id="{E7D029B0-BC8B-9401-9D95-90161744BC8A}"/>
                  </a:ext>
                </a:extLst>
              </p:cNvPr>
              <p:cNvPicPr preferRelativeResize="0"/>
              <p:nvPr/>
            </p:nvPicPr>
            <p:blipFill rotWithShape="1">
              <a:blip r:embed="rId8">
                <a:alphaModFix/>
              </a:blip>
              <a:srcRect r="26090" b="-60179"/>
              <a:stretch/>
            </p:blipFill>
            <p:spPr>
              <a:xfrm>
                <a:off x="6442147" y="3639207"/>
                <a:ext cx="667975" cy="161225"/>
              </a:xfrm>
              <a:prstGeom prst="rect">
                <a:avLst/>
              </a:prstGeom>
              <a:noFill/>
              <a:ln>
                <a:noFill/>
              </a:ln>
            </p:spPr>
          </p:pic>
          <p:pic>
            <p:nvPicPr>
              <p:cNvPr id="30" name="Google Shape;446;p47">
                <a:extLst>
                  <a:ext uri="{FF2B5EF4-FFF2-40B4-BE49-F238E27FC236}">
                    <a16:creationId xmlns:a16="http://schemas.microsoft.com/office/drawing/2014/main" id="{AB7AC490-5537-74EA-58EF-30560C348A26}"/>
                  </a:ext>
                </a:extLst>
              </p:cNvPr>
              <p:cNvPicPr preferRelativeResize="0"/>
              <p:nvPr/>
            </p:nvPicPr>
            <p:blipFill>
              <a:blip r:embed="rId6">
                <a:alphaModFix/>
              </a:blip>
              <a:stretch>
                <a:fillRect/>
              </a:stretch>
            </p:blipFill>
            <p:spPr>
              <a:xfrm>
                <a:off x="7768134" y="3622287"/>
                <a:ext cx="310600" cy="92988"/>
              </a:xfrm>
              <a:prstGeom prst="rect">
                <a:avLst/>
              </a:prstGeom>
              <a:noFill/>
              <a:ln>
                <a:noFill/>
              </a:ln>
            </p:spPr>
          </p:pic>
        </p:grpSp>
      </p:grpSp>
      <p:grpSp>
        <p:nvGrpSpPr>
          <p:cNvPr id="13" name="Google Shape;447;p47">
            <a:extLst>
              <a:ext uri="{FF2B5EF4-FFF2-40B4-BE49-F238E27FC236}">
                <a16:creationId xmlns:a16="http://schemas.microsoft.com/office/drawing/2014/main" id="{79399075-7B19-3745-86CF-54167F96CDC7}"/>
              </a:ext>
            </a:extLst>
          </p:cNvPr>
          <p:cNvGrpSpPr/>
          <p:nvPr/>
        </p:nvGrpSpPr>
        <p:grpSpPr>
          <a:xfrm>
            <a:off x="6813910" y="1536955"/>
            <a:ext cx="2141742" cy="1768822"/>
            <a:chOff x="2382950" y="2571754"/>
            <a:chExt cx="1731844" cy="1462198"/>
          </a:xfrm>
        </p:grpSpPr>
        <p:pic>
          <p:nvPicPr>
            <p:cNvPr id="19" name="Google Shape;448;p47">
              <a:extLst>
                <a:ext uri="{FF2B5EF4-FFF2-40B4-BE49-F238E27FC236}">
                  <a16:creationId xmlns:a16="http://schemas.microsoft.com/office/drawing/2014/main" id="{AF725EF7-0B23-8DF8-5830-E5AE345C87A0}"/>
                </a:ext>
              </a:extLst>
            </p:cNvPr>
            <p:cNvPicPr preferRelativeResize="0"/>
            <p:nvPr/>
          </p:nvPicPr>
          <p:blipFill>
            <a:blip r:embed="rId7">
              <a:alphaModFix/>
            </a:blip>
            <a:stretch>
              <a:fillRect/>
            </a:stretch>
          </p:blipFill>
          <p:spPr>
            <a:xfrm>
              <a:off x="3289950" y="2931175"/>
              <a:ext cx="441225" cy="129775"/>
            </a:xfrm>
            <a:prstGeom prst="rect">
              <a:avLst/>
            </a:prstGeom>
            <a:noFill/>
            <a:ln>
              <a:noFill/>
            </a:ln>
          </p:spPr>
        </p:pic>
        <p:grpSp>
          <p:nvGrpSpPr>
            <p:cNvPr id="20" name="Google Shape;449;p47">
              <a:extLst>
                <a:ext uri="{FF2B5EF4-FFF2-40B4-BE49-F238E27FC236}">
                  <a16:creationId xmlns:a16="http://schemas.microsoft.com/office/drawing/2014/main" id="{1135E031-82BD-FA38-5972-4536A187C01C}"/>
                </a:ext>
              </a:extLst>
            </p:cNvPr>
            <p:cNvGrpSpPr/>
            <p:nvPr/>
          </p:nvGrpSpPr>
          <p:grpSpPr>
            <a:xfrm>
              <a:off x="2382950" y="2571754"/>
              <a:ext cx="1731844" cy="1462198"/>
              <a:chOff x="5999250" y="2121021"/>
              <a:chExt cx="2833051" cy="2418455"/>
            </a:xfrm>
          </p:grpSpPr>
          <p:pic>
            <p:nvPicPr>
              <p:cNvPr id="21" name="Google Shape;450;p47">
                <a:extLst>
                  <a:ext uri="{FF2B5EF4-FFF2-40B4-BE49-F238E27FC236}">
                    <a16:creationId xmlns:a16="http://schemas.microsoft.com/office/drawing/2014/main" id="{E52DFC80-1826-6047-33D4-13208ADFC5A1}"/>
                  </a:ext>
                </a:extLst>
              </p:cNvPr>
              <p:cNvPicPr preferRelativeResize="0"/>
              <p:nvPr/>
            </p:nvPicPr>
            <p:blipFill>
              <a:blip r:embed="rId3">
                <a:alphaModFix/>
              </a:blip>
              <a:stretch>
                <a:fillRect/>
              </a:stretch>
            </p:blipFill>
            <p:spPr>
              <a:xfrm>
                <a:off x="5999250" y="2121021"/>
                <a:ext cx="2833051" cy="2418455"/>
              </a:xfrm>
              <a:prstGeom prst="rect">
                <a:avLst/>
              </a:prstGeom>
              <a:noFill/>
              <a:ln>
                <a:noFill/>
              </a:ln>
            </p:spPr>
          </p:pic>
          <p:pic>
            <p:nvPicPr>
              <p:cNvPr id="22" name="Google Shape;451;p47">
                <a:extLst>
                  <a:ext uri="{FF2B5EF4-FFF2-40B4-BE49-F238E27FC236}">
                    <a16:creationId xmlns:a16="http://schemas.microsoft.com/office/drawing/2014/main" id="{BF848217-4A44-925B-48E5-CAEF589C1471}"/>
                  </a:ext>
                </a:extLst>
              </p:cNvPr>
              <p:cNvPicPr preferRelativeResize="0"/>
              <p:nvPr/>
            </p:nvPicPr>
            <p:blipFill rotWithShape="1">
              <a:blip r:embed="rId4">
                <a:alphaModFix/>
              </a:blip>
              <a:srcRect t="31882" r="79018" b="13701"/>
              <a:stretch/>
            </p:blipFill>
            <p:spPr>
              <a:xfrm>
                <a:off x="6542164" y="3517236"/>
                <a:ext cx="310600" cy="292500"/>
              </a:xfrm>
              <a:prstGeom prst="rect">
                <a:avLst/>
              </a:prstGeom>
              <a:noFill/>
              <a:ln>
                <a:noFill/>
              </a:ln>
            </p:spPr>
          </p:pic>
          <p:pic>
            <p:nvPicPr>
              <p:cNvPr id="23" name="Google Shape;452;p47">
                <a:extLst>
                  <a:ext uri="{FF2B5EF4-FFF2-40B4-BE49-F238E27FC236}">
                    <a16:creationId xmlns:a16="http://schemas.microsoft.com/office/drawing/2014/main" id="{D23F918A-3D1C-23B1-5F18-77D8A4B29F32}"/>
                  </a:ext>
                </a:extLst>
              </p:cNvPr>
              <p:cNvPicPr preferRelativeResize="0"/>
              <p:nvPr/>
            </p:nvPicPr>
            <p:blipFill rotWithShape="1">
              <a:blip r:embed="rId8">
                <a:alphaModFix/>
              </a:blip>
              <a:srcRect r="26090" b="-60179"/>
              <a:stretch/>
            </p:blipFill>
            <p:spPr>
              <a:xfrm>
                <a:off x="7575350" y="3554050"/>
                <a:ext cx="667975" cy="161225"/>
              </a:xfrm>
              <a:prstGeom prst="rect">
                <a:avLst/>
              </a:prstGeom>
              <a:noFill/>
              <a:ln>
                <a:noFill/>
              </a:ln>
            </p:spPr>
          </p:pic>
          <p:pic>
            <p:nvPicPr>
              <p:cNvPr id="24" name="Google Shape;453;p47">
                <a:extLst>
                  <a:ext uri="{FF2B5EF4-FFF2-40B4-BE49-F238E27FC236}">
                    <a16:creationId xmlns:a16="http://schemas.microsoft.com/office/drawing/2014/main" id="{3D2FB2B5-025E-D41C-2741-A5B7066CAC53}"/>
                  </a:ext>
                </a:extLst>
              </p:cNvPr>
              <p:cNvPicPr preferRelativeResize="0"/>
              <p:nvPr/>
            </p:nvPicPr>
            <p:blipFill>
              <a:blip r:embed="rId6">
                <a:alphaModFix/>
              </a:blip>
              <a:stretch>
                <a:fillRect/>
              </a:stretch>
            </p:blipFill>
            <p:spPr>
              <a:xfrm>
                <a:off x="6878721" y="2849374"/>
                <a:ext cx="310600" cy="92988"/>
              </a:xfrm>
              <a:prstGeom prst="rect">
                <a:avLst/>
              </a:prstGeom>
              <a:noFill/>
              <a:ln>
                <a:noFill/>
              </a:ln>
            </p:spPr>
          </p:pic>
        </p:grpSp>
      </p:grpSp>
      <p:sp>
        <p:nvSpPr>
          <p:cNvPr id="14" name="Google Shape;454;p47">
            <a:extLst>
              <a:ext uri="{FF2B5EF4-FFF2-40B4-BE49-F238E27FC236}">
                <a16:creationId xmlns:a16="http://schemas.microsoft.com/office/drawing/2014/main" id="{7C174E0D-D2FE-25A5-F26A-230EFE78F9E0}"/>
              </a:ext>
            </a:extLst>
          </p:cNvPr>
          <p:cNvSpPr/>
          <p:nvPr/>
        </p:nvSpPr>
        <p:spPr>
          <a:xfrm>
            <a:off x="4239300" y="2564814"/>
            <a:ext cx="332640" cy="59908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dirty="0"/>
          </a:p>
        </p:txBody>
      </p:sp>
      <p:sp>
        <p:nvSpPr>
          <p:cNvPr id="15" name="Google Shape;455;p47">
            <a:extLst>
              <a:ext uri="{FF2B5EF4-FFF2-40B4-BE49-F238E27FC236}">
                <a16:creationId xmlns:a16="http://schemas.microsoft.com/office/drawing/2014/main" id="{7F723D29-7225-59ED-C434-B5FEE0D0B74D}"/>
              </a:ext>
            </a:extLst>
          </p:cNvPr>
          <p:cNvSpPr/>
          <p:nvPr/>
        </p:nvSpPr>
        <p:spPr>
          <a:xfrm>
            <a:off x="5665781" y="1934655"/>
            <a:ext cx="273616" cy="526996"/>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dirty="0"/>
          </a:p>
        </p:txBody>
      </p:sp>
      <p:sp>
        <p:nvSpPr>
          <p:cNvPr id="16" name="Google Shape;456;p47">
            <a:extLst>
              <a:ext uri="{FF2B5EF4-FFF2-40B4-BE49-F238E27FC236}">
                <a16:creationId xmlns:a16="http://schemas.microsoft.com/office/drawing/2014/main" id="{5DB390B3-6634-98CC-9E52-2C6838485484}"/>
              </a:ext>
            </a:extLst>
          </p:cNvPr>
          <p:cNvSpPr/>
          <p:nvPr/>
        </p:nvSpPr>
        <p:spPr>
          <a:xfrm rot="10800000">
            <a:off x="5002313" y="1680573"/>
            <a:ext cx="933836" cy="712920"/>
          </a:xfrm>
          <a:prstGeom prst="diagStripe">
            <a:avLst>
              <a:gd name="adj" fmla="val 20788"/>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dirty="0"/>
          </a:p>
        </p:txBody>
      </p:sp>
      <p:sp>
        <p:nvSpPr>
          <p:cNvPr id="17" name="Google Shape;457;p47">
            <a:extLst>
              <a:ext uri="{FF2B5EF4-FFF2-40B4-BE49-F238E27FC236}">
                <a16:creationId xmlns:a16="http://schemas.microsoft.com/office/drawing/2014/main" id="{A22823AF-5A51-9081-4966-188760262645}"/>
              </a:ext>
            </a:extLst>
          </p:cNvPr>
          <p:cNvSpPr/>
          <p:nvPr/>
        </p:nvSpPr>
        <p:spPr>
          <a:xfrm>
            <a:off x="5300792" y="2284381"/>
            <a:ext cx="273616" cy="20320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dirty="0"/>
          </a:p>
        </p:txBody>
      </p:sp>
      <p:sp>
        <p:nvSpPr>
          <p:cNvPr id="18" name="Google Shape;458;p47">
            <a:extLst>
              <a:ext uri="{FF2B5EF4-FFF2-40B4-BE49-F238E27FC236}">
                <a16:creationId xmlns:a16="http://schemas.microsoft.com/office/drawing/2014/main" id="{5C4923EE-EE74-B536-8989-D35F1159C83D}"/>
              </a:ext>
            </a:extLst>
          </p:cNvPr>
          <p:cNvSpPr/>
          <p:nvPr/>
        </p:nvSpPr>
        <p:spPr>
          <a:xfrm>
            <a:off x="5120144" y="1701302"/>
            <a:ext cx="427499" cy="203209"/>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GB" dirty="0"/>
          </a:p>
        </p:txBody>
      </p:sp>
      <p:sp>
        <p:nvSpPr>
          <p:cNvPr id="35" name="Arrow: Down 34">
            <a:extLst>
              <a:ext uri="{FF2B5EF4-FFF2-40B4-BE49-F238E27FC236}">
                <a16:creationId xmlns:a16="http://schemas.microsoft.com/office/drawing/2014/main" id="{8BB92822-993B-4460-B730-90F45B90BD57}"/>
              </a:ext>
            </a:extLst>
          </p:cNvPr>
          <p:cNvSpPr/>
          <p:nvPr/>
        </p:nvSpPr>
        <p:spPr>
          <a:xfrm>
            <a:off x="3900485" y="3304025"/>
            <a:ext cx="148274" cy="301104"/>
          </a:xfrm>
          <a:prstGeom prst="downArrow">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Arrow: Down 35">
            <a:extLst>
              <a:ext uri="{FF2B5EF4-FFF2-40B4-BE49-F238E27FC236}">
                <a16:creationId xmlns:a16="http://schemas.microsoft.com/office/drawing/2014/main" id="{3B844403-5D0A-8836-FCCE-9525524F481E}"/>
              </a:ext>
            </a:extLst>
          </p:cNvPr>
          <p:cNvSpPr/>
          <p:nvPr/>
        </p:nvSpPr>
        <p:spPr>
          <a:xfrm>
            <a:off x="5795645" y="3304025"/>
            <a:ext cx="148274" cy="301104"/>
          </a:xfrm>
          <a:prstGeom prst="downArrow">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Arrow: Down 36">
            <a:extLst>
              <a:ext uri="{FF2B5EF4-FFF2-40B4-BE49-F238E27FC236}">
                <a16:creationId xmlns:a16="http://schemas.microsoft.com/office/drawing/2014/main" id="{A787BDC6-1E9E-7552-D7A5-8960F87D2CDB}"/>
              </a:ext>
            </a:extLst>
          </p:cNvPr>
          <p:cNvSpPr/>
          <p:nvPr/>
        </p:nvSpPr>
        <p:spPr>
          <a:xfrm>
            <a:off x="7782068" y="3304025"/>
            <a:ext cx="148274" cy="301104"/>
          </a:xfrm>
          <a:prstGeom prst="downArrow">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Arrow: Down 37">
            <a:extLst>
              <a:ext uri="{FF2B5EF4-FFF2-40B4-BE49-F238E27FC236}">
                <a16:creationId xmlns:a16="http://schemas.microsoft.com/office/drawing/2014/main" id="{96A28CCC-0321-6F3B-0701-EBB0E29052B2}"/>
              </a:ext>
            </a:extLst>
          </p:cNvPr>
          <p:cNvSpPr/>
          <p:nvPr/>
        </p:nvSpPr>
        <p:spPr>
          <a:xfrm>
            <a:off x="5795645" y="4030627"/>
            <a:ext cx="148274" cy="301104"/>
          </a:xfrm>
          <a:prstGeom prst="downArrow">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Oval 38">
            <a:extLst>
              <a:ext uri="{FF2B5EF4-FFF2-40B4-BE49-F238E27FC236}">
                <a16:creationId xmlns:a16="http://schemas.microsoft.com/office/drawing/2014/main" id="{87E33DFD-B047-34C3-52D1-8061986BA4A5}"/>
              </a:ext>
            </a:extLst>
          </p:cNvPr>
          <p:cNvSpPr/>
          <p:nvPr/>
        </p:nvSpPr>
        <p:spPr>
          <a:xfrm>
            <a:off x="450626" y="1202628"/>
            <a:ext cx="762000" cy="762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Freeform: Shape 42">
            <a:extLst>
              <a:ext uri="{FF2B5EF4-FFF2-40B4-BE49-F238E27FC236}">
                <a16:creationId xmlns:a16="http://schemas.microsoft.com/office/drawing/2014/main" id="{F9607859-B846-F582-8C79-193692BDA386}"/>
              </a:ext>
            </a:extLst>
          </p:cNvPr>
          <p:cNvSpPr/>
          <p:nvPr/>
        </p:nvSpPr>
        <p:spPr>
          <a:xfrm>
            <a:off x="610647" y="1385888"/>
            <a:ext cx="441958" cy="395482"/>
          </a:xfrm>
          <a:custGeom>
            <a:avLst/>
            <a:gdLst>
              <a:gd name="connsiteX0" fmla="*/ 137541 w 904875"/>
              <a:gd name="connsiteY0" fmla="*/ 567500 h 809720"/>
              <a:gd name="connsiteX1" fmla="*/ 140970 w 904875"/>
              <a:gd name="connsiteY1" fmla="*/ 559213 h 809720"/>
              <a:gd name="connsiteX2" fmla="*/ 140970 w 904875"/>
              <a:gd name="connsiteY2" fmla="*/ 514636 h 809720"/>
              <a:gd name="connsiteX3" fmla="*/ 150495 w 904875"/>
              <a:gd name="connsiteY3" fmla="*/ 491776 h 809720"/>
              <a:gd name="connsiteX4" fmla="*/ 173355 w 904875"/>
              <a:gd name="connsiteY4" fmla="*/ 482251 h 809720"/>
              <a:gd name="connsiteX5" fmla="*/ 440722 w 904875"/>
              <a:gd name="connsiteY5" fmla="*/ 482251 h 809720"/>
              <a:gd name="connsiteX6" fmla="*/ 440722 w 904875"/>
              <a:gd name="connsiteY6" fmla="*/ 559118 h 809720"/>
              <a:gd name="connsiteX7" fmla="*/ 452438 w 904875"/>
              <a:gd name="connsiteY7" fmla="*/ 570833 h 809720"/>
              <a:gd name="connsiteX8" fmla="*/ 464153 w 904875"/>
              <a:gd name="connsiteY8" fmla="*/ 559118 h 809720"/>
              <a:gd name="connsiteX9" fmla="*/ 464153 w 904875"/>
              <a:gd name="connsiteY9" fmla="*/ 482156 h 809720"/>
              <a:gd name="connsiteX10" fmla="*/ 731520 w 904875"/>
              <a:gd name="connsiteY10" fmla="*/ 482156 h 809720"/>
              <a:gd name="connsiteX11" fmla="*/ 754475 w 904875"/>
              <a:gd name="connsiteY11" fmla="*/ 491681 h 809720"/>
              <a:gd name="connsiteX12" fmla="*/ 764000 w 904875"/>
              <a:gd name="connsiteY12" fmla="*/ 514541 h 809720"/>
              <a:gd name="connsiteX13" fmla="*/ 764000 w 904875"/>
              <a:gd name="connsiteY13" fmla="*/ 559213 h 809720"/>
              <a:gd name="connsiteX14" fmla="*/ 775716 w 904875"/>
              <a:gd name="connsiteY14" fmla="*/ 570452 h 809720"/>
              <a:gd name="connsiteX15" fmla="*/ 787432 w 904875"/>
              <a:gd name="connsiteY15" fmla="*/ 558927 h 809720"/>
              <a:gd name="connsiteX16" fmla="*/ 787432 w 904875"/>
              <a:gd name="connsiteY16" fmla="*/ 514541 h 809720"/>
              <a:gd name="connsiteX17" fmla="*/ 771049 w 904875"/>
              <a:gd name="connsiteY17" fmla="*/ 475107 h 809720"/>
              <a:gd name="connsiteX18" fmla="*/ 731615 w 904875"/>
              <a:gd name="connsiteY18" fmla="*/ 458724 h 809720"/>
              <a:gd name="connsiteX19" fmla="*/ 464153 w 904875"/>
              <a:gd name="connsiteY19" fmla="*/ 458724 h 809720"/>
              <a:gd name="connsiteX20" fmla="*/ 464153 w 904875"/>
              <a:gd name="connsiteY20" fmla="*/ 328898 h 809720"/>
              <a:gd name="connsiteX21" fmla="*/ 649034 w 904875"/>
              <a:gd name="connsiteY21" fmla="*/ 328898 h 809720"/>
              <a:gd name="connsiteX22" fmla="*/ 688467 w 904875"/>
              <a:gd name="connsiteY22" fmla="*/ 312515 h 809720"/>
              <a:gd name="connsiteX23" fmla="*/ 704850 w 904875"/>
              <a:gd name="connsiteY23" fmla="*/ 273082 h 809720"/>
              <a:gd name="connsiteX24" fmla="*/ 704850 w 904875"/>
              <a:gd name="connsiteY24" fmla="*/ 55816 h 809720"/>
              <a:gd name="connsiteX25" fmla="*/ 688467 w 904875"/>
              <a:gd name="connsiteY25" fmla="*/ 16383 h 809720"/>
              <a:gd name="connsiteX26" fmla="*/ 649034 w 904875"/>
              <a:gd name="connsiteY26" fmla="*/ 0 h 809720"/>
              <a:gd name="connsiteX27" fmla="*/ 255937 w 904875"/>
              <a:gd name="connsiteY27" fmla="*/ 0 h 809720"/>
              <a:gd name="connsiteX28" fmla="*/ 216503 w 904875"/>
              <a:gd name="connsiteY28" fmla="*/ 16383 h 809720"/>
              <a:gd name="connsiteX29" fmla="*/ 200120 w 904875"/>
              <a:gd name="connsiteY29" fmla="*/ 55816 h 809720"/>
              <a:gd name="connsiteX30" fmla="*/ 200120 w 904875"/>
              <a:gd name="connsiteY30" fmla="*/ 273272 h 809720"/>
              <a:gd name="connsiteX31" fmla="*/ 216503 w 904875"/>
              <a:gd name="connsiteY31" fmla="*/ 312706 h 809720"/>
              <a:gd name="connsiteX32" fmla="*/ 255937 w 904875"/>
              <a:gd name="connsiteY32" fmla="*/ 329089 h 809720"/>
              <a:gd name="connsiteX33" fmla="*/ 440722 w 904875"/>
              <a:gd name="connsiteY33" fmla="*/ 329089 h 809720"/>
              <a:gd name="connsiteX34" fmla="*/ 440722 w 904875"/>
              <a:gd name="connsiteY34" fmla="*/ 458915 h 809720"/>
              <a:gd name="connsiteX35" fmla="*/ 173355 w 904875"/>
              <a:gd name="connsiteY35" fmla="*/ 458915 h 809720"/>
              <a:gd name="connsiteX36" fmla="*/ 133922 w 904875"/>
              <a:gd name="connsiteY36" fmla="*/ 475298 h 809720"/>
              <a:gd name="connsiteX37" fmla="*/ 117539 w 904875"/>
              <a:gd name="connsiteY37" fmla="*/ 514731 h 809720"/>
              <a:gd name="connsiteX38" fmla="*/ 117539 w 904875"/>
              <a:gd name="connsiteY38" fmla="*/ 559213 h 809720"/>
              <a:gd name="connsiteX39" fmla="*/ 120968 w 904875"/>
              <a:gd name="connsiteY39" fmla="*/ 567500 h 809720"/>
              <a:gd name="connsiteX40" fmla="*/ 137541 w 904875"/>
              <a:gd name="connsiteY40" fmla="*/ 567500 h 809720"/>
              <a:gd name="connsiteX41" fmla="*/ 525875 w 904875"/>
              <a:gd name="connsiteY41" fmla="*/ 598742 h 809720"/>
              <a:gd name="connsiteX42" fmla="*/ 379000 w 904875"/>
              <a:gd name="connsiteY42" fmla="*/ 598742 h 809720"/>
              <a:gd name="connsiteX43" fmla="*/ 339566 w 904875"/>
              <a:gd name="connsiteY43" fmla="*/ 615125 h 809720"/>
              <a:gd name="connsiteX44" fmla="*/ 323183 w 904875"/>
              <a:gd name="connsiteY44" fmla="*/ 654558 h 809720"/>
              <a:gd name="connsiteX45" fmla="*/ 323183 w 904875"/>
              <a:gd name="connsiteY45" fmla="*/ 753904 h 809720"/>
              <a:gd name="connsiteX46" fmla="*/ 339566 w 904875"/>
              <a:gd name="connsiteY46" fmla="*/ 793337 h 809720"/>
              <a:gd name="connsiteX47" fmla="*/ 379000 w 904875"/>
              <a:gd name="connsiteY47" fmla="*/ 809720 h 809720"/>
              <a:gd name="connsiteX48" fmla="*/ 525875 w 904875"/>
              <a:gd name="connsiteY48" fmla="*/ 809720 h 809720"/>
              <a:gd name="connsiteX49" fmla="*/ 565309 w 904875"/>
              <a:gd name="connsiteY49" fmla="*/ 793337 h 809720"/>
              <a:gd name="connsiteX50" fmla="*/ 581692 w 904875"/>
              <a:gd name="connsiteY50" fmla="*/ 753904 h 809720"/>
              <a:gd name="connsiteX51" fmla="*/ 581692 w 904875"/>
              <a:gd name="connsiteY51" fmla="*/ 654653 h 809720"/>
              <a:gd name="connsiteX52" fmla="*/ 565309 w 904875"/>
              <a:gd name="connsiteY52" fmla="*/ 615220 h 809720"/>
              <a:gd name="connsiteX53" fmla="*/ 525875 w 904875"/>
              <a:gd name="connsiteY53" fmla="*/ 598837 h 809720"/>
              <a:gd name="connsiteX54" fmla="*/ 888492 w 904875"/>
              <a:gd name="connsiteY54" fmla="*/ 615125 h 809720"/>
              <a:gd name="connsiteX55" fmla="*/ 849059 w 904875"/>
              <a:gd name="connsiteY55" fmla="*/ 598742 h 809720"/>
              <a:gd name="connsiteX56" fmla="*/ 702183 w 904875"/>
              <a:gd name="connsiteY56" fmla="*/ 598742 h 809720"/>
              <a:gd name="connsiteX57" fmla="*/ 662750 w 904875"/>
              <a:gd name="connsiteY57" fmla="*/ 615125 h 809720"/>
              <a:gd name="connsiteX58" fmla="*/ 646367 w 904875"/>
              <a:gd name="connsiteY58" fmla="*/ 654558 h 809720"/>
              <a:gd name="connsiteX59" fmla="*/ 646367 w 904875"/>
              <a:gd name="connsiteY59" fmla="*/ 753904 h 809720"/>
              <a:gd name="connsiteX60" fmla="*/ 662750 w 904875"/>
              <a:gd name="connsiteY60" fmla="*/ 793337 h 809720"/>
              <a:gd name="connsiteX61" fmla="*/ 702183 w 904875"/>
              <a:gd name="connsiteY61" fmla="*/ 809720 h 809720"/>
              <a:gd name="connsiteX62" fmla="*/ 849059 w 904875"/>
              <a:gd name="connsiteY62" fmla="*/ 809720 h 809720"/>
              <a:gd name="connsiteX63" fmla="*/ 888492 w 904875"/>
              <a:gd name="connsiteY63" fmla="*/ 793337 h 809720"/>
              <a:gd name="connsiteX64" fmla="*/ 904875 w 904875"/>
              <a:gd name="connsiteY64" fmla="*/ 753904 h 809720"/>
              <a:gd name="connsiteX65" fmla="*/ 904875 w 904875"/>
              <a:gd name="connsiteY65" fmla="*/ 654653 h 809720"/>
              <a:gd name="connsiteX66" fmla="*/ 888492 w 904875"/>
              <a:gd name="connsiteY66" fmla="*/ 615220 h 809720"/>
              <a:gd name="connsiteX67" fmla="*/ 202692 w 904875"/>
              <a:gd name="connsiteY67" fmla="*/ 598742 h 809720"/>
              <a:gd name="connsiteX68" fmla="*/ 55816 w 904875"/>
              <a:gd name="connsiteY68" fmla="*/ 598742 h 809720"/>
              <a:gd name="connsiteX69" fmla="*/ 16383 w 904875"/>
              <a:gd name="connsiteY69" fmla="*/ 615125 h 809720"/>
              <a:gd name="connsiteX70" fmla="*/ 0 w 904875"/>
              <a:gd name="connsiteY70" fmla="*/ 654558 h 809720"/>
              <a:gd name="connsiteX71" fmla="*/ 0 w 904875"/>
              <a:gd name="connsiteY71" fmla="*/ 753904 h 809720"/>
              <a:gd name="connsiteX72" fmla="*/ 16383 w 904875"/>
              <a:gd name="connsiteY72" fmla="*/ 793337 h 809720"/>
              <a:gd name="connsiteX73" fmla="*/ 55816 w 904875"/>
              <a:gd name="connsiteY73" fmla="*/ 809720 h 809720"/>
              <a:gd name="connsiteX74" fmla="*/ 202692 w 904875"/>
              <a:gd name="connsiteY74" fmla="*/ 809720 h 809720"/>
              <a:gd name="connsiteX75" fmla="*/ 242126 w 904875"/>
              <a:gd name="connsiteY75" fmla="*/ 793337 h 809720"/>
              <a:gd name="connsiteX76" fmla="*/ 258509 w 904875"/>
              <a:gd name="connsiteY76" fmla="*/ 753904 h 809720"/>
              <a:gd name="connsiteX77" fmla="*/ 258509 w 904875"/>
              <a:gd name="connsiteY77" fmla="*/ 654653 h 809720"/>
              <a:gd name="connsiteX78" fmla="*/ 242126 w 904875"/>
              <a:gd name="connsiteY78" fmla="*/ 615220 h 809720"/>
              <a:gd name="connsiteX79" fmla="*/ 202692 w 904875"/>
              <a:gd name="connsiteY79" fmla="*/ 598837 h 80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904875" h="809720">
                <a:moveTo>
                  <a:pt x="137541" y="567500"/>
                </a:moveTo>
                <a:cubicBezTo>
                  <a:pt x="139732" y="565309"/>
                  <a:pt x="140970" y="562261"/>
                  <a:pt x="140970" y="559213"/>
                </a:cubicBezTo>
                <a:lnTo>
                  <a:pt x="140970" y="514636"/>
                </a:lnTo>
                <a:cubicBezTo>
                  <a:pt x="140970" y="505968"/>
                  <a:pt x="144399" y="497872"/>
                  <a:pt x="150495" y="491776"/>
                </a:cubicBezTo>
                <a:cubicBezTo>
                  <a:pt x="156591" y="485680"/>
                  <a:pt x="164687" y="482346"/>
                  <a:pt x="173355" y="482251"/>
                </a:cubicBezTo>
                <a:lnTo>
                  <a:pt x="440722" y="482251"/>
                </a:lnTo>
                <a:lnTo>
                  <a:pt x="440722" y="559118"/>
                </a:lnTo>
                <a:cubicBezTo>
                  <a:pt x="440722" y="565595"/>
                  <a:pt x="445961" y="570833"/>
                  <a:pt x="452438" y="570833"/>
                </a:cubicBezTo>
                <a:cubicBezTo>
                  <a:pt x="458915" y="570833"/>
                  <a:pt x="464153" y="565595"/>
                  <a:pt x="464153" y="559118"/>
                </a:cubicBezTo>
                <a:lnTo>
                  <a:pt x="464153" y="482156"/>
                </a:lnTo>
                <a:lnTo>
                  <a:pt x="731520" y="482156"/>
                </a:lnTo>
                <a:cubicBezTo>
                  <a:pt x="740188" y="482156"/>
                  <a:pt x="748284" y="485489"/>
                  <a:pt x="754475" y="491681"/>
                </a:cubicBezTo>
                <a:cubicBezTo>
                  <a:pt x="760667" y="497872"/>
                  <a:pt x="764000" y="505968"/>
                  <a:pt x="764000" y="514541"/>
                </a:cubicBezTo>
                <a:lnTo>
                  <a:pt x="764000" y="559213"/>
                </a:lnTo>
                <a:cubicBezTo>
                  <a:pt x="764191" y="565499"/>
                  <a:pt x="769334" y="570452"/>
                  <a:pt x="775716" y="570452"/>
                </a:cubicBezTo>
                <a:cubicBezTo>
                  <a:pt x="782098" y="570452"/>
                  <a:pt x="787241" y="565404"/>
                  <a:pt x="787432" y="558927"/>
                </a:cubicBezTo>
                <a:lnTo>
                  <a:pt x="787432" y="514541"/>
                </a:lnTo>
                <a:cubicBezTo>
                  <a:pt x="787432" y="499682"/>
                  <a:pt x="781622" y="485585"/>
                  <a:pt x="771049" y="475107"/>
                </a:cubicBezTo>
                <a:cubicBezTo>
                  <a:pt x="760571" y="464630"/>
                  <a:pt x="746474" y="458724"/>
                  <a:pt x="731615" y="458724"/>
                </a:cubicBezTo>
                <a:lnTo>
                  <a:pt x="464153" y="458724"/>
                </a:lnTo>
                <a:lnTo>
                  <a:pt x="464153" y="328898"/>
                </a:lnTo>
                <a:lnTo>
                  <a:pt x="649034" y="328898"/>
                </a:lnTo>
                <a:cubicBezTo>
                  <a:pt x="663893" y="328898"/>
                  <a:pt x="677894" y="323088"/>
                  <a:pt x="688467" y="312515"/>
                </a:cubicBezTo>
                <a:cubicBezTo>
                  <a:pt x="699040" y="301943"/>
                  <a:pt x="704850" y="287941"/>
                  <a:pt x="704850" y="273082"/>
                </a:cubicBezTo>
                <a:lnTo>
                  <a:pt x="704850" y="55816"/>
                </a:lnTo>
                <a:cubicBezTo>
                  <a:pt x="704850" y="40958"/>
                  <a:pt x="699040" y="26956"/>
                  <a:pt x="688467" y="16383"/>
                </a:cubicBezTo>
                <a:cubicBezTo>
                  <a:pt x="677894" y="5905"/>
                  <a:pt x="663893" y="0"/>
                  <a:pt x="649034" y="0"/>
                </a:cubicBezTo>
                <a:lnTo>
                  <a:pt x="255937" y="0"/>
                </a:lnTo>
                <a:cubicBezTo>
                  <a:pt x="241078" y="0"/>
                  <a:pt x="227076" y="5810"/>
                  <a:pt x="216503" y="16383"/>
                </a:cubicBezTo>
                <a:cubicBezTo>
                  <a:pt x="205931" y="26956"/>
                  <a:pt x="200120" y="40958"/>
                  <a:pt x="200120" y="55816"/>
                </a:cubicBezTo>
                <a:lnTo>
                  <a:pt x="200120" y="273272"/>
                </a:lnTo>
                <a:cubicBezTo>
                  <a:pt x="200120" y="288131"/>
                  <a:pt x="205931" y="302133"/>
                  <a:pt x="216503" y="312706"/>
                </a:cubicBezTo>
                <a:cubicBezTo>
                  <a:pt x="227076" y="323183"/>
                  <a:pt x="241078" y="329089"/>
                  <a:pt x="255937" y="329089"/>
                </a:cubicBezTo>
                <a:lnTo>
                  <a:pt x="440722" y="329089"/>
                </a:lnTo>
                <a:lnTo>
                  <a:pt x="440722" y="458915"/>
                </a:lnTo>
                <a:lnTo>
                  <a:pt x="173355" y="458915"/>
                </a:lnTo>
                <a:cubicBezTo>
                  <a:pt x="158496" y="458915"/>
                  <a:pt x="144494" y="464725"/>
                  <a:pt x="133922" y="475298"/>
                </a:cubicBezTo>
                <a:cubicBezTo>
                  <a:pt x="123349" y="485870"/>
                  <a:pt x="117539" y="499872"/>
                  <a:pt x="117539" y="514731"/>
                </a:cubicBezTo>
                <a:lnTo>
                  <a:pt x="117539" y="559213"/>
                </a:lnTo>
                <a:cubicBezTo>
                  <a:pt x="117539" y="562356"/>
                  <a:pt x="118777" y="565309"/>
                  <a:pt x="120968" y="567500"/>
                </a:cubicBezTo>
                <a:cubicBezTo>
                  <a:pt x="125349" y="571881"/>
                  <a:pt x="133064" y="571881"/>
                  <a:pt x="137541" y="567500"/>
                </a:cubicBezTo>
                <a:close/>
                <a:moveTo>
                  <a:pt x="525875" y="598742"/>
                </a:moveTo>
                <a:lnTo>
                  <a:pt x="379000" y="598742"/>
                </a:lnTo>
                <a:cubicBezTo>
                  <a:pt x="364141" y="598742"/>
                  <a:pt x="350139" y="604552"/>
                  <a:pt x="339566" y="615125"/>
                </a:cubicBezTo>
                <a:cubicBezTo>
                  <a:pt x="328994" y="625697"/>
                  <a:pt x="323183" y="639699"/>
                  <a:pt x="323183" y="654558"/>
                </a:cubicBezTo>
                <a:lnTo>
                  <a:pt x="323183" y="753904"/>
                </a:lnTo>
                <a:cubicBezTo>
                  <a:pt x="323183" y="768763"/>
                  <a:pt x="328994" y="782765"/>
                  <a:pt x="339566" y="793337"/>
                </a:cubicBezTo>
                <a:cubicBezTo>
                  <a:pt x="350139" y="803815"/>
                  <a:pt x="364141" y="809720"/>
                  <a:pt x="379000" y="809720"/>
                </a:cubicBezTo>
                <a:lnTo>
                  <a:pt x="525875" y="809720"/>
                </a:lnTo>
                <a:cubicBezTo>
                  <a:pt x="540734" y="809720"/>
                  <a:pt x="554736" y="803910"/>
                  <a:pt x="565309" y="793337"/>
                </a:cubicBezTo>
                <a:cubicBezTo>
                  <a:pt x="575882" y="782860"/>
                  <a:pt x="581692" y="768763"/>
                  <a:pt x="581692" y="753904"/>
                </a:cubicBezTo>
                <a:lnTo>
                  <a:pt x="581692" y="654653"/>
                </a:lnTo>
                <a:cubicBezTo>
                  <a:pt x="581692" y="639794"/>
                  <a:pt x="575882" y="625793"/>
                  <a:pt x="565309" y="615220"/>
                </a:cubicBezTo>
                <a:cubicBezTo>
                  <a:pt x="554736" y="604647"/>
                  <a:pt x="540734" y="598837"/>
                  <a:pt x="525875" y="598837"/>
                </a:cubicBezTo>
                <a:close/>
                <a:moveTo>
                  <a:pt x="888492" y="615125"/>
                </a:moveTo>
                <a:cubicBezTo>
                  <a:pt x="877919" y="604552"/>
                  <a:pt x="863918" y="598742"/>
                  <a:pt x="849059" y="598742"/>
                </a:cubicBezTo>
                <a:lnTo>
                  <a:pt x="702183" y="598742"/>
                </a:lnTo>
                <a:cubicBezTo>
                  <a:pt x="687324" y="598742"/>
                  <a:pt x="673322" y="604552"/>
                  <a:pt x="662750" y="615125"/>
                </a:cubicBezTo>
                <a:cubicBezTo>
                  <a:pt x="652177" y="625697"/>
                  <a:pt x="646367" y="639699"/>
                  <a:pt x="646367" y="654558"/>
                </a:cubicBezTo>
                <a:lnTo>
                  <a:pt x="646367" y="753904"/>
                </a:lnTo>
                <a:cubicBezTo>
                  <a:pt x="646367" y="768763"/>
                  <a:pt x="652177" y="782860"/>
                  <a:pt x="662750" y="793337"/>
                </a:cubicBezTo>
                <a:cubicBezTo>
                  <a:pt x="673322" y="803815"/>
                  <a:pt x="687324" y="809720"/>
                  <a:pt x="702183" y="809720"/>
                </a:cubicBezTo>
                <a:lnTo>
                  <a:pt x="849059" y="809720"/>
                </a:lnTo>
                <a:cubicBezTo>
                  <a:pt x="863727" y="809720"/>
                  <a:pt x="878110" y="803720"/>
                  <a:pt x="888492" y="793337"/>
                </a:cubicBezTo>
                <a:cubicBezTo>
                  <a:pt x="899065" y="782765"/>
                  <a:pt x="904875" y="768763"/>
                  <a:pt x="904875" y="753904"/>
                </a:cubicBezTo>
                <a:lnTo>
                  <a:pt x="904875" y="654653"/>
                </a:lnTo>
                <a:cubicBezTo>
                  <a:pt x="904875" y="639794"/>
                  <a:pt x="899065" y="625697"/>
                  <a:pt x="888492" y="615220"/>
                </a:cubicBezTo>
                <a:close/>
                <a:moveTo>
                  <a:pt x="202692" y="598742"/>
                </a:moveTo>
                <a:lnTo>
                  <a:pt x="55816" y="598742"/>
                </a:lnTo>
                <a:cubicBezTo>
                  <a:pt x="41148" y="598742"/>
                  <a:pt x="26765" y="604742"/>
                  <a:pt x="16383" y="615125"/>
                </a:cubicBezTo>
                <a:cubicBezTo>
                  <a:pt x="5810" y="625697"/>
                  <a:pt x="0" y="639699"/>
                  <a:pt x="0" y="654558"/>
                </a:cubicBezTo>
                <a:lnTo>
                  <a:pt x="0" y="753904"/>
                </a:lnTo>
                <a:cubicBezTo>
                  <a:pt x="0" y="768763"/>
                  <a:pt x="5810" y="782765"/>
                  <a:pt x="16383" y="793337"/>
                </a:cubicBezTo>
                <a:cubicBezTo>
                  <a:pt x="26765" y="803720"/>
                  <a:pt x="41148" y="809720"/>
                  <a:pt x="55816" y="809720"/>
                </a:cubicBezTo>
                <a:lnTo>
                  <a:pt x="202692" y="809720"/>
                </a:lnTo>
                <a:cubicBezTo>
                  <a:pt x="217551" y="809720"/>
                  <a:pt x="231553" y="803910"/>
                  <a:pt x="242126" y="793337"/>
                </a:cubicBezTo>
                <a:cubicBezTo>
                  <a:pt x="252698" y="782765"/>
                  <a:pt x="258509" y="768763"/>
                  <a:pt x="258509" y="753904"/>
                </a:cubicBezTo>
                <a:lnTo>
                  <a:pt x="258509" y="654653"/>
                </a:lnTo>
                <a:cubicBezTo>
                  <a:pt x="258509" y="639794"/>
                  <a:pt x="252698" y="625697"/>
                  <a:pt x="242126" y="615220"/>
                </a:cubicBezTo>
                <a:cubicBezTo>
                  <a:pt x="231553" y="604647"/>
                  <a:pt x="217551" y="598837"/>
                  <a:pt x="202692" y="598837"/>
                </a:cubicBezTo>
                <a:close/>
              </a:path>
            </a:pathLst>
          </a:custGeom>
          <a:solidFill>
            <a:schemeClr val="accent6"/>
          </a:solidFill>
          <a:ln w="9525" cap="flat">
            <a:noFill/>
            <a:prstDash val="solid"/>
            <a:miter/>
          </a:ln>
        </p:spPr>
        <p:txBody>
          <a:bodyPr rtlCol="0" anchor="ctr"/>
          <a:lstStyle/>
          <a:p>
            <a:endParaRPr lang="en-GB" dirty="0"/>
          </a:p>
        </p:txBody>
      </p:sp>
      <p:sp>
        <p:nvSpPr>
          <p:cNvPr id="6" name="Slide Number Placeholder 5">
            <a:extLst>
              <a:ext uri="{FF2B5EF4-FFF2-40B4-BE49-F238E27FC236}">
                <a16:creationId xmlns:a16="http://schemas.microsoft.com/office/drawing/2014/main" id="{5A8BF254-BE00-F9E3-E335-424C659E458D}"/>
              </a:ext>
            </a:extLst>
          </p:cNvPr>
          <p:cNvSpPr>
            <a:spLocks noGrp="1"/>
          </p:cNvSpPr>
          <p:nvPr>
            <p:ph type="sldNum" sz="quarter" idx="11"/>
          </p:nvPr>
        </p:nvSpPr>
        <p:spPr/>
        <p:txBody>
          <a:bodyPr/>
          <a:lstStyle/>
          <a:p>
            <a:fld id="{10AABD62-4B1F-4370-9BF1-A64AA2AFB05A}" type="slidenum">
              <a:rPr lang="en-GB" smtClean="0"/>
              <a:pPr/>
              <a:t>19</a:t>
            </a:fld>
            <a:endParaRPr lang="en-GB" dirty="0"/>
          </a:p>
        </p:txBody>
      </p:sp>
    </p:spTree>
    <p:extLst>
      <p:ext uri="{BB962C8B-B14F-4D97-AF65-F5344CB8AC3E}">
        <p14:creationId xmlns:p14="http://schemas.microsoft.com/office/powerpoint/2010/main" val="4220850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EB9B3-698C-AD43-AF26-91CCF9473484}"/>
              </a:ext>
            </a:extLst>
          </p:cNvPr>
          <p:cNvSpPr>
            <a:spLocks noGrp="1"/>
          </p:cNvSpPr>
          <p:nvPr>
            <p:ph type="title"/>
          </p:nvPr>
        </p:nvSpPr>
        <p:spPr/>
        <p:txBody>
          <a:bodyPr/>
          <a:lstStyle/>
          <a:p>
            <a:r>
              <a:rPr lang="en-GB" dirty="0"/>
              <a:t>The Shift to Streaming on Smart TVs has Happened</a:t>
            </a:r>
          </a:p>
        </p:txBody>
      </p:sp>
      <p:sp>
        <p:nvSpPr>
          <p:cNvPr id="3" name="Footer Placeholder 2">
            <a:extLst>
              <a:ext uri="{FF2B5EF4-FFF2-40B4-BE49-F238E27FC236}">
                <a16:creationId xmlns:a16="http://schemas.microsoft.com/office/drawing/2014/main" id="{CC3533C4-F394-CBF4-7B7E-C1B912596C5A}"/>
              </a:ext>
            </a:extLst>
          </p:cNvPr>
          <p:cNvSpPr>
            <a:spLocks noGrp="1"/>
          </p:cNvSpPr>
          <p:nvPr>
            <p:ph type="ftr" sz="quarter" idx="10"/>
          </p:nvPr>
        </p:nvSpPr>
        <p:spPr/>
        <p:txBody>
          <a:bodyPr/>
          <a:lstStyle/>
          <a:p>
            <a:r>
              <a:rPr lang="en-GB" dirty="0"/>
              <a:t>Coalition for Innovation in Media Measurement, October 2023</a:t>
            </a:r>
          </a:p>
        </p:txBody>
      </p:sp>
      <p:sp>
        <p:nvSpPr>
          <p:cNvPr id="5" name="Rectangle 4">
            <a:extLst>
              <a:ext uri="{FF2B5EF4-FFF2-40B4-BE49-F238E27FC236}">
                <a16:creationId xmlns:a16="http://schemas.microsoft.com/office/drawing/2014/main" id="{2FF1FE83-EA09-C865-65CE-693979D3D558}"/>
              </a:ext>
            </a:extLst>
          </p:cNvPr>
          <p:cNvSpPr/>
          <p:nvPr/>
        </p:nvSpPr>
        <p:spPr>
          <a:xfrm>
            <a:off x="354330" y="1092994"/>
            <a:ext cx="4173910" cy="1740740"/>
          </a:xfrm>
          <a:prstGeom prst="rect">
            <a:avLst/>
          </a:pr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00" dirty="0"/>
          </a:p>
        </p:txBody>
      </p:sp>
      <p:sp>
        <p:nvSpPr>
          <p:cNvPr id="6" name="Rectangle 5">
            <a:extLst>
              <a:ext uri="{FF2B5EF4-FFF2-40B4-BE49-F238E27FC236}">
                <a16:creationId xmlns:a16="http://schemas.microsoft.com/office/drawing/2014/main" id="{99D63A8F-74A1-A0B0-EB7F-B1E34843AAB9}"/>
              </a:ext>
            </a:extLst>
          </p:cNvPr>
          <p:cNvSpPr/>
          <p:nvPr/>
        </p:nvSpPr>
        <p:spPr>
          <a:xfrm>
            <a:off x="354330" y="2926512"/>
            <a:ext cx="4173910" cy="1740739"/>
          </a:xfrm>
          <a:prstGeom prst="rect">
            <a:avLst/>
          </a:pr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dirty="0"/>
          </a:p>
        </p:txBody>
      </p:sp>
      <p:grpSp>
        <p:nvGrpSpPr>
          <p:cNvPr id="7" name="Group 6">
            <a:extLst>
              <a:ext uri="{FF2B5EF4-FFF2-40B4-BE49-F238E27FC236}">
                <a16:creationId xmlns:a16="http://schemas.microsoft.com/office/drawing/2014/main" id="{CCC30C53-8FA2-252F-5619-5AB624154306}"/>
              </a:ext>
            </a:extLst>
          </p:cNvPr>
          <p:cNvGrpSpPr/>
          <p:nvPr/>
        </p:nvGrpSpPr>
        <p:grpSpPr>
          <a:xfrm>
            <a:off x="4619094" y="1298995"/>
            <a:ext cx="4173910" cy="1328738"/>
            <a:chOff x="6163237" y="1743076"/>
            <a:chExt cx="5565213" cy="1771650"/>
          </a:xfrm>
        </p:grpSpPr>
        <p:graphicFrame>
          <p:nvGraphicFramePr>
            <p:cNvPr id="8" name="Chart 7">
              <a:extLst>
                <a:ext uri="{FF2B5EF4-FFF2-40B4-BE49-F238E27FC236}">
                  <a16:creationId xmlns:a16="http://schemas.microsoft.com/office/drawing/2014/main" id="{A54BEB64-D519-D6C8-E6F4-4356D5E1C145}"/>
                </a:ext>
              </a:extLst>
            </p:cNvPr>
            <p:cNvGraphicFramePr/>
            <p:nvPr/>
          </p:nvGraphicFramePr>
          <p:xfrm>
            <a:off x="6163237" y="1743076"/>
            <a:ext cx="2720524" cy="17716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F2CDED90-214F-326B-72D5-9C7353F3460A}"/>
                </a:ext>
              </a:extLst>
            </p:cNvPr>
            <p:cNvGraphicFramePr/>
            <p:nvPr/>
          </p:nvGraphicFramePr>
          <p:xfrm>
            <a:off x="9007926" y="1743076"/>
            <a:ext cx="2720524" cy="1771650"/>
          </p:xfrm>
          <a:graphic>
            <a:graphicData uri="http://schemas.openxmlformats.org/drawingml/2006/chart">
              <c:chart xmlns:c="http://schemas.openxmlformats.org/drawingml/2006/chart" xmlns:r="http://schemas.openxmlformats.org/officeDocument/2006/relationships" r:id="rId4"/>
            </a:graphicData>
          </a:graphic>
        </p:graphicFrame>
      </p:grpSp>
      <p:sp>
        <p:nvSpPr>
          <p:cNvPr id="10" name="Rectangle 9">
            <a:extLst>
              <a:ext uri="{FF2B5EF4-FFF2-40B4-BE49-F238E27FC236}">
                <a16:creationId xmlns:a16="http://schemas.microsoft.com/office/drawing/2014/main" id="{0A91D070-C1AC-FC3C-AB27-C4A6DED2835B}"/>
              </a:ext>
            </a:extLst>
          </p:cNvPr>
          <p:cNvSpPr/>
          <p:nvPr/>
        </p:nvSpPr>
        <p:spPr>
          <a:xfrm>
            <a:off x="4622428" y="1092994"/>
            <a:ext cx="4167242" cy="1740740"/>
          </a:xfrm>
          <a:prstGeom prst="rect">
            <a:avLst/>
          </a:pr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1" name="Rectangle 10">
            <a:extLst>
              <a:ext uri="{FF2B5EF4-FFF2-40B4-BE49-F238E27FC236}">
                <a16:creationId xmlns:a16="http://schemas.microsoft.com/office/drawing/2014/main" id="{80B11964-549B-E892-61B7-960834CDF3E3}"/>
              </a:ext>
            </a:extLst>
          </p:cNvPr>
          <p:cNvSpPr/>
          <p:nvPr/>
        </p:nvSpPr>
        <p:spPr>
          <a:xfrm>
            <a:off x="4622428" y="1092994"/>
            <a:ext cx="4167242" cy="1643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rPr>
              <a:t>Smart TVs 2020 vs 2023</a:t>
            </a:r>
          </a:p>
        </p:txBody>
      </p:sp>
      <p:sp>
        <p:nvSpPr>
          <p:cNvPr id="12" name="Rectangle 11">
            <a:extLst>
              <a:ext uri="{FF2B5EF4-FFF2-40B4-BE49-F238E27FC236}">
                <a16:creationId xmlns:a16="http://schemas.microsoft.com/office/drawing/2014/main" id="{259FFA74-AAD2-33BD-5B0E-364A28C6FE63}"/>
              </a:ext>
            </a:extLst>
          </p:cNvPr>
          <p:cNvSpPr/>
          <p:nvPr/>
        </p:nvSpPr>
        <p:spPr>
          <a:xfrm>
            <a:off x="4622428" y="2635968"/>
            <a:ext cx="2892797" cy="1643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800" dirty="0">
                <a:solidFill>
                  <a:schemeClr val="tx1"/>
                </a:solidFill>
              </a:rPr>
              <a:t>Source: Hub </a:t>
            </a:r>
            <a:r>
              <a:rPr lang="en-GB" sz="800" i="1" dirty="0">
                <a:solidFill>
                  <a:schemeClr val="tx1"/>
                </a:solidFill>
              </a:rPr>
              <a:t>Evolution of the TV set 2023 </a:t>
            </a:r>
            <a:r>
              <a:rPr lang="en-GB" sz="800" dirty="0">
                <a:solidFill>
                  <a:schemeClr val="tx1"/>
                </a:solidFill>
              </a:rPr>
              <a:t>report </a:t>
            </a:r>
          </a:p>
        </p:txBody>
      </p:sp>
      <p:graphicFrame>
        <p:nvGraphicFramePr>
          <p:cNvPr id="13" name="Table 12">
            <a:extLst>
              <a:ext uri="{FF2B5EF4-FFF2-40B4-BE49-F238E27FC236}">
                <a16:creationId xmlns:a16="http://schemas.microsoft.com/office/drawing/2014/main" id="{463A395F-092D-6262-8144-2322B83D6958}"/>
              </a:ext>
            </a:extLst>
          </p:cNvPr>
          <p:cNvGraphicFramePr>
            <a:graphicFrameLocks noGrp="1"/>
          </p:cNvGraphicFramePr>
          <p:nvPr>
            <p:extLst>
              <p:ext uri="{D42A27DB-BD31-4B8C-83A1-F6EECF244321}">
                <p14:modId xmlns:p14="http://schemas.microsoft.com/office/powerpoint/2010/main" val="782310951"/>
              </p:ext>
            </p:extLst>
          </p:nvPr>
        </p:nvGraphicFramePr>
        <p:xfrm>
          <a:off x="4622428" y="2924122"/>
          <a:ext cx="4167243" cy="1753772"/>
        </p:xfrm>
        <a:graphic>
          <a:graphicData uri="http://schemas.openxmlformats.org/drawingml/2006/table">
            <a:tbl>
              <a:tblPr firstRow="1" bandRow="1">
                <a:tableStyleId>{69012ECD-51FC-41F1-AA8D-1B2483CD663E}</a:tableStyleId>
              </a:tblPr>
              <a:tblGrid>
                <a:gridCol w="1447443">
                  <a:extLst>
                    <a:ext uri="{9D8B030D-6E8A-4147-A177-3AD203B41FA5}">
                      <a16:colId xmlns:a16="http://schemas.microsoft.com/office/drawing/2014/main" val="3618049084"/>
                    </a:ext>
                  </a:extLst>
                </a:gridCol>
                <a:gridCol w="453300">
                  <a:extLst>
                    <a:ext uri="{9D8B030D-6E8A-4147-A177-3AD203B41FA5}">
                      <a16:colId xmlns:a16="http://schemas.microsoft.com/office/drawing/2014/main" val="2599643229"/>
                    </a:ext>
                  </a:extLst>
                </a:gridCol>
                <a:gridCol w="453300">
                  <a:extLst>
                    <a:ext uri="{9D8B030D-6E8A-4147-A177-3AD203B41FA5}">
                      <a16:colId xmlns:a16="http://schemas.microsoft.com/office/drawing/2014/main" val="2917422961"/>
                    </a:ext>
                  </a:extLst>
                </a:gridCol>
                <a:gridCol w="453300">
                  <a:extLst>
                    <a:ext uri="{9D8B030D-6E8A-4147-A177-3AD203B41FA5}">
                      <a16:colId xmlns:a16="http://schemas.microsoft.com/office/drawing/2014/main" val="3396700164"/>
                    </a:ext>
                  </a:extLst>
                </a:gridCol>
                <a:gridCol w="453300">
                  <a:extLst>
                    <a:ext uri="{9D8B030D-6E8A-4147-A177-3AD203B41FA5}">
                      <a16:colId xmlns:a16="http://schemas.microsoft.com/office/drawing/2014/main" val="4198292486"/>
                    </a:ext>
                  </a:extLst>
                </a:gridCol>
                <a:gridCol w="453300">
                  <a:extLst>
                    <a:ext uri="{9D8B030D-6E8A-4147-A177-3AD203B41FA5}">
                      <a16:colId xmlns:a16="http://schemas.microsoft.com/office/drawing/2014/main" val="3159835467"/>
                    </a:ext>
                  </a:extLst>
                </a:gridCol>
                <a:gridCol w="453300">
                  <a:extLst>
                    <a:ext uri="{9D8B030D-6E8A-4147-A177-3AD203B41FA5}">
                      <a16:colId xmlns:a16="http://schemas.microsoft.com/office/drawing/2014/main" val="3923876390"/>
                    </a:ext>
                  </a:extLst>
                </a:gridCol>
              </a:tblGrid>
              <a:tr h="307426">
                <a:tc gridSpan="7">
                  <a:txBody>
                    <a:bodyPr/>
                    <a:lstStyle/>
                    <a:p>
                      <a:r>
                        <a:rPr lang="en-US" sz="800" dirty="0"/>
                        <a:t>US Connected TV (CTV) Users, by Generation, 2020-2025</a:t>
                      </a:r>
                    </a:p>
                    <a:p>
                      <a:r>
                        <a:rPr lang="en-US" sz="800" i="1" dirty="0"/>
                        <a:t>millions</a:t>
                      </a:r>
                      <a:endParaRPr lang="en-IN" sz="800" i="1" dirty="0"/>
                    </a:p>
                  </a:txBody>
                  <a:tcPr marL="68580" marR="68580" marT="34290" marB="34290"/>
                </a:tc>
                <a:tc hMerge="1">
                  <a:txBody>
                    <a:bodyPr/>
                    <a:lstStyle/>
                    <a:p>
                      <a:endParaRPr lang="en-IN"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extLst>
                  <a:ext uri="{0D108BD9-81ED-4DB2-BD59-A6C34878D82A}">
                    <a16:rowId xmlns:a16="http://schemas.microsoft.com/office/drawing/2014/main" val="1378622391"/>
                  </a:ext>
                </a:extLst>
              </a:tr>
              <a:tr h="187455">
                <a:tc>
                  <a:txBody>
                    <a:bodyPr/>
                    <a:lstStyle/>
                    <a:p>
                      <a:endParaRPr lang="en-IN" sz="800" dirty="0"/>
                    </a:p>
                  </a:txBody>
                  <a:tcPr marL="68580" marR="68580" marT="34290" marB="34290" anchor="ctr"/>
                </a:tc>
                <a:tc>
                  <a:txBody>
                    <a:bodyPr/>
                    <a:lstStyle/>
                    <a:p>
                      <a:pPr algn="ctr"/>
                      <a:r>
                        <a:rPr lang="en-US" sz="800" b="1" dirty="0"/>
                        <a:t>2020</a:t>
                      </a:r>
                      <a:endParaRPr lang="en-IN" sz="800" b="1" dirty="0"/>
                    </a:p>
                  </a:txBody>
                  <a:tcPr marL="68580" marR="68580" marT="34290" marB="34290" anchor="ctr"/>
                </a:tc>
                <a:tc>
                  <a:txBody>
                    <a:bodyPr/>
                    <a:lstStyle/>
                    <a:p>
                      <a:pPr algn="ctr"/>
                      <a:r>
                        <a:rPr lang="en-US" sz="800" b="1" dirty="0"/>
                        <a:t>2021</a:t>
                      </a:r>
                      <a:endParaRPr lang="en-IN" sz="800" b="1" dirty="0"/>
                    </a:p>
                  </a:txBody>
                  <a:tcPr marL="68580" marR="68580" marT="34290" marB="34290" anchor="ctr"/>
                </a:tc>
                <a:tc>
                  <a:txBody>
                    <a:bodyPr/>
                    <a:lstStyle/>
                    <a:p>
                      <a:pPr algn="ctr"/>
                      <a:r>
                        <a:rPr lang="en-US" sz="800" b="1" dirty="0"/>
                        <a:t>2022</a:t>
                      </a:r>
                      <a:endParaRPr lang="en-IN" sz="800" b="1" dirty="0"/>
                    </a:p>
                  </a:txBody>
                  <a:tcPr marL="68580" marR="68580" marT="34290" marB="34290" anchor="ctr"/>
                </a:tc>
                <a:tc>
                  <a:txBody>
                    <a:bodyPr/>
                    <a:lstStyle/>
                    <a:p>
                      <a:pPr algn="ctr"/>
                      <a:r>
                        <a:rPr lang="en-US" sz="800" b="1" dirty="0"/>
                        <a:t>2023</a:t>
                      </a:r>
                      <a:endParaRPr lang="en-IN" sz="800" b="1" dirty="0"/>
                    </a:p>
                  </a:txBody>
                  <a:tcPr marL="68580" marR="68580" marT="34290" marB="34290" anchor="ctr"/>
                </a:tc>
                <a:tc>
                  <a:txBody>
                    <a:bodyPr/>
                    <a:lstStyle/>
                    <a:p>
                      <a:pPr algn="ctr"/>
                      <a:r>
                        <a:rPr lang="en-US" sz="800" b="1" dirty="0"/>
                        <a:t>2024</a:t>
                      </a:r>
                      <a:endParaRPr lang="en-IN" sz="800" b="1" dirty="0"/>
                    </a:p>
                  </a:txBody>
                  <a:tcPr marL="68580" marR="68580" marT="34290" marB="34290" anchor="ctr"/>
                </a:tc>
                <a:tc>
                  <a:txBody>
                    <a:bodyPr/>
                    <a:lstStyle/>
                    <a:p>
                      <a:pPr algn="ctr"/>
                      <a:r>
                        <a:rPr lang="en-US" sz="800" b="1" dirty="0"/>
                        <a:t>2025</a:t>
                      </a:r>
                      <a:endParaRPr lang="en-IN" sz="800" b="1" dirty="0"/>
                    </a:p>
                  </a:txBody>
                  <a:tcPr marL="68580" marR="68580" marT="34290" marB="34290" anchor="ctr"/>
                </a:tc>
                <a:extLst>
                  <a:ext uri="{0D108BD9-81ED-4DB2-BD59-A6C34878D82A}">
                    <a16:rowId xmlns:a16="http://schemas.microsoft.com/office/drawing/2014/main" val="3499798322"/>
                  </a:ext>
                </a:extLst>
              </a:tr>
              <a:tr h="217013">
                <a:tc>
                  <a:txBody>
                    <a:bodyPr/>
                    <a:lstStyle/>
                    <a:p>
                      <a:r>
                        <a:rPr lang="en-US" sz="800" dirty="0"/>
                        <a:t>Gen Z (1997 – 2012)</a:t>
                      </a:r>
                      <a:endParaRPr lang="en-IN" sz="800" dirty="0"/>
                    </a:p>
                  </a:txBody>
                  <a:tcPr marL="68580" marR="68580" marT="34290" marB="34290" anchor="ctr"/>
                </a:tc>
                <a:tc>
                  <a:txBody>
                    <a:bodyPr/>
                    <a:lstStyle/>
                    <a:p>
                      <a:pPr algn="ctr"/>
                      <a:r>
                        <a:rPr lang="en-US" sz="800" dirty="0"/>
                        <a:t>43.9</a:t>
                      </a:r>
                      <a:endParaRPr lang="en-IN" sz="800" dirty="0"/>
                    </a:p>
                  </a:txBody>
                  <a:tcPr marL="68580" marR="68580" marT="34290" marB="34290" anchor="ctr"/>
                </a:tc>
                <a:tc>
                  <a:txBody>
                    <a:bodyPr/>
                    <a:lstStyle/>
                    <a:p>
                      <a:pPr algn="ctr"/>
                      <a:r>
                        <a:rPr lang="en-US" sz="800" dirty="0"/>
                        <a:t>46.9</a:t>
                      </a:r>
                      <a:endParaRPr lang="en-IN" sz="800" dirty="0"/>
                    </a:p>
                  </a:txBody>
                  <a:tcPr marL="68580" marR="68580" marT="34290" marB="34290" anchor="ctr"/>
                </a:tc>
                <a:tc>
                  <a:txBody>
                    <a:bodyPr/>
                    <a:lstStyle/>
                    <a:p>
                      <a:pPr algn="ctr"/>
                      <a:r>
                        <a:rPr lang="en-US" sz="800" dirty="0"/>
                        <a:t>49.6</a:t>
                      </a:r>
                      <a:endParaRPr lang="en-IN" sz="800" dirty="0"/>
                    </a:p>
                  </a:txBody>
                  <a:tcPr marL="68580" marR="68580" marT="34290" marB="34290" anchor="ctr"/>
                </a:tc>
                <a:tc>
                  <a:txBody>
                    <a:bodyPr/>
                    <a:lstStyle/>
                    <a:p>
                      <a:pPr algn="ctr"/>
                      <a:r>
                        <a:rPr lang="en-US" sz="800" dirty="0"/>
                        <a:t>52.2</a:t>
                      </a:r>
                      <a:endParaRPr lang="en-IN" sz="800" dirty="0"/>
                    </a:p>
                  </a:txBody>
                  <a:tcPr marL="68580" marR="68580" marT="34290" marB="34290" anchor="ctr"/>
                </a:tc>
                <a:tc>
                  <a:txBody>
                    <a:bodyPr/>
                    <a:lstStyle/>
                    <a:p>
                      <a:pPr algn="ctr"/>
                      <a:r>
                        <a:rPr lang="en-US" sz="800" dirty="0"/>
                        <a:t>54.9</a:t>
                      </a:r>
                      <a:endParaRPr lang="en-IN" sz="800" dirty="0"/>
                    </a:p>
                  </a:txBody>
                  <a:tcPr marL="68580" marR="68580" marT="34290" marB="34290" anchor="ctr"/>
                </a:tc>
                <a:tc>
                  <a:txBody>
                    <a:bodyPr/>
                    <a:lstStyle/>
                    <a:p>
                      <a:pPr algn="ctr"/>
                      <a:r>
                        <a:rPr lang="en-US" sz="800" dirty="0"/>
                        <a:t>56.1</a:t>
                      </a:r>
                      <a:endParaRPr lang="en-IN" sz="800" dirty="0"/>
                    </a:p>
                  </a:txBody>
                  <a:tcPr marL="68580" marR="68580" marT="34290" marB="34290" anchor="ctr"/>
                </a:tc>
                <a:extLst>
                  <a:ext uri="{0D108BD9-81ED-4DB2-BD59-A6C34878D82A}">
                    <a16:rowId xmlns:a16="http://schemas.microsoft.com/office/drawing/2014/main" val="3380786527"/>
                  </a:ext>
                </a:extLst>
              </a:tr>
              <a:tr h="222291">
                <a:tc>
                  <a:txBody>
                    <a:bodyPr/>
                    <a:lstStyle/>
                    <a:p>
                      <a:r>
                        <a:rPr lang="en-US" sz="800" dirty="0"/>
                        <a:t>Millennial (1981 - 1996)</a:t>
                      </a:r>
                      <a:endParaRPr lang="en-IN" sz="8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56.8</a:t>
                      </a:r>
                      <a:endParaRPr lang="en-IN" sz="8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59.2</a:t>
                      </a:r>
                      <a:endParaRPr lang="en-IN" sz="800" dirty="0"/>
                    </a:p>
                  </a:txBody>
                  <a:tcPr marL="68580" marR="68580" marT="34290" marB="34290" anchor="ctr"/>
                </a:tc>
                <a:tc>
                  <a:txBody>
                    <a:bodyPr/>
                    <a:lstStyle/>
                    <a:p>
                      <a:pPr algn="ctr"/>
                      <a:r>
                        <a:rPr lang="en-US" sz="800" dirty="0"/>
                        <a:t>60.5</a:t>
                      </a:r>
                      <a:endParaRPr lang="en-IN" sz="800" dirty="0"/>
                    </a:p>
                  </a:txBody>
                  <a:tcPr marL="68580" marR="68580" marT="34290" marB="34290" anchor="ctr"/>
                </a:tc>
                <a:tc>
                  <a:txBody>
                    <a:bodyPr/>
                    <a:lstStyle/>
                    <a:p>
                      <a:pPr algn="ctr"/>
                      <a:r>
                        <a:rPr lang="en-US" sz="800" dirty="0"/>
                        <a:t>61.5</a:t>
                      </a:r>
                      <a:endParaRPr lang="en-IN" sz="800" dirty="0"/>
                    </a:p>
                  </a:txBody>
                  <a:tcPr marL="68580" marR="68580" marT="34290" marB="34290" anchor="ctr"/>
                </a:tc>
                <a:tc>
                  <a:txBody>
                    <a:bodyPr/>
                    <a:lstStyle/>
                    <a:p>
                      <a:pPr algn="ctr"/>
                      <a:r>
                        <a:rPr lang="en-US" sz="800" dirty="0"/>
                        <a:t>62.1</a:t>
                      </a:r>
                      <a:endParaRPr lang="en-IN" sz="800" dirty="0"/>
                    </a:p>
                  </a:txBody>
                  <a:tcPr marL="68580" marR="68580" marT="34290" marB="34290" anchor="ctr"/>
                </a:tc>
                <a:tc>
                  <a:txBody>
                    <a:bodyPr/>
                    <a:lstStyle/>
                    <a:p>
                      <a:pPr algn="ctr"/>
                      <a:r>
                        <a:rPr lang="en-US" sz="800" dirty="0"/>
                        <a:t>62.6</a:t>
                      </a:r>
                      <a:endParaRPr lang="en-IN" sz="800" dirty="0"/>
                    </a:p>
                  </a:txBody>
                  <a:tcPr marL="68580" marR="68580" marT="34290" marB="34290" anchor="ctr"/>
                </a:tc>
                <a:extLst>
                  <a:ext uri="{0D108BD9-81ED-4DB2-BD59-A6C34878D82A}">
                    <a16:rowId xmlns:a16="http://schemas.microsoft.com/office/drawing/2014/main" val="2253640692"/>
                  </a:ext>
                </a:extLst>
              </a:tr>
              <a:tr h="217013">
                <a:tc>
                  <a:txBody>
                    <a:bodyPr/>
                    <a:lstStyle/>
                    <a:p>
                      <a:r>
                        <a:rPr lang="en-US" sz="800" dirty="0"/>
                        <a:t>Gen X (1965 - 1980)</a:t>
                      </a:r>
                      <a:endParaRPr lang="en-IN" sz="800" dirty="0"/>
                    </a:p>
                  </a:txBody>
                  <a:tcPr marL="68580" marR="68580" marT="34290" marB="34290" anchor="ctr"/>
                </a:tc>
                <a:tc>
                  <a:txBody>
                    <a:bodyPr/>
                    <a:lstStyle/>
                    <a:p>
                      <a:pPr algn="ctr"/>
                      <a:r>
                        <a:rPr lang="en-US" sz="800" dirty="0"/>
                        <a:t>50.0</a:t>
                      </a:r>
                      <a:endParaRPr lang="en-IN" sz="800" dirty="0"/>
                    </a:p>
                  </a:txBody>
                  <a:tcPr marL="68580" marR="68580" marT="34290" marB="34290" anchor="ctr"/>
                </a:tc>
                <a:tc>
                  <a:txBody>
                    <a:bodyPr/>
                    <a:lstStyle/>
                    <a:p>
                      <a:pPr algn="ctr"/>
                      <a:r>
                        <a:rPr lang="en-US" sz="800" dirty="0"/>
                        <a:t>51.0</a:t>
                      </a:r>
                      <a:endParaRPr lang="en-IN" sz="800" dirty="0"/>
                    </a:p>
                  </a:txBody>
                  <a:tcPr marL="68580" marR="68580" marT="34290" marB="34290" anchor="ctr"/>
                </a:tc>
                <a:tc>
                  <a:txBody>
                    <a:bodyPr/>
                    <a:lstStyle/>
                    <a:p>
                      <a:pPr algn="ctr"/>
                      <a:r>
                        <a:rPr lang="en-US" sz="800" dirty="0"/>
                        <a:t>51.0</a:t>
                      </a:r>
                      <a:endParaRPr lang="en-IN" sz="800" dirty="0"/>
                    </a:p>
                  </a:txBody>
                  <a:tcPr marL="68580" marR="68580" marT="34290" marB="34290" anchor="ctr"/>
                </a:tc>
                <a:tc>
                  <a:txBody>
                    <a:bodyPr/>
                    <a:lstStyle/>
                    <a:p>
                      <a:pPr algn="ctr"/>
                      <a:r>
                        <a:rPr lang="en-US" sz="800" dirty="0"/>
                        <a:t>51.0</a:t>
                      </a:r>
                      <a:endParaRPr lang="en-IN" sz="800" dirty="0"/>
                    </a:p>
                  </a:txBody>
                  <a:tcPr marL="68580" marR="68580" marT="34290" marB="34290" anchor="ctr"/>
                </a:tc>
                <a:tc>
                  <a:txBody>
                    <a:bodyPr/>
                    <a:lstStyle/>
                    <a:p>
                      <a:pPr algn="ctr"/>
                      <a:r>
                        <a:rPr lang="en-US" sz="800" dirty="0"/>
                        <a:t>50.8</a:t>
                      </a:r>
                      <a:endParaRPr lang="en-IN" sz="800" dirty="0"/>
                    </a:p>
                  </a:txBody>
                  <a:tcPr marL="68580" marR="68580" marT="34290" marB="34290" anchor="ctr"/>
                </a:tc>
                <a:tc>
                  <a:txBody>
                    <a:bodyPr/>
                    <a:lstStyle/>
                    <a:p>
                      <a:pPr algn="ctr"/>
                      <a:r>
                        <a:rPr lang="en-US" sz="800" dirty="0"/>
                        <a:t>50.5</a:t>
                      </a:r>
                      <a:endParaRPr lang="en-IN" sz="800" dirty="0"/>
                    </a:p>
                  </a:txBody>
                  <a:tcPr marL="68580" marR="68580" marT="34290" marB="34290" anchor="ctr"/>
                </a:tc>
                <a:extLst>
                  <a:ext uri="{0D108BD9-81ED-4DB2-BD59-A6C34878D82A}">
                    <a16:rowId xmlns:a16="http://schemas.microsoft.com/office/drawing/2014/main" val="3915954054"/>
                  </a:ext>
                </a:extLst>
              </a:tr>
              <a:tr h="282115">
                <a:tc>
                  <a:txBody>
                    <a:bodyPr/>
                    <a:lstStyle/>
                    <a:p>
                      <a:r>
                        <a:rPr lang="en-US" sz="800" dirty="0"/>
                        <a:t>Baby boomer (1946 - 1964)</a:t>
                      </a:r>
                      <a:endParaRPr lang="en-IN" sz="800" dirty="0"/>
                    </a:p>
                  </a:txBody>
                  <a:tcPr marL="68580" marR="68580" marT="34290" marB="34290" anchor="ctr"/>
                </a:tc>
                <a:tc>
                  <a:txBody>
                    <a:bodyPr/>
                    <a:lstStyle/>
                    <a:p>
                      <a:pPr algn="ctr"/>
                      <a:r>
                        <a:rPr lang="en-US" sz="800" dirty="0"/>
                        <a:t>34.1</a:t>
                      </a:r>
                      <a:endParaRPr lang="en-IN" sz="800" dirty="0"/>
                    </a:p>
                  </a:txBody>
                  <a:tcPr marL="68580" marR="68580" marT="34290" marB="34290" anchor="ctr"/>
                </a:tc>
                <a:tc>
                  <a:txBody>
                    <a:bodyPr/>
                    <a:lstStyle/>
                    <a:p>
                      <a:pPr algn="ctr"/>
                      <a:r>
                        <a:rPr lang="en-US" sz="800" dirty="0"/>
                        <a:t>34.5</a:t>
                      </a:r>
                      <a:endParaRPr lang="en-IN" sz="800" dirty="0"/>
                    </a:p>
                  </a:txBody>
                  <a:tcPr marL="68580" marR="68580" marT="34290" marB="34290" anchor="ctr"/>
                </a:tc>
                <a:tc>
                  <a:txBody>
                    <a:bodyPr/>
                    <a:lstStyle/>
                    <a:p>
                      <a:pPr algn="ctr"/>
                      <a:r>
                        <a:rPr lang="en-US" sz="800" dirty="0"/>
                        <a:t>33.9</a:t>
                      </a:r>
                      <a:endParaRPr lang="en-IN" sz="800" dirty="0"/>
                    </a:p>
                  </a:txBody>
                  <a:tcPr marL="68580" marR="68580" marT="34290" marB="34290" anchor="ctr"/>
                </a:tc>
                <a:tc>
                  <a:txBody>
                    <a:bodyPr/>
                    <a:lstStyle/>
                    <a:p>
                      <a:pPr algn="ctr"/>
                      <a:r>
                        <a:rPr lang="en-US" sz="800" dirty="0"/>
                        <a:t>33.1</a:t>
                      </a:r>
                      <a:endParaRPr lang="en-IN" sz="800" dirty="0"/>
                    </a:p>
                  </a:txBody>
                  <a:tcPr marL="68580" marR="68580" marT="34290" marB="34290" anchor="ctr"/>
                </a:tc>
                <a:tc>
                  <a:txBody>
                    <a:bodyPr/>
                    <a:lstStyle/>
                    <a:p>
                      <a:pPr algn="ctr"/>
                      <a:r>
                        <a:rPr lang="en-US" sz="800" dirty="0"/>
                        <a:t>32.4</a:t>
                      </a:r>
                      <a:endParaRPr lang="en-IN" sz="800" dirty="0"/>
                    </a:p>
                  </a:txBody>
                  <a:tcPr marL="68580" marR="68580" marT="34290" marB="34290" anchor="ctr"/>
                </a:tc>
                <a:tc>
                  <a:txBody>
                    <a:bodyPr/>
                    <a:lstStyle/>
                    <a:p>
                      <a:pPr algn="ctr"/>
                      <a:r>
                        <a:rPr lang="en-US" sz="800" dirty="0"/>
                        <a:t>31.6</a:t>
                      </a:r>
                      <a:endParaRPr lang="en-IN" sz="800" dirty="0"/>
                    </a:p>
                  </a:txBody>
                  <a:tcPr marL="68580" marR="68580" marT="34290" marB="34290" anchor="ctr"/>
                </a:tc>
                <a:extLst>
                  <a:ext uri="{0D108BD9-81ED-4DB2-BD59-A6C34878D82A}">
                    <a16:rowId xmlns:a16="http://schemas.microsoft.com/office/drawing/2014/main" val="4067184909"/>
                  </a:ext>
                </a:extLst>
              </a:tr>
              <a:tr h="307426">
                <a:tc gridSpan="7">
                  <a:txBody>
                    <a:bodyPr/>
                    <a:lstStyle/>
                    <a:p>
                      <a:r>
                        <a:rPr lang="en-US" sz="800" i="1" dirty="0"/>
                        <a:t>Note: Individuals who use the internet through a connected TV at least Once per month</a:t>
                      </a:r>
                    </a:p>
                    <a:p>
                      <a:r>
                        <a:rPr lang="en-US" sz="800" i="1" dirty="0"/>
                        <a:t>Source: eMarketer, Sep 2021</a:t>
                      </a:r>
                      <a:endParaRPr lang="en-IN" sz="800" i="1" dirty="0"/>
                    </a:p>
                  </a:txBody>
                  <a:tcPr marL="68580" marR="68580" marT="34290" marB="34290"/>
                </a:tc>
                <a:tc hMerge="1">
                  <a:txBody>
                    <a:bodyPr/>
                    <a:lstStyle/>
                    <a:p>
                      <a:pPr algn="ctr"/>
                      <a:endParaRPr lang="en-IN" sz="1000" dirty="0"/>
                    </a:p>
                  </a:txBody>
                  <a:tcPr/>
                </a:tc>
                <a:tc hMerge="1">
                  <a:txBody>
                    <a:bodyPr/>
                    <a:lstStyle/>
                    <a:p>
                      <a:pPr algn="ctr"/>
                      <a:endParaRPr lang="en-IN" sz="1000" dirty="0"/>
                    </a:p>
                  </a:txBody>
                  <a:tcPr/>
                </a:tc>
                <a:tc hMerge="1">
                  <a:txBody>
                    <a:bodyPr/>
                    <a:lstStyle/>
                    <a:p>
                      <a:pPr algn="ctr"/>
                      <a:endParaRPr lang="en-IN" sz="1000" dirty="0"/>
                    </a:p>
                  </a:txBody>
                  <a:tcPr/>
                </a:tc>
                <a:tc hMerge="1">
                  <a:txBody>
                    <a:bodyPr/>
                    <a:lstStyle/>
                    <a:p>
                      <a:pPr algn="ctr"/>
                      <a:endParaRPr lang="en-IN" sz="1000" dirty="0"/>
                    </a:p>
                  </a:txBody>
                  <a:tcPr/>
                </a:tc>
                <a:tc hMerge="1">
                  <a:txBody>
                    <a:bodyPr/>
                    <a:lstStyle/>
                    <a:p>
                      <a:pPr algn="ctr"/>
                      <a:endParaRPr lang="en-IN" sz="1000" dirty="0"/>
                    </a:p>
                  </a:txBody>
                  <a:tcPr/>
                </a:tc>
                <a:tc hMerge="1">
                  <a:txBody>
                    <a:bodyPr/>
                    <a:lstStyle/>
                    <a:p>
                      <a:pPr algn="ctr"/>
                      <a:endParaRPr lang="en-IN" sz="1000" dirty="0"/>
                    </a:p>
                  </a:txBody>
                  <a:tcPr/>
                </a:tc>
                <a:extLst>
                  <a:ext uri="{0D108BD9-81ED-4DB2-BD59-A6C34878D82A}">
                    <a16:rowId xmlns:a16="http://schemas.microsoft.com/office/drawing/2014/main" val="1510647085"/>
                  </a:ext>
                </a:extLst>
              </a:tr>
            </a:tbl>
          </a:graphicData>
        </a:graphic>
      </p:graphicFrame>
      <p:graphicFrame>
        <p:nvGraphicFramePr>
          <p:cNvPr id="14" name="Chart 13">
            <a:extLst>
              <a:ext uri="{FF2B5EF4-FFF2-40B4-BE49-F238E27FC236}">
                <a16:creationId xmlns:a16="http://schemas.microsoft.com/office/drawing/2014/main" id="{3A9CDEB2-4170-9636-AAE1-CF7F3B367F04}"/>
              </a:ext>
            </a:extLst>
          </p:cNvPr>
          <p:cNvGraphicFramePr/>
          <p:nvPr>
            <p:extLst>
              <p:ext uri="{D42A27DB-BD31-4B8C-83A1-F6EECF244321}">
                <p14:modId xmlns:p14="http://schemas.microsoft.com/office/powerpoint/2010/main" val="1276817655"/>
              </p:ext>
            </p:extLst>
          </p:nvPr>
        </p:nvGraphicFramePr>
        <p:xfrm>
          <a:off x="354330" y="1092994"/>
          <a:ext cx="4173910" cy="1740740"/>
        </p:xfrm>
        <a:graphic>
          <a:graphicData uri="http://schemas.openxmlformats.org/drawingml/2006/chart">
            <c:chart xmlns:c="http://schemas.openxmlformats.org/drawingml/2006/chart" xmlns:r="http://schemas.openxmlformats.org/officeDocument/2006/relationships" r:id="rId5"/>
          </a:graphicData>
        </a:graphic>
      </p:graphicFrame>
      <p:pic>
        <p:nvPicPr>
          <p:cNvPr id="15" name="Google Shape;134;p30">
            <a:extLst>
              <a:ext uri="{FF2B5EF4-FFF2-40B4-BE49-F238E27FC236}">
                <a16:creationId xmlns:a16="http://schemas.microsoft.com/office/drawing/2014/main" id="{36471BE5-405E-BF62-542E-D5FAE36ABAD2}"/>
              </a:ext>
            </a:extLst>
          </p:cNvPr>
          <p:cNvPicPr preferRelativeResize="0"/>
          <p:nvPr/>
        </p:nvPicPr>
        <p:blipFill>
          <a:blip r:embed="rId6">
            <a:alphaModFix/>
          </a:blip>
          <a:stretch>
            <a:fillRect/>
          </a:stretch>
        </p:blipFill>
        <p:spPr>
          <a:xfrm>
            <a:off x="958389" y="2967698"/>
            <a:ext cx="2965792" cy="1658366"/>
          </a:xfrm>
          <a:prstGeom prst="rect">
            <a:avLst/>
          </a:prstGeom>
          <a:noFill/>
          <a:ln>
            <a:noFill/>
          </a:ln>
        </p:spPr>
      </p:pic>
      <p:sp>
        <p:nvSpPr>
          <p:cNvPr id="16" name="Slide Number Placeholder 15">
            <a:extLst>
              <a:ext uri="{FF2B5EF4-FFF2-40B4-BE49-F238E27FC236}">
                <a16:creationId xmlns:a16="http://schemas.microsoft.com/office/drawing/2014/main" id="{81F1DC0A-5330-3D31-6EFD-2683F3BDE32A}"/>
              </a:ext>
            </a:extLst>
          </p:cNvPr>
          <p:cNvSpPr>
            <a:spLocks noGrp="1"/>
          </p:cNvSpPr>
          <p:nvPr>
            <p:ph type="sldNum" sz="quarter" idx="11"/>
          </p:nvPr>
        </p:nvSpPr>
        <p:spPr/>
        <p:txBody>
          <a:bodyPr/>
          <a:lstStyle/>
          <a:p>
            <a:fld id="{10AABD62-4B1F-4370-9BF1-A64AA2AFB05A}" type="slidenum">
              <a:rPr lang="en-GB" smtClean="0"/>
              <a:pPr/>
              <a:t>2</a:t>
            </a:fld>
            <a:endParaRPr lang="en-GB" dirty="0"/>
          </a:p>
        </p:txBody>
      </p:sp>
    </p:spTree>
    <p:extLst>
      <p:ext uri="{BB962C8B-B14F-4D97-AF65-F5344CB8AC3E}">
        <p14:creationId xmlns:p14="http://schemas.microsoft.com/office/powerpoint/2010/main" val="455404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D93E8-8826-B922-2CCE-A488B3DFFCB6}"/>
              </a:ext>
            </a:extLst>
          </p:cNvPr>
          <p:cNvSpPr>
            <a:spLocks noGrp="1"/>
          </p:cNvSpPr>
          <p:nvPr>
            <p:ph type="title"/>
          </p:nvPr>
        </p:nvSpPr>
        <p:spPr>
          <a:xfrm>
            <a:off x="354330" y="272581"/>
            <a:ext cx="8435340" cy="617220"/>
          </a:xfrm>
        </p:spPr>
        <p:txBody>
          <a:bodyPr/>
          <a:lstStyle/>
          <a:p>
            <a:r>
              <a:rPr lang="en-GB" dirty="0"/>
              <a:t>G - Device Test Lab</a:t>
            </a:r>
          </a:p>
        </p:txBody>
      </p:sp>
      <p:sp>
        <p:nvSpPr>
          <p:cNvPr id="3" name="Footer Placeholder 2">
            <a:extLst>
              <a:ext uri="{FF2B5EF4-FFF2-40B4-BE49-F238E27FC236}">
                <a16:creationId xmlns:a16="http://schemas.microsoft.com/office/drawing/2014/main" id="{0CD888EC-D1CF-8EC7-97B4-89F77DA22C99}"/>
              </a:ext>
            </a:extLst>
          </p:cNvPr>
          <p:cNvSpPr>
            <a:spLocks noGrp="1"/>
          </p:cNvSpPr>
          <p:nvPr>
            <p:ph type="ftr" sz="quarter" idx="10"/>
          </p:nvPr>
        </p:nvSpPr>
        <p:spPr/>
        <p:txBody>
          <a:bodyPr/>
          <a:lstStyle/>
          <a:p>
            <a:r>
              <a:rPr lang="en-GB" dirty="0"/>
              <a:t>Coalition for Innovation in Media Measurement, October 2023</a:t>
            </a:r>
          </a:p>
        </p:txBody>
      </p:sp>
      <p:sp>
        <p:nvSpPr>
          <p:cNvPr id="5" name="Rectangle 4">
            <a:extLst>
              <a:ext uri="{FF2B5EF4-FFF2-40B4-BE49-F238E27FC236}">
                <a16:creationId xmlns:a16="http://schemas.microsoft.com/office/drawing/2014/main" id="{2FADC0DC-D478-4276-DDA5-B1FC185A3C11}"/>
              </a:ext>
            </a:extLst>
          </p:cNvPr>
          <p:cNvSpPr/>
          <p:nvPr/>
        </p:nvSpPr>
        <p:spPr>
          <a:xfrm>
            <a:off x="354330" y="1093788"/>
            <a:ext cx="2340000" cy="357346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972000" rtlCol="0" anchor="t"/>
          <a:lstStyle/>
          <a:p>
            <a:r>
              <a:rPr lang="en-GB" sz="1200" dirty="0"/>
              <a:t>Establish an independent lab with the most prevalent reporting device from each OEM with the same access provider to validate reported activity data and identify if any differences between OEMs merit methodologic adjustments</a:t>
            </a:r>
          </a:p>
        </p:txBody>
      </p:sp>
      <p:pic>
        <p:nvPicPr>
          <p:cNvPr id="6" name="Google Shape;465;p48">
            <a:extLst>
              <a:ext uri="{FF2B5EF4-FFF2-40B4-BE49-F238E27FC236}">
                <a16:creationId xmlns:a16="http://schemas.microsoft.com/office/drawing/2014/main" id="{823FBC9E-74D4-1A75-659E-492BEA044845}"/>
              </a:ext>
            </a:extLst>
          </p:cNvPr>
          <p:cNvPicPr preferRelativeResize="0"/>
          <p:nvPr/>
        </p:nvPicPr>
        <p:blipFill rotWithShape="1">
          <a:blip r:embed="rId3">
            <a:alphaModFix/>
          </a:blip>
          <a:srcRect t="1368" b="1"/>
          <a:stretch/>
        </p:blipFill>
        <p:spPr>
          <a:xfrm>
            <a:off x="3996533" y="1093788"/>
            <a:ext cx="3614738" cy="3631479"/>
          </a:xfrm>
          <a:prstGeom prst="rect">
            <a:avLst/>
          </a:prstGeom>
          <a:noFill/>
          <a:ln>
            <a:noFill/>
          </a:ln>
        </p:spPr>
      </p:pic>
      <p:sp>
        <p:nvSpPr>
          <p:cNvPr id="10" name="Oval 9">
            <a:extLst>
              <a:ext uri="{FF2B5EF4-FFF2-40B4-BE49-F238E27FC236}">
                <a16:creationId xmlns:a16="http://schemas.microsoft.com/office/drawing/2014/main" id="{7F2D84F6-0F8B-780C-F669-4AFDEBF6424A}"/>
              </a:ext>
            </a:extLst>
          </p:cNvPr>
          <p:cNvSpPr/>
          <p:nvPr/>
        </p:nvSpPr>
        <p:spPr>
          <a:xfrm>
            <a:off x="450626" y="1202628"/>
            <a:ext cx="762000" cy="762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Freeform: Shape 41">
            <a:extLst>
              <a:ext uri="{FF2B5EF4-FFF2-40B4-BE49-F238E27FC236}">
                <a16:creationId xmlns:a16="http://schemas.microsoft.com/office/drawing/2014/main" id="{F2025E5F-1915-7A4C-2DAB-5413D5E27E77}"/>
              </a:ext>
            </a:extLst>
          </p:cNvPr>
          <p:cNvSpPr/>
          <p:nvPr/>
        </p:nvSpPr>
        <p:spPr>
          <a:xfrm>
            <a:off x="595021" y="1388692"/>
            <a:ext cx="473210" cy="389872"/>
          </a:xfrm>
          <a:custGeom>
            <a:avLst/>
            <a:gdLst>
              <a:gd name="connsiteX0" fmla="*/ 0 w 857250"/>
              <a:gd name="connsiteY0" fmla="*/ 0 h 706278"/>
              <a:gd name="connsiteX1" fmla="*/ 0 w 857250"/>
              <a:gd name="connsiteY1" fmla="*/ 423481 h 706278"/>
              <a:gd name="connsiteX2" fmla="*/ 857250 w 857250"/>
              <a:gd name="connsiteY2" fmla="*/ 423481 h 706278"/>
              <a:gd name="connsiteX3" fmla="*/ 857250 w 857250"/>
              <a:gd name="connsiteY3" fmla="*/ 0 h 706278"/>
              <a:gd name="connsiteX4" fmla="*/ 0 w 857250"/>
              <a:gd name="connsiteY4" fmla="*/ 529285 h 706278"/>
              <a:gd name="connsiteX5" fmla="*/ 857250 w 857250"/>
              <a:gd name="connsiteY5" fmla="*/ 529285 h 706278"/>
              <a:gd name="connsiteX6" fmla="*/ 857250 w 857250"/>
              <a:gd name="connsiteY6" fmla="*/ 452056 h 706278"/>
              <a:gd name="connsiteX7" fmla="*/ 0 w 857250"/>
              <a:gd name="connsiteY7" fmla="*/ 452056 h 706278"/>
              <a:gd name="connsiteX8" fmla="*/ 0 w 857250"/>
              <a:gd name="connsiteY8" fmla="*/ 529285 h 706278"/>
              <a:gd name="connsiteX9" fmla="*/ 457629 w 857250"/>
              <a:gd name="connsiteY9" fmla="*/ 490671 h 706278"/>
              <a:gd name="connsiteX10" fmla="*/ 428625 w 857250"/>
              <a:gd name="connsiteY10" fmla="*/ 519674 h 706278"/>
              <a:gd name="connsiteX11" fmla="*/ 399621 w 857250"/>
              <a:gd name="connsiteY11" fmla="*/ 490671 h 706278"/>
              <a:gd name="connsiteX12" fmla="*/ 428625 w 857250"/>
              <a:gd name="connsiteY12" fmla="*/ 461667 h 706278"/>
              <a:gd name="connsiteX13" fmla="*/ 457629 w 857250"/>
              <a:gd name="connsiteY13" fmla="*/ 490671 h 706278"/>
              <a:gd name="connsiteX14" fmla="*/ 496253 w 857250"/>
              <a:gd name="connsiteY14" fmla="*/ 557870 h 706278"/>
              <a:gd name="connsiteX15" fmla="*/ 374209 w 857250"/>
              <a:gd name="connsiteY15" fmla="*/ 557870 h 706278"/>
              <a:gd name="connsiteX16" fmla="*/ 374209 w 857250"/>
              <a:gd name="connsiteY16" fmla="*/ 628888 h 706278"/>
              <a:gd name="connsiteX17" fmla="*/ 370618 w 857250"/>
              <a:gd name="connsiteY17" fmla="*/ 638356 h 706278"/>
              <a:gd name="connsiteX18" fmla="*/ 310515 w 857250"/>
              <a:gd name="connsiteY18" fmla="*/ 706279 h 706278"/>
              <a:gd name="connsiteX19" fmla="*/ 559927 w 857250"/>
              <a:gd name="connsiteY19" fmla="*/ 706279 h 706278"/>
              <a:gd name="connsiteX20" fmla="*/ 499815 w 857250"/>
              <a:gd name="connsiteY20" fmla="*/ 638356 h 706278"/>
              <a:gd name="connsiteX21" fmla="*/ 496214 w 857250"/>
              <a:gd name="connsiteY21" fmla="*/ 628888 h 70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7250" h="706278">
                <a:moveTo>
                  <a:pt x="0" y="0"/>
                </a:moveTo>
                <a:lnTo>
                  <a:pt x="0" y="423481"/>
                </a:lnTo>
                <a:lnTo>
                  <a:pt x="857250" y="423481"/>
                </a:lnTo>
                <a:lnTo>
                  <a:pt x="857250" y="0"/>
                </a:lnTo>
                <a:close/>
                <a:moveTo>
                  <a:pt x="0" y="529285"/>
                </a:moveTo>
                <a:lnTo>
                  <a:pt x="857250" y="529285"/>
                </a:lnTo>
                <a:lnTo>
                  <a:pt x="857250" y="452056"/>
                </a:lnTo>
                <a:lnTo>
                  <a:pt x="0" y="452056"/>
                </a:lnTo>
                <a:lnTo>
                  <a:pt x="0" y="529285"/>
                </a:lnTo>
                <a:close/>
                <a:moveTo>
                  <a:pt x="457629" y="490671"/>
                </a:moveTo>
                <a:cubicBezTo>
                  <a:pt x="457629" y="506689"/>
                  <a:pt x="444643" y="519674"/>
                  <a:pt x="428625" y="519674"/>
                </a:cubicBezTo>
                <a:cubicBezTo>
                  <a:pt x="412607" y="519674"/>
                  <a:pt x="399621" y="506689"/>
                  <a:pt x="399621" y="490671"/>
                </a:cubicBezTo>
                <a:cubicBezTo>
                  <a:pt x="399621" y="474653"/>
                  <a:pt x="412607" y="461667"/>
                  <a:pt x="428625" y="461667"/>
                </a:cubicBezTo>
                <a:cubicBezTo>
                  <a:pt x="444637" y="461683"/>
                  <a:pt x="457612" y="474659"/>
                  <a:pt x="457629" y="490671"/>
                </a:cubicBezTo>
                <a:close/>
                <a:moveTo>
                  <a:pt x="496253" y="557870"/>
                </a:moveTo>
                <a:lnTo>
                  <a:pt x="374209" y="557870"/>
                </a:lnTo>
                <a:lnTo>
                  <a:pt x="374209" y="628888"/>
                </a:lnTo>
                <a:cubicBezTo>
                  <a:pt x="374208" y="632376"/>
                  <a:pt x="372930" y="635744"/>
                  <a:pt x="370618" y="638356"/>
                </a:cubicBezTo>
                <a:lnTo>
                  <a:pt x="310515" y="706279"/>
                </a:lnTo>
                <a:lnTo>
                  <a:pt x="559927" y="706279"/>
                </a:lnTo>
                <a:lnTo>
                  <a:pt x="499815" y="638356"/>
                </a:lnTo>
                <a:cubicBezTo>
                  <a:pt x="497498" y="635746"/>
                  <a:pt x="496218" y="632378"/>
                  <a:pt x="496214" y="628888"/>
                </a:cubicBezTo>
                <a:close/>
              </a:path>
            </a:pathLst>
          </a:custGeom>
          <a:solidFill>
            <a:schemeClr val="accent6"/>
          </a:solidFill>
          <a:ln w="9525" cap="flat">
            <a:noFill/>
            <a:prstDash val="solid"/>
            <a:miter/>
          </a:ln>
        </p:spPr>
        <p:txBody>
          <a:bodyPr rtlCol="0" anchor="ctr"/>
          <a:lstStyle/>
          <a:p>
            <a:endParaRPr lang="en-GB" dirty="0"/>
          </a:p>
        </p:txBody>
      </p:sp>
      <p:sp>
        <p:nvSpPr>
          <p:cNvPr id="7" name="Slide Number Placeholder 6">
            <a:extLst>
              <a:ext uri="{FF2B5EF4-FFF2-40B4-BE49-F238E27FC236}">
                <a16:creationId xmlns:a16="http://schemas.microsoft.com/office/drawing/2014/main" id="{93384342-BBF6-4F32-7885-405F4BA4292E}"/>
              </a:ext>
            </a:extLst>
          </p:cNvPr>
          <p:cNvSpPr>
            <a:spLocks noGrp="1"/>
          </p:cNvSpPr>
          <p:nvPr>
            <p:ph type="sldNum" sz="quarter" idx="11"/>
          </p:nvPr>
        </p:nvSpPr>
        <p:spPr/>
        <p:txBody>
          <a:bodyPr/>
          <a:lstStyle/>
          <a:p>
            <a:fld id="{10AABD62-4B1F-4370-9BF1-A64AA2AFB05A}" type="slidenum">
              <a:rPr lang="en-GB" smtClean="0"/>
              <a:pPr/>
              <a:t>20</a:t>
            </a:fld>
            <a:endParaRPr lang="en-GB" dirty="0"/>
          </a:p>
        </p:txBody>
      </p:sp>
    </p:spTree>
    <p:extLst>
      <p:ext uri="{BB962C8B-B14F-4D97-AF65-F5344CB8AC3E}">
        <p14:creationId xmlns:p14="http://schemas.microsoft.com/office/powerpoint/2010/main" val="3487201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9" name="Straight Connector 128">
            <a:extLst>
              <a:ext uri="{FF2B5EF4-FFF2-40B4-BE49-F238E27FC236}">
                <a16:creationId xmlns:a16="http://schemas.microsoft.com/office/drawing/2014/main" id="{C57BC02C-BB58-E16C-0E41-8C2CECF2710F}"/>
              </a:ext>
            </a:extLst>
          </p:cNvPr>
          <p:cNvCxnSpPr>
            <a:cxnSpLocks/>
          </p:cNvCxnSpPr>
          <p:nvPr/>
        </p:nvCxnSpPr>
        <p:spPr>
          <a:xfrm>
            <a:off x="3788111" y="1591734"/>
            <a:ext cx="0" cy="3071283"/>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163F617-E0C7-B338-8A14-D996A243CE1E}"/>
              </a:ext>
            </a:extLst>
          </p:cNvPr>
          <p:cNvSpPr>
            <a:spLocks noGrp="1"/>
          </p:cNvSpPr>
          <p:nvPr>
            <p:ph type="title"/>
          </p:nvPr>
        </p:nvSpPr>
        <p:spPr>
          <a:xfrm>
            <a:off x="354329" y="272581"/>
            <a:ext cx="8435340" cy="617220"/>
          </a:xfrm>
        </p:spPr>
        <p:txBody>
          <a:bodyPr/>
          <a:lstStyle/>
          <a:p>
            <a:r>
              <a:rPr lang="en-GB" dirty="0"/>
              <a:t>Idealized Roadmap</a:t>
            </a:r>
          </a:p>
        </p:txBody>
      </p:sp>
      <p:sp>
        <p:nvSpPr>
          <p:cNvPr id="3" name="Footer Placeholder 2">
            <a:extLst>
              <a:ext uri="{FF2B5EF4-FFF2-40B4-BE49-F238E27FC236}">
                <a16:creationId xmlns:a16="http://schemas.microsoft.com/office/drawing/2014/main" id="{362977CF-8A1F-581D-48E6-470B1D5AC948}"/>
              </a:ext>
            </a:extLst>
          </p:cNvPr>
          <p:cNvSpPr>
            <a:spLocks noGrp="1"/>
          </p:cNvSpPr>
          <p:nvPr>
            <p:ph type="ftr" sz="quarter" idx="10"/>
          </p:nvPr>
        </p:nvSpPr>
        <p:spPr/>
        <p:txBody>
          <a:bodyPr/>
          <a:lstStyle/>
          <a:p>
            <a:r>
              <a:rPr lang="en-GB" dirty="0"/>
              <a:t>Coalition for Innovation in Media Measurement, October 2023</a:t>
            </a:r>
          </a:p>
        </p:txBody>
      </p:sp>
      <p:sp>
        <p:nvSpPr>
          <p:cNvPr id="19" name="TextBox 18">
            <a:extLst>
              <a:ext uri="{FF2B5EF4-FFF2-40B4-BE49-F238E27FC236}">
                <a16:creationId xmlns:a16="http://schemas.microsoft.com/office/drawing/2014/main" id="{BC1DC889-6914-2A19-0B11-30F5BF30F531}"/>
              </a:ext>
            </a:extLst>
          </p:cNvPr>
          <p:cNvSpPr txBox="1"/>
          <p:nvPr/>
        </p:nvSpPr>
        <p:spPr>
          <a:xfrm>
            <a:off x="1722282" y="1098312"/>
            <a:ext cx="384721" cy="168514"/>
          </a:xfrm>
          <a:prstGeom prst="rect">
            <a:avLst/>
          </a:prstGeom>
          <a:noFill/>
        </p:spPr>
        <p:txBody>
          <a:bodyPr wrap="square" lIns="0" tIns="0" rIns="0" bIns="0" rtlCol="0" anchor="ctr">
            <a:noAutofit/>
          </a:bodyPr>
          <a:lstStyle/>
          <a:p>
            <a:pPr algn="ctr"/>
            <a:r>
              <a:rPr lang="en-GB" sz="1000" dirty="0">
                <a:solidFill>
                  <a:schemeClr val="tx2"/>
                </a:solidFill>
              </a:rPr>
              <a:t>2023</a:t>
            </a:r>
          </a:p>
        </p:txBody>
      </p:sp>
      <p:sp>
        <p:nvSpPr>
          <p:cNvPr id="20" name="TextBox 19">
            <a:extLst>
              <a:ext uri="{FF2B5EF4-FFF2-40B4-BE49-F238E27FC236}">
                <a16:creationId xmlns:a16="http://schemas.microsoft.com/office/drawing/2014/main" id="{6A39C2E4-279E-BA6A-8107-FB7ED439CDB9}"/>
              </a:ext>
            </a:extLst>
          </p:cNvPr>
          <p:cNvSpPr txBox="1"/>
          <p:nvPr/>
        </p:nvSpPr>
        <p:spPr>
          <a:xfrm>
            <a:off x="4844730" y="1098312"/>
            <a:ext cx="384721" cy="168514"/>
          </a:xfrm>
          <a:prstGeom prst="rect">
            <a:avLst/>
          </a:prstGeom>
          <a:noFill/>
        </p:spPr>
        <p:txBody>
          <a:bodyPr wrap="square" lIns="0" tIns="0" rIns="0" bIns="0" rtlCol="0" anchor="ctr">
            <a:noAutofit/>
          </a:bodyPr>
          <a:lstStyle/>
          <a:p>
            <a:pPr algn="ctr"/>
            <a:r>
              <a:rPr lang="en-GB" sz="1000" dirty="0">
                <a:solidFill>
                  <a:schemeClr val="tx2"/>
                </a:solidFill>
              </a:rPr>
              <a:t>2022</a:t>
            </a:r>
          </a:p>
        </p:txBody>
      </p:sp>
      <p:sp>
        <p:nvSpPr>
          <p:cNvPr id="22" name="TextBox 21">
            <a:extLst>
              <a:ext uri="{FF2B5EF4-FFF2-40B4-BE49-F238E27FC236}">
                <a16:creationId xmlns:a16="http://schemas.microsoft.com/office/drawing/2014/main" id="{1DAC7E71-7C23-1678-6515-134C0AC1296D}"/>
              </a:ext>
            </a:extLst>
          </p:cNvPr>
          <p:cNvSpPr txBox="1"/>
          <p:nvPr/>
        </p:nvSpPr>
        <p:spPr>
          <a:xfrm>
            <a:off x="7967178" y="1098312"/>
            <a:ext cx="384721" cy="168514"/>
          </a:xfrm>
          <a:prstGeom prst="rect">
            <a:avLst/>
          </a:prstGeom>
          <a:noFill/>
        </p:spPr>
        <p:txBody>
          <a:bodyPr wrap="square" lIns="0" tIns="0" rIns="0" bIns="0" rtlCol="0" anchor="ctr">
            <a:noAutofit/>
          </a:bodyPr>
          <a:lstStyle/>
          <a:p>
            <a:pPr algn="ctr"/>
            <a:r>
              <a:rPr lang="en-GB" sz="1000" dirty="0">
                <a:solidFill>
                  <a:schemeClr val="tx2"/>
                </a:solidFill>
              </a:rPr>
              <a:t>2025</a:t>
            </a:r>
          </a:p>
        </p:txBody>
      </p:sp>
      <p:sp>
        <p:nvSpPr>
          <p:cNvPr id="24" name="Google Shape;492;p49">
            <a:extLst>
              <a:ext uri="{FF2B5EF4-FFF2-40B4-BE49-F238E27FC236}">
                <a16:creationId xmlns:a16="http://schemas.microsoft.com/office/drawing/2014/main" id="{6ECC9A29-0ECE-E373-DE7A-5D181D268289}"/>
              </a:ext>
            </a:extLst>
          </p:cNvPr>
          <p:cNvSpPr/>
          <p:nvPr/>
        </p:nvSpPr>
        <p:spPr>
          <a:xfrm>
            <a:off x="2533492" y="1641288"/>
            <a:ext cx="1208246" cy="248663"/>
          </a:xfrm>
          <a:prstGeom prst="rect">
            <a:avLst/>
          </a:prstGeom>
          <a:solidFill>
            <a:schemeClr val="accent1"/>
          </a:solidFill>
          <a:ln>
            <a:noFill/>
          </a:ln>
        </p:spPr>
        <p:txBody>
          <a:bodyPr spcFirstLastPara="1" wrap="square" lIns="36000" tIns="36000" rIns="36000" bIns="36000" anchor="ctr" anchorCtr="0">
            <a:noAutofit/>
          </a:bodyPr>
          <a:lstStyle/>
          <a:p>
            <a:pPr marL="0" lvl="0" indent="0" algn="ctr" rtl="0">
              <a:spcBef>
                <a:spcPts val="0"/>
              </a:spcBef>
              <a:spcAft>
                <a:spcPts val="0"/>
              </a:spcAft>
              <a:buClr>
                <a:schemeClr val="dk1"/>
              </a:buClr>
              <a:buFont typeface="Arial"/>
              <a:buNone/>
            </a:pPr>
            <a:r>
              <a:rPr lang="en-GB" sz="800" dirty="0">
                <a:solidFill>
                  <a:schemeClr val="lt1"/>
                </a:solidFill>
                <a:ea typeface="Montserrat"/>
                <a:cs typeface="Montserrat"/>
                <a:sym typeface="Montserrat"/>
              </a:rPr>
              <a:t>Member Company Audits</a:t>
            </a:r>
            <a:endParaRPr lang="en-GB" sz="800" dirty="0"/>
          </a:p>
        </p:txBody>
      </p:sp>
      <p:sp>
        <p:nvSpPr>
          <p:cNvPr id="27" name="Google Shape;517;p49">
            <a:extLst>
              <a:ext uri="{FF2B5EF4-FFF2-40B4-BE49-F238E27FC236}">
                <a16:creationId xmlns:a16="http://schemas.microsoft.com/office/drawing/2014/main" id="{EDA7B600-D006-A285-AD12-726F1FB725A2}"/>
              </a:ext>
            </a:extLst>
          </p:cNvPr>
          <p:cNvSpPr/>
          <p:nvPr/>
        </p:nvSpPr>
        <p:spPr>
          <a:xfrm>
            <a:off x="2533492" y="1923053"/>
            <a:ext cx="2436817" cy="248663"/>
          </a:xfrm>
          <a:prstGeom prst="rect">
            <a:avLst/>
          </a:prstGeom>
          <a:solidFill>
            <a:schemeClr val="accent1"/>
          </a:solidFill>
          <a:ln>
            <a:noFill/>
          </a:ln>
        </p:spPr>
        <p:txBody>
          <a:bodyPr spcFirstLastPara="1" wrap="square" lIns="36000" tIns="36000" rIns="36000" bIns="36000" anchor="ctr" anchorCtr="0">
            <a:noAutofit/>
          </a:bodyPr>
          <a:lstStyle/>
          <a:p>
            <a:pPr marL="0" lvl="0" indent="0" algn="ctr" rtl="0">
              <a:spcBef>
                <a:spcPts val="0"/>
              </a:spcBef>
              <a:spcAft>
                <a:spcPts val="0"/>
              </a:spcAft>
              <a:buNone/>
            </a:pPr>
            <a:r>
              <a:rPr lang="en-GB" sz="800" dirty="0">
                <a:solidFill>
                  <a:schemeClr val="lt1"/>
                </a:solidFill>
                <a:ea typeface="Montserrat"/>
                <a:cs typeface="Montserrat"/>
                <a:sym typeface="Montserrat"/>
              </a:rPr>
              <a:t>Watermark Tests</a:t>
            </a:r>
            <a:endParaRPr lang="en-GB" sz="800" dirty="0"/>
          </a:p>
        </p:txBody>
      </p:sp>
      <p:sp>
        <p:nvSpPr>
          <p:cNvPr id="23" name="Google Shape;491;p49">
            <a:extLst>
              <a:ext uri="{FF2B5EF4-FFF2-40B4-BE49-F238E27FC236}">
                <a16:creationId xmlns:a16="http://schemas.microsoft.com/office/drawing/2014/main" id="{6C7A18FF-C717-3FA6-03DB-19C402649687}"/>
              </a:ext>
            </a:extLst>
          </p:cNvPr>
          <p:cNvSpPr/>
          <p:nvPr/>
        </p:nvSpPr>
        <p:spPr>
          <a:xfrm>
            <a:off x="1312322" y="1641289"/>
            <a:ext cx="1143012" cy="525716"/>
          </a:xfrm>
          <a:prstGeom prst="rect">
            <a:avLst/>
          </a:prstGeom>
          <a:solidFill>
            <a:schemeClr val="accent1"/>
          </a:solidFill>
          <a:ln w="76200" cap="flat" cmpd="sng">
            <a:noFill/>
            <a:prstDash val="solid"/>
            <a:round/>
            <a:headEnd type="none" w="sm" len="sm"/>
            <a:tailEnd type="none" w="sm" len="sm"/>
          </a:ln>
        </p:spPr>
        <p:txBody>
          <a:bodyPr spcFirstLastPara="1" wrap="square" lIns="36000" tIns="36000" rIns="36000" bIns="36000" anchor="ctr" anchorCtr="0">
            <a:noAutofit/>
          </a:bodyPr>
          <a:lstStyle/>
          <a:p>
            <a:pPr marL="0" marR="0" lvl="0" indent="0" algn="ctr" rtl="0">
              <a:spcBef>
                <a:spcPts val="0"/>
              </a:spcBef>
              <a:spcAft>
                <a:spcPts val="0"/>
              </a:spcAft>
              <a:buNone/>
            </a:pPr>
            <a:r>
              <a:rPr lang="en-GB" sz="800" dirty="0">
                <a:solidFill>
                  <a:schemeClr val="lt1"/>
                </a:solidFill>
                <a:ea typeface="Montserrat"/>
                <a:cs typeface="Montserrat"/>
                <a:sym typeface="Montserrat"/>
              </a:rPr>
              <a:t>Cross Assn ID</a:t>
            </a:r>
          </a:p>
          <a:p>
            <a:pPr marL="0" marR="0" lvl="0" indent="0" algn="ctr" rtl="0">
              <a:spcBef>
                <a:spcPts val="0"/>
              </a:spcBef>
              <a:spcAft>
                <a:spcPts val="0"/>
              </a:spcAft>
              <a:buNone/>
            </a:pPr>
            <a:r>
              <a:rPr lang="en-GB" sz="800" dirty="0">
                <a:solidFill>
                  <a:schemeClr val="lt1"/>
                </a:solidFill>
                <a:ea typeface="Montserrat"/>
                <a:cs typeface="Montserrat"/>
                <a:sym typeface="Montserrat"/>
              </a:rPr>
              <a:t>“Camp David”</a:t>
            </a:r>
            <a:endParaRPr lang="en-GB" sz="800" dirty="0"/>
          </a:p>
        </p:txBody>
      </p:sp>
      <p:sp>
        <p:nvSpPr>
          <p:cNvPr id="31" name="Google Shape;517;p49">
            <a:extLst>
              <a:ext uri="{FF2B5EF4-FFF2-40B4-BE49-F238E27FC236}">
                <a16:creationId xmlns:a16="http://schemas.microsoft.com/office/drawing/2014/main" id="{CB8E5E2C-862B-4884-18B2-EBD780E04616}"/>
              </a:ext>
            </a:extLst>
          </p:cNvPr>
          <p:cNvSpPr/>
          <p:nvPr/>
        </p:nvSpPr>
        <p:spPr>
          <a:xfrm>
            <a:off x="1312322" y="2204817"/>
            <a:ext cx="1143012" cy="248663"/>
          </a:xfrm>
          <a:prstGeom prst="rect">
            <a:avLst/>
          </a:prstGeom>
          <a:solidFill>
            <a:schemeClr val="accent1"/>
          </a:solidFill>
          <a:ln>
            <a:noFill/>
          </a:ln>
        </p:spPr>
        <p:txBody>
          <a:bodyPr spcFirstLastPara="1" wrap="square" lIns="36000" tIns="36000" rIns="36000" bIns="36000" anchor="ctr" anchorCtr="0">
            <a:noAutofit/>
          </a:bodyPr>
          <a:lstStyle/>
          <a:p>
            <a:pPr marL="0" lvl="0" indent="0" algn="ctr" rtl="0">
              <a:spcBef>
                <a:spcPts val="0"/>
              </a:spcBef>
              <a:spcAft>
                <a:spcPts val="0"/>
              </a:spcAft>
              <a:buNone/>
            </a:pPr>
            <a:r>
              <a:rPr lang="en-GB" sz="800" dirty="0">
                <a:solidFill>
                  <a:schemeClr val="lt1"/>
                </a:solidFill>
                <a:ea typeface="Montserrat"/>
                <a:cs typeface="Montserrat"/>
                <a:sym typeface="Montserrat"/>
              </a:rPr>
              <a:t>Proposal Requests</a:t>
            </a:r>
          </a:p>
        </p:txBody>
      </p:sp>
      <p:sp>
        <p:nvSpPr>
          <p:cNvPr id="32" name="Google Shape;517;p49">
            <a:extLst>
              <a:ext uri="{FF2B5EF4-FFF2-40B4-BE49-F238E27FC236}">
                <a16:creationId xmlns:a16="http://schemas.microsoft.com/office/drawing/2014/main" id="{4DA706E9-8E1E-093F-7D22-E32C8B77008E}"/>
              </a:ext>
            </a:extLst>
          </p:cNvPr>
          <p:cNvSpPr/>
          <p:nvPr/>
        </p:nvSpPr>
        <p:spPr>
          <a:xfrm>
            <a:off x="2527295" y="2204817"/>
            <a:ext cx="2436817" cy="248663"/>
          </a:xfrm>
          <a:prstGeom prst="rect">
            <a:avLst/>
          </a:prstGeom>
          <a:solidFill>
            <a:schemeClr val="accent1"/>
          </a:solidFill>
          <a:ln>
            <a:noFill/>
          </a:ln>
        </p:spPr>
        <p:txBody>
          <a:bodyPr spcFirstLastPara="1" wrap="square" lIns="36000" tIns="36000" rIns="36000" bIns="36000" anchor="ctr" anchorCtr="0">
            <a:noAutofit/>
          </a:bodyPr>
          <a:lstStyle/>
          <a:p>
            <a:pPr marL="0" lvl="0" indent="0" algn="ctr" rtl="0">
              <a:spcBef>
                <a:spcPts val="0"/>
              </a:spcBef>
              <a:spcAft>
                <a:spcPts val="0"/>
              </a:spcAft>
              <a:buNone/>
            </a:pPr>
            <a:r>
              <a:rPr lang="en-GB" sz="800" dirty="0">
                <a:solidFill>
                  <a:schemeClr val="lt1"/>
                </a:solidFill>
                <a:ea typeface="Montserrat"/>
                <a:cs typeface="Montserrat"/>
                <a:sym typeface="Montserrat"/>
              </a:rPr>
              <a:t>Metadata Development</a:t>
            </a:r>
          </a:p>
        </p:txBody>
      </p:sp>
      <p:sp>
        <p:nvSpPr>
          <p:cNvPr id="33" name="Google Shape;517;p49">
            <a:extLst>
              <a:ext uri="{FF2B5EF4-FFF2-40B4-BE49-F238E27FC236}">
                <a16:creationId xmlns:a16="http://schemas.microsoft.com/office/drawing/2014/main" id="{870A47E0-F0BC-AF87-0672-AEF8C7ED5AE4}"/>
              </a:ext>
            </a:extLst>
          </p:cNvPr>
          <p:cNvSpPr/>
          <p:nvPr/>
        </p:nvSpPr>
        <p:spPr>
          <a:xfrm>
            <a:off x="5031450" y="2204817"/>
            <a:ext cx="1181641" cy="248663"/>
          </a:xfrm>
          <a:prstGeom prst="rect">
            <a:avLst/>
          </a:prstGeom>
          <a:solidFill>
            <a:schemeClr val="accent1"/>
          </a:solidFill>
          <a:ln>
            <a:noFill/>
          </a:ln>
        </p:spPr>
        <p:txBody>
          <a:bodyPr spcFirstLastPara="1" wrap="square" lIns="36000" tIns="36000" rIns="36000" bIns="36000" anchor="ctr" anchorCtr="0">
            <a:noAutofit/>
          </a:bodyPr>
          <a:lstStyle/>
          <a:p>
            <a:pPr marL="0" lvl="0" indent="0" algn="ctr" rtl="0">
              <a:spcBef>
                <a:spcPts val="0"/>
              </a:spcBef>
              <a:spcAft>
                <a:spcPts val="0"/>
              </a:spcAft>
              <a:buNone/>
            </a:pPr>
            <a:r>
              <a:rPr lang="en-GB" sz="800" dirty="0">
                <a:solidFill>
                  <a:schemeClr val="lt1"/>
                </a:solidFill>
                <a:ea typeface="Montserrat"/>
                <a:cs typeface="Montserrat"/>
                <a:sym typeface="Montserrat"/>
              </a:rPr>
              <a:t>Metadata Testing</a:t>
            </a:r>
          </a:p>
        </p:txBody>
      </p:sp>
      <p:sp>
        <p:nvSpPr>
          <p:cNvPr id="34" name="Google Shape;517;p49">
            <a:extLst>
              <a:ext uri="{FF2B5EF4-FFF2-40B4-BE49-F238E27FC236}">
                <a16:creationId xmlns:a16="http://schemas.microsoft.com/office/drawing/2014/main" id="{FD24A952-5E82-48D2-6B6E-B7011001617E}"/>
              </a:ext>
            </a:extLst>
          </p:cNvPr>
          <p:cNvSpPr/>
          <p:nvPr/>
        </p:nvSpPr>
        <p:spPr>
          <a:xfrm>
            <a:off x="6280429" y="2204817"/>
            <a:ext cx="2454441" cy="248663"/>
          </a:xfrm>
          <a:prstGeom prst="rect">
            <a:avLst/>
          </a:prstGeom>
          <a:solidFill>
            <a:schemeClr val="accent1"/>
          </a:solidFill>
          <a:ln>
            <a:noFill/>
          </a:ln>
        </p:spPr>
        <p:txBody>
          <a:bodyPr spcFirstLastPara="1" wrap="square" lIns="36000" tIns="36000" rIns="36000" bIns="36000" anchor="ctr" anchorCtr="0">
            <a:noAutofit/>
          </a:bodyPr>
          <a:lstStyle/>
          <a:p>
            <a:pPr marL="0" lvl="0" indent="0" algn="ctr" rtl="0">
              <a:spcBef>
                <a:spcPts val="0"/>
              </a:spcBef>
              <a:spcAft>
                <a:spcPts val="0"/>
              </a:spcAft>
              <a:buNone/>
            </a:pPr>
            <a:r>
              <a:rPr lang="en-GB" sz="800" dirty="0">
                <a:solidFill>
                  <a:schemeClr val="lt1"/>
                </a:solidFill>
                <a:ea typeface="Montserrat"/>
                <a:cs typeface="Montserrat"/>
                <a:sym typeface="Montserrat"/>
              </a:rPr>
              <a:t>Metadata Integration Program</a:t>
            </a:r>
          </a:p>
        </p:txBody>
      </p:sp>
      <p:sp>
        <p:nvSpPr>
          <p:cNvPr id="7" name="Arrow: Pentagon 6">
            <a:extLst>
              <a:ext uri="{FF2B5EF4-FFF2-40B4-BE49-F238E27FC236}">
                <a16:creationId xmlns:a16="http://schemas.microsoft.com/office/drawing/2014/main" id="{A834AECF-ACB7-F145-3970-BA11B8939824}"/>
              </a:ext>
            </a:extLst>
          </p:cNvPr>
          <p:cNvSpPr/>
          <p:nvPr/>
        </p:nvSpPr>
        <p:spPr>
          <a:xfrm>
            <a:off x="1284513" y="1306060"/>
            <a:ext cx="1260259" cy="251807"/>
          </a:xfrm>
          <a:prstGeom prst="homePlate">
            <a:avLst>
              <a:gd name="adj" fmla="val 2318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Q4</a:t>
            </a:r>
          </a:p>
        </p:txBody>
      </p:sp>
      <p:sp>
        <p:nvSpPr>
          <p:cNvPr id="8" name="Arrow: Chevron 7">
            <a:extLst>
              <a:ext uri="{FF2B5EF4-FFF2-40B4-BE49-F238E27FC236}">
                <a16:creationId xmlns:a16="http://schemas.microsoft.com/office/drawing/2014/main" id="{337DCA93-DB64-C3FB-F978-3CFD4830F8C2}"/>
              </a:ext>
            </a:extLst>
          </p:cNvPr>
          <p:cNvSpPr/>
          <p:nvPr/>
        </p:nvSpPr>
        <p:spPr>
          <a:xfrm>
            <a:off x="2533492" y="1306060"/>
            <a:ext cx="1260259" cy="251807"/>
          </a:xfrm>
          <a:prstGeom prst="chevron">
            <a:avLst>
              <a:gd name="adj" fmla="val 2324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Q1</a:t>
            </a:r>
          </a:p>
        </p:txBody>
      </p:sp>
      <p:sp>
        <p:nvSpPr>
          <p:cNvPr id="37" name="Arrow: Chevron 36">
            <a:extLst>
              <a:ext uri="{FF2B5EF4-FFF2-40B4-BE49-F238E27FC236}">
                <a16:creationId xmlns:a16="http://schemas.microsoft.com/office/drawing/2014/main" id="{EDD5EDCB-0339-4650-7566-7803B94A57A8}"/>
              </a:ext>
            </a:extLst>
          </p:cNvPr>
          <p:cNvSpPr/>
          <p:nvPr/>
        </p:nvSpPr>
        <p:spPr>
          <a:xfrm>
            <a:off x="3782471" y="1306060"/>
            <a:ext cx="1260259" cy="251807"/>
          </a:xfrm>
          <a:prstGeom prst="chevron">
            <a:avLst>
              <a:gd name="adj" fmla="val 2324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Q2</a:t>
            </a:r>
          </a:p>
        </p:txBody>
      </p:sp>
      <p:sp>
        <p:nvSpPr>
          <p:cNvPr id="38" name="Arrow: Chevron 37">
            <a:extLst>
              <a:ext uri="{FF2B5EF4-FFF2-40B4-BE49-F238E27FC236}">
                <a16:creationId xmlns:a16="http://schemas.microsoft.com/office/drawing/2014/main" id="{F57492E6-9A67-D2F4-5172-B571EAC12FC2}"/>
              </a:ext>
            </a:extLst>
          </p:cNvPr>
          <p:cNvSpPr/>
          <p:nvPr/>
        </p:nvSpPr>
        <p:spPr>
          <a:xfrm>
            <a:off x="5031450" y="1306060"/>
            <a:ext cx="1260259" cy="251807"/>
          </a:xfrm>
          <a:prstGeom prst="chevron">
            <a:avLst>
              <a:gd name="adj" fmla="val 2324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Q3</a:t>
            </a:r>
          </a:p>
        </p:txBody>
      </p:sp>
      <p:sp>
        <p:nvSpPr>
          <p:cNvPr id="39" name="Arrow: Chevron 38">
            <a:extLst>
              <a:ext uri="{FF2B5EF4-FFF2-40B4-BE49-F238E27FC236}">
                <a16:creationId xmlns:a16="http://schemas.microsoft.com/office/drawing/2014/main" id="{5A6326C7-02AC-9DF6-1DFE-EDCA5EB8AD6F}"/>
              </a:ext>
            </a:extLst>
          </p:cNvPr>
          <p:cNvSpPr/>
          <p:nvPr/>
        </p:nvSpPr>
        <p:spPr>
          <a:xfrm>
            <a:off x="6280429" y="1306060"/>
            <a:ext cx="1260259" cy="251807"/>
          </a:xfrm>
          <a:prstGeom prst="chevron">
            <a:avLst>
              <a:gd name="adj" fmla="val 2324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Q4</a:t>
            </a:r>
          </a:p>
        </p:txBody>
      </p:sp>
      <p:sp>
        <p:nvSpPr>
          <p:cNvPr id="40" name="Arrow: Chevron 39">
            <a:extLst>
              <a:ext uri="{FF2B5EF4-FFF2-40B4-BE49-F238E27FC236}">
                <a16:creationId xmlns:a16="http://schemas.microsoft.com/office/drawing/2014/main" id="{B0A1C202-668F-9CFE-B68B-BF7E90A6F4AA}"/>
              </a:ext>
            </a:extLst>
          </p:cNvPr>
          <p:cNvSpPr/>
          <p:nvPr/>
        </p:nvSpPr>
        <p:spPr>
          <a:xfrm>
            <a:off x="7529409" y="1306060"/>
            <a:ext cx="1260259" cy="251807"/>
          </a:xfrm>
          <a:prstGeom prst="chevron">
            <a:avLst>
              <a:gd name="adj" fmla="val 2324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Q1</a:t>
            </a:r>
          </a:p>
        </p:txBody>
      </p:sp>
      <p:sp>
        <p:nvSpPr>
          <p:cNvPr id="44" name="Google Shape;491;p49">
            <a:extLst>
              <a:ext uri="{FF2B5EF4-FFF2-40B4-BE49-F238E27FC236}">
                <a16:creationId xmlns:a16="http://schemas.microsoft.com/office/drawing/2014/main" id="{062FFE1C-67FE-4DE9-ECD6-AE8B5D1EFFE6}"/>
              </a:ext>
            </a:extLst>
          </p:cNvPr>
          <p:cNvSpPr/>
          <p:nvPr/>
        </p:nvSpPr>
        <p:spPr>
          <a:xfrm>
            <a:off x="354329" y="1641289"/>
            <a:ext cx="889267" cy="525716"/>
          </a:xfrm>
          <a:prstGeom prst="rect">
            <a:avLst/>
          </a:prstGeom>
          <a:noFill/>
          <a:ln w="76200" cap="flat" cmpd="sng">
            <a:noFill/>
            <a:prstDash val="solid"/>
            <a:round/>
            <a:headEnd type="none" w="sm" len="sm"/>
            <a:tailEnd type="none" w="sm" len="sm"/>
          </a:ln>
        </p:spPr>
        <p:txBody>
          <a:bodyPr spcFirstLastPara="1" wrap="square" lIns="36000" tIns="36000" rIns="36000" bIns="36000" anchor="ctr" anchorCtr="0">
            <a:noAutofit/>
          </a:bodyPr>
          <a:lstStyle/>
          <a:p>
            <a:pPr marL="0" marR="0" lvl="0" indent="0" algn="ctr" rtl="0">
              <a:spcBef>
                <a:spcPts val="0"/>
              </a:spcBef>
              <a:spcAft>
                <a:spcPts val="0"/>
              </a:spcAft>
              <a:buNone/>
            </a:pPr>
            <a:r>
              <a:rPr lang="en-GB" sz="1000" dirty="0">
                <a:solidFill>
                  <a:schemeClr val="accent1"/>
                </a:solidFill>
              </a:rPr>
              <a:t>IDs Watermarks</a:t>
            </a:r>
          </a:p>
        </p:txBody>
      </p:sp>
      <p:sp>
        <p:nvSpPr>
          <p:cNvPr id="47" name="Google Shape;491;p49">
            <a:extLst>
              <a:ext uri="{FF2B5EF4-FFF2-40B4-BE49-F238E27FC236}">
                <a16:creationId xmlns:a16="http://schemas.microsoft.com/office/drawing/2014/main" id="{1480DB9D-4EA3-AB5A-5006-1B916F441B56}"/>
              </a:ext>
            </a:extLst>
          </p:cNvPr>
          <p:cNvSpPr/>
          <p:nvPr/>
        </p:nvSpPr>
        <p:spPr>
          <a:xfrm>
            <a:off x="354329" y="2204817"/>
            <a:ext cx="889267" cy="248663"/>
          </a:xfrm>
          <a:prstGeom prst="rect">
            <a:avLst/>
          </a:prstGeom>
          <a:noFill/>
          <a:ln w="76200" cap="flat" cmpd="sng">
            <a:noFill/>
            <a:prstDash val="solid"/>
            <a:round/>
            <a:headEnd type="none" w="sm" len="sm"/>
            <a:tailEnd type="none" w="sm" len="sm"/>
          </a:ln>
        </p:spPr>
        <p:txBody>
          <a:bodyPr spcFirstLastPara="1" wrap="square" lIns="36000" tIns="36000" rIns="36000" bIns="36000" anchor="ctr" anchorCtr="0">
            <a:noAutofit/>
          </a:bodyPr>
          <a:lstStyle/>
          <a:p>
            <a:pPr marL="0" marR="0" lvl="0" indent="0" algn="ctr" rtl="0">
              <a:spcBef>
                <a:spcPts val="0"/>
              </a:spcBef>
              <a:spcAft>
                <a:spcPts val="0"/>
              </a:spcAft>
              <a:buNone/>
            </a:pPr>
            <a:r>
              <a:rPr lang="en-GB" sz="1000" dirty="0">
                <a:solidFill>
                  <a:schemeClr val="accent1"/>
                </a:solidFill>
              </a:rPr>
              <a:t>Open Metadata</a:t>
            </a:r>
          </a:p>
        </p:txBody>
      </p:sp>
      <p:sp>
        <p:nvSpPr>
          <p:cNvPr id="52" name="Google Shape;491;p49">
            <a:extLst>
              <a:ext uri="{FF2B5EF4-FFF2-40B4-BE49-F238E27FC236}">
                <a16:creationId xmlns:a16="http://schemas.microsoft.com/office/drawing/2014/main" id="{D612B59F-3397-07EA-ACFC-C6B45E6A6790}"/>
              </a:ext>
            </a:extLst>
          </p:cNvPr>
          <p:cNvSpPr/>
          <p:nvPr/>
        </p:nvSpPr>
        <p:spPr>
          <a:xfrm>
            <a:off x="5031450" y="2597928"/>
            <a:ext cx="1143012" cy="551459"/>
          </a:xfrm>
          <a:prstGeom prst="rect">
            <a:avLst/>
          </a:prstGeom>
          <a:solidFill>
            <a:schemeClr val="accent2"/>
          </a:solidFill>
          <a:ln w="76200" cap="flat" cmpd="sng">
            <a:noFill/>
            <a:prstDash val="solid"/>
            <a:round/>
            <a:headEnd type="none" w="sm" len="sm"/>
            <a:tailEnd type="none" w="sm" len="sm"/>
          </a:ln>
        </p:spPr>
        <p:txBody>
          <a:bodyPr spcFirstLastPara="1" wrap="square" lIns="36000" tIns="36000" rIns="36000" bIns="36000" anchor="ctr" anchorCtr="0">
            <a:noAutofit/>
          </a:bodyPr>
          <a:lstStyle/>
          <a:p>
            <a:pPr marL="0" marR="0" lvl="0" indent="0" algn="ctr" rtl="0">
              <a:spcBef>
                <a:spcPts val="0"/>
              </a:spcBef>
              <a:spcAft>
                <a:spcPts val="0"/>
              </a:spcAft>
              <a:buNone/>
            </a:pPr>
            <a:r>
              <a:rPr lang="en-GB" sz="800" dirty="0">
                <a:solidFill>
                  <a:schemeClr val="bg1"/>
                </a:solidFill>
                <a:ea typeface="Montserrat"/>
                <a:cs typeface="Montserrat"/>
                <a:sym typeface="Montserrat"/>
              </a:rPr>
              <a:t>VAB MITF and JIC Alignment</a:t>
            </a:r>
            <a:endParaRPr lang="en-GB" sz="800" dirty="0">
              <a:solidFill>
                <a:schemeClr val="bg1"/>
              </a:solidFill>
            </a:endParaRPr>
          </a:p>
        </p:txBody>
      </p:sp>
      <p:sp>
        <p:nvSpPr>
          <p:cNvPr id="53" name="Google Shape;517;p49">
            <a:extLst>
              <a:ext uri="{FF2B5EF4-FFF2-40B4-BE49-F238E27FC236}">
                <a16:creationId xmlns:a16="http://schemas.microsoft.com/office/drawing/2014/main" id="{354F513C-0196-AEAF-3306-6A480A9A3439}"/>
              </a:ext>
            </a:extLst>
          </p:cNvPr>
          <p:cNvSpPr/>
          <p:nvPr/>
        </p:nvSpPr>
        <p:spPr>
          <a:xfrm>
            <a:off x="2527295" y="2597928"/>
            <a:ext cx="1143012" cy="249874"/>
          </a:xfrm>
          <a:prstGeom prst="rect">
            <a:avLst/>
          </a:prstGeom>
          <a:solidFill>
            <a:schemeClr val="accent2"/>
          </a:solidFill>
          <a:ln>
            <a:noFill/>
          </a:ln>
        </p:spPr>
        <p:txBody>
          <a:bodyPr spcFirstLastPara="1" wrap="square" lIns="36000" tIns="36000" rIns="36000" bIns="36000" anchor="ctr" anchorCtr="0">
            <a:noAutofit/>
          </a:bodyPr>
          <a:lstStyle/>
          <a:p>
            <a:pPr marL="0" lvl="0" indent="0" algn="ctr" rtl="0">
              <a:spcBef>
                <a:spcPts val="0"/>
              </a:spcBef>
              <a:spcAft>
                <a:spcPts val="0"/>
              </a:spcAft>
              <a:buNone/>
            </a:pPr>
            <a:r>
              <a:rPr lang="en-GB" sz="800" dirty="0">
                <a:solidFill>
                  <a:schemeClr val="bg1"/>
                </a:solidFill>
                <a:ea typeface="Montserrat"/>
                <a:cs typeface="Montserrat"/>
                <a:sym typeface="Montserrat"/>
              </a:rPr>
              <a:t>Test Lab Proposal</a:t>
            </a:r>
          </a:p>
        </p:txBody>
      </p:sp>
      <p:sp>
        <p:nvSpPr>
          <p:cNvPr id="54" name="Google Shape;517;p49">
            <a:extLst>
              <a:ext uri="{FF2B5EF4-FFF2-40B4-BE49-F238E27FC236}">
                <a16:creationId xmlns:a16="http://schemas.microsoft.com/office/drawing/2014/main" id="{19F585A3-D31D-84BF-159F-EA1F47913977}"/>
              </a:ext>
            </a:extLst>
          </p:cNvPr>
          <p:cNvSpPr/>
          <p:nvPr/>
        </p:nvSpPr>
        <p:spPr>
          <a:xfrm>
            <a:off x="3821100" y="2597928"/>
            <a:ext cx="1143012" cy="249874"/>
          </a:xfrm>
          <a:prstGeom prst="rect">
            <a:avLst/>
          </a:prstGeom>
          <a:solidFill>
            <a:schemeClr val="accent2"/>
          </a:solidFill>
          <a:ln>
            <a:noFill/>
          </a:ln>
        </p:spPr>
        <p:txBody>
          <a:bodyPr spcFirstLastPara="1" wrap="square" lIns="36000" tIns="36000" rIns="36000" bIns="36000" anchor="ctr" anchorCtr="0">
            <a:noAutofit/>
          </a:bodyPr>
          <a:lstStyle/>
          <a:p>
            <a:pPr marL="0" lvl="0" indent="0" algn="ctr" rtl="0">
              <a:spcBef>
                <a:spcPts val="0"/>
              </a:spcBef>
              <a:spcAft>
                <a:spcPts val="0"/>
              </a:spcAft>
              <a:buNone/>
            </a:pPr>
            <a:r>
              <a:rPr lang="en-GB" sz="800" dirty="0">
                <a:solidFill>
                  <a:schemeClr val="bg1"/>
                </a:solidFill>
                <a:ea typeface="Montserrat"/>
                <a:cs typeface="Montserrat"/>
                <a:sym typeface="Montserrat"/>
              </a:rPr>
              <a:t>Test Lab</a:t>
            </a:r>
          </a:p>
        </p:txBody>
      </p:sp>
      <p:sp>
        <p:nvSpPr>
          <p:cNvPr id="55" name="Google Shape;517;p49">
            <a:extLst>
              <a:ext uri="{FF2B5EF4-FFF2-40B4-BE49-F238E27FC236}">
                <a16:creationId xmlns:a16="http://schemas.microsoft.com/office/drawing/2014/main" id="{FFADAF94-BB68-7080-083F-B3D0F2D4502F}"/>
              </a:ext>
            </a:extLst>
          </p:cNvPr>
          <p:cNvSpPr/>
          <p:nvPr/>
        </p:nvSpPr>
        <p:spPr>
          <a:xfrm>
            <a:off x="2527295" y="2879922"/>
            <a:ext cx="2436817" cy="249874"/>
          </a:xfrm>
          <a:prstGeom prst="rect">
            <a:avLst/>
          </a:prstGeom>
          <a:solidFill>
            <a:schemeClr val="accent2"/>
          </a:solidFill>
          <a:ln>
            <a:noFill/>
          </a:ln>
        </p:spPr>
        <p:txBody>
          <a:bodyPr spcFirstLastPara="1" wrap="square" lIns="36000" tIns="36000" rIns="36000" bIns="36000" anchor="ctr" anchorCtr="0">
            <a:noAutofit/>
          </a:bodyPr>
          <a:lstStyle/>
          <a:p>
            <a:pPr marL="0" lvl="0" indent="0" algn="ctr" rtl="0">
              <a:spcBef>
                <a:spcPts val="0"/>
              </a:spcBef>
              <a:spcAft>
                <a:spcPts val="0"/>
              </a:spcAft>
              <a:buNone/>
            </a:pPr>
            <a:r>
              <a:rPr lang="en-GB" sz="800" dirty="0">
                <a:solidFill>
                  <a:schemeClr val="bg1"/>
                </a:solidFill>
                <a:ea typeface="Montserrat"/>
                <a:cs typeface="Montserrat"/>
                <a:sym typeface="Montserrat"/>
              </a:rPr>
              <a:t>OEM Alignment Paper</a:t>
            </a:r>
          </a:p>
        </p:txBody>
      </p:sp>
      <p:sp>
        <p:nvSpPr>
          <p:cNvPr id="56" name="Google Shape;517;p49">
            <a:extLst>
              <a:ext uri="{FF2B5EF4-FFF2-40B4-BE49-F238E27FC236}">
                <a16:creationId xmlns:a16="http://schemas.microsoft.com/office/drawing/2014/main" id="{6FE3CE51-934F-8AF4-4634-C080C03B3443}"/>
              </a:ext>
            </a:extLst>
          </p:cNvPr>
          <p:cNvSpPr/>
          <p:nvPr/>
        </p:nvSpPr>
        <p:spPr>
          <a:xfrm>
            <a:off x="6298053" y="2899512"/>
            <a:ext cx="2436817" cy="249874"/>
          </a:xfrm>
          <a:prstGeom prst="rect">
            <a:avLst/>
          </a:prstGeom>
          <a:solidFill>
            <a:schemeClr val="accent2"/>
          </a:solidFill>
          <a:ln>
            <a:noFill/>
          </a:ln>
        </p:spPr>
        <p:txBody>
          <a:bodyPr spcFirstLastPara="1" wrap="square" lIns="36000" tIns="36000" rIns="36000" bIns="36000" anchor="ctr" anchorCtr="0">
            <a:noAutofit/>
          </a:bodyPr>
          <a:lstStyle/>
          <a:p>
            <a:pPr marL="0" lvl="0" indent="0" algn="ctr" rtl="0">
              <a:spcBef>
                <a:spcPts val="0"/>
              </a:spcBef>
              <a:spcAft>
                <a:spcPts val="0"/>
              </a:spcAft>
              <a:buNone/>
            </a:pPr>
            <a:r>
              <a:rPr lang="en-GB" sz="800" dirty="0">
                <a:solidFill>
                  <a:schemeClr val="bg1"/>
                </a:solidFill>
                <a:ea typeface="Montserrat"/>
                <a:cs typeface="Montserrat"/>
                <a:sym typeface="Montserrat"/>
              </a:rPr>
              <a:t>OEM Proposal </a:t>
            </a:r>
          </a:p>
        </p:txBody>
      </p:sp>
      <p:sp>
        <p:nvSpPr>
          <p:cNvPr id="51" name="Google Shape;517;p49">
            <a:extLst>
              <a:ext uri="{FF2B5EF4-FFF2-40B4-BE49-F238E27FC236}">
                <a16:creationId xmlns:a16="http://schemas.microsoft.com/office/drawing/2014/main" id="{16C98DD5-BF46-A0FE-E28C-8EF006A8026F}"/>
              </a:ext>
            </a:extLst>
          </p:cNvPr>
          <p:cNvSpPr/>
          <p:nvPr/>
        </p:nvSpPr>
        <p:spPr>
          <a:xfrm>
            <a:off x="1312322" y="2597928"/>
            <a:ext cx="1143012" cy="249874"/>
          </a:xfrm>
          <a:prstGeom prst="rect">
            <a:avLst/>
          </a:prstGeom>
          <a:solidFill>
            <a:schemeClr val="accent2"/>
          </a:solidFill>
          <a:ln>
            <a:noFill/>
          </a:ln>
        </p:spPr>
        <p:txBody>
          <a:bodyPr spcFirstLastPara="1" wrap="square" lIns="36000" tIns="36000" rIns="36000" bIns="36000" anchor="ctr" anchorCtr="0">
            <a:noAutofit/>
          </a:bodyPr>
          <a:lstStyle/>
          <a:p>
            <a:pPr marL="0" lvl="0" indent="0" algn="ctr" rtl="0">
              <a:spcBef>
                <a:spcPts val="0"/>
              </a:spcBef>
              <a:spcAft>
                <a:spcPts val="0"/>
              </a:spcAft>
              <a:buNone/>
            </a:pPr>
            <a:r>
              <a:rPr lang="en-GB" sz="800" dirty="0">
                <a:solidFill>
                  <a:schemeClr val="bg1"/>
                </a:solidFill>
                <a:ea typeface="Montserrat"/>
                <a:cs typeface="Montserrat"/>
                <a:sym typeface="Montserrat"/>
              </a:rPr>
              <a:t>Definitions</a:t>
            </a:r>
          </a:p>
        </p:txBody>
      </p:sp>
      <p:sp>
        <p:nvSpPr>
          <p:cNvPr id="61" name="Google Shape;517;p49">
            <a:extLst>
              <a:ext uri="{FF2B5EF4-FFF2-40B4-BE49-F238E27FC236}">
                <a16:creationId xmlns:a16="http://schemas.microsoft.com/office/drawing/2014/main" id="{B8F7BB30-414C-2A9D-A059-60E163C5BEE4}"/>
              </a:ext>
            </a:extLst>
          </p:cNvPr>
          <p:cNvSpPr/>
          <p:nvPr/>
        </p:nvSpPr>
        <p:spPr>
          <a:xfrm>
            <a:off x="1312322" y="3166091"/>
            <a:ext cx="1143012" cy="249874"/>
          </a:xfrm>
          <a:prstGeom prst="rect">
            <a:avLst/>
          </a:prstGeom>
          <a:solidFill>
            <a:schemeClr val="accent2"/>
          </a:solidFill>
          <a:ln>
            <a:noFill/>
          </a:ln>
        </p:spPr>
        <p:txBody>
          <a:bodyPr spcFirstLastPara="1" wrap="square" lIns="36000" tIns="36000" rIns="36000" bIns="36000" anchor="ctr" anchorCtr="0">
            <a:noAutofit/>
          </a:bodyPr>
          <a:lstStyle/>
          <a:p>
            <a:pPr marL="0" lvl="0" indent="0" algn="ctr" rtl="0">
              <a:spcBef>
                <a:spcPts val="0"/>
              </a:spcBef>
              <a:spcAft>
                <a:spcPts val="0"/>
              </a:spcAft>
              <a:buNone/>
            </a:pPr>
            <a:r>
              <a:rPr lang="en-GB" sz="800" dirty="0">
                <a:solidFill>
                  <a:schemeClr val="bg1"/>
                </a:solidFill>
                <a:ea typeface="Montserrat"/>
                <a:cs typeface="Montserrat"/>
                <a:sym typeface="Montserrat"/>
              </a:rPr>
              <a:t>Proposal Request</a:t>
            </a:r>
          </a:p>
        </p:txBody>
      </p:sp>
      <p:sp>
        <p:nvSpPr>
          <p:cNvPr id="62" name="Google Shape;517;p49">
            <a:extLst>
              <a:ext uri="{FF2B5EF4-FFF2-40B4-BE49-F238E27FC236}">
                <a16:creationId xmlns:a16="http://schemas.microsoft.com/office/drawing/2014/main" id="{7660B0F9-6A01-A906-79B1-5614A1A0B4AC}"/>
              </a:ext>
            </a:extLst>
          </p:cNvPr>
          <p:cNvSpPr/>
          <p:nvPr/>
        </p:nvSpPr>
        <p:spPr>
          <a:xfrm>
            <a:off x="2527295" y="3166091"/>
            <a:ext cx="2436817" cy="249874"/>
          </a:xfrm>
          <a:prstGeom prst="rect">
            <a:avLst/>
          </a:prstGeom>
          <a:solidFill>
            <a:schemeClr val="accent2"/>
          </a:solidFill>
          <a:ln>
            <a:noFill/>
          </a:ln>
        </p:spPr>
        <p:txBody>
          <a:bodyPr spcFirstLastPara="1" wrap="square" lIns="36000" tIns="36000" rIns="36000" bIns="36000" anchor="ctr" anchorCtr="0">
            <a:noAutofit/>
          </a:bodyPr>
          <a:lstStyle/>
          <a:p>
            <a:pPr marL="0" lvl="0" indent="0" algn="ctr" rtl="0">
              <a:spcBef>
                <a:spcPts val="0"/>
              </a:spcBef>
              <a:spcAft>
                <a:spcPts val="0"/>
              </a:spcAft>
              <a:buNone/>
            </a:pPr>
            <a:r>
              <a:rPr lang="en-GB" sz="800" dirty="0">
                <a:solidFill>
                  <a:schemeClr val="bg1"/>
                </a:solidFill>
                <a:ea typeface="Montserrat"/>
                <a:cs typeface="Montserrat"/>
                <a:sym typeface="Montserrat"/>
              </a:rPr>
              <a:t>Unified Ad Operations for WMs + FPs + IDs</a:t>
            </a:r>
          </a:p>
        </p:txBody>
      </p:sp>
      <p:sp>
        <p:nvSpPr>
          <p:cNvPr id="69" name="Google Shape;517;p49">
            <a:extLst>
              <a:ext uri="{FF2B5EF4-FFF2-40B4-BE49-F238E27FC236}">
                <a16:creationId xmlns:a16="http://schemas.microsoft.com/office/drawing/2014/main" id="{5BAC4129-BA56-7FB1-8146-37804D9E1A93}"/>
              </a:ext>
            </a:extLst>
          </p:cNvPr>
          <p:cNvSpPr/>
          <p:nvPr/>
        </p:nvSpPr>
        <p:spPr>
          <a:xfrm>
            <a:off x="2521653" y="3534491"/>
            <a:ext cx="1208246" cy="248663"/>
          </a:xfrm>
          <a:prstGeom prst="rect">
            <a:avLst/>
          </a:prstGeom>
          <a:solidFill>
            <a:schemeClr val="accent3"/>
          </a:solidFill>
          <a:ln>
            <a:noFill/>
          </a:ln>
        </p:spPr>
        <p:txBody>
          <a:bodyPr spcFirstLastPara="1" wrap="square" lIns="36000" tIns="36000" rIns="36000" bIns="36000" anchor="ctr" anchorCtr="0">
            <a:noAutofit/>
          </a:bodyPr>
          <a:lstStyle/>
          <a:p>
            <a:pPr marL="0" lvl="0" indent="0" algn="ctr" rtl="0">
              <a:spcBef>
                <a:spcPts val="0"/>
              </a:spcBef>
              <a:spcAft>
                <a:spcPts val="0"/>
              </a:spcAft>
              <a:buNone/>
            </a:pPr>
            <a:r>
              <a:rPr lang="en-GB" sz="800" dirty="0">
                <a:solidFill>
                  <a:schemeClr val="lt1"/>
                </a:solidFill>
                <a:ea typeface="Montserrat"/>
                <a:cs typeface="Montserrat"/>
                <a:sym typeface="Montserrat"/>
              </a:rPr>
              <a:t>Revenue Model Ideation</a:t>
            </a:r>
          </a:p>
        </p:txBody>
      </p:sp>
      <p:sp>
        <p:nvSpPr>
          <p:cNvPr id="70" name="Google Shape;517;p49">
            <a:extLst>
              <a:ext uri="{FF2B5EF4-FFF2-40B4-BE49-F238E27FC236}">
                <a16:creationId xmlns:a16="http://schemas.microsoft.com/office/drawing/2014/main" id="{F5A89571-505A-8A82-E11A-D5F76F11F093}"/>
              </a:ext>
            </a:extLst>
          </p:cNvPr>
          <p:cNvSpPr/>
          <p:nvPr/>
        </p:nvSpPr>
        <p:spPr>
          <a:xfrm>
            <a:off x="1306680" y="3816929"/>
            <a:ext cx="2357985" cy="249874"/>
          </a:xfrm>
          <a:prstGeom prst="rect">
            <a:avLst/>
          </a:prstGeom>
          <a:solidFill>
            <a:schemeClr val="accent3"/>
          </a:solidFill>
          <a:ln>
            <a:noFill/>
          </a:ln>
        </p:spPr>
        <p:txBody>
          <a:bodyPr spcFirstLastPara="1" wrap="square" lIns="36000" tIns="36000" rIns="36000" bIns="36000" anchor="ctr" anchorCtr="0">
            <a:noAutofit/>
          </a:bodyPr>
          <a:lstStyle/>
          <a:p>
            <a:pPr marL="0" lvl="0" indent="0" algn="ctr" rtl="0">
              <a:spcBef>
                <a:spcPts val="0"/>
              </a:spcBef>
              <a:spcAft>
                <a:spcPts val="0"/>
              </a:spcAft>
              <a:buNone/>
            </a:pPr>
            <a:r>
              <a:rPr lang="en-GB" sz="800" dirty="0">
                <a:solidFill>
                  <a:schemeClr val="lt1"/>
                </a:solidFill>
                <a:ea typeface="Montserrat"/>
                <a:cs typeface="Montserrat"/>
                <a:sym typeface="Montserrat"/>
              </a:rPr>
              <a:t>Subpanel Project Requirement/ Design</a:t>
            </a:r>
          </a:p>
        </p:txBody>
      </p:sp>
      <p:sp>
        <p:nvSpPr>
          <p:cNvPr id="71" name="Google Shape;517;p49">
            <a:extLst>
              <a:ext uri="{FF2B5EF4-FFF2-40B4-BE49-F238E27FC236}">
                <a16:creationId xmlns:a16="http://schemas.microsoft.com/office/drawing/2014/main" id="{6F34EF1D-AB6B-0A9F-E947-A547A0312A0E}"/>
              </a:ext>
            </a:extLst>
          </p:cNvPr>
          <p:cNvSpPr/>
          <p:nvPr/>
        </p:nvSpPr>
        <p:spPr>
          <a:xfrm>
            <a:off x="1306680" y="4381807"/>
            <a:ext cx="3657432" cy="249874"/>
          </a:xfrm>
          <a:prstGeom prst="rect">
            <a:avLst/>
          </a:prstGeom>
          <a:solidFill>
            <a:schemeClr val="accent3"/>
          </a:solidFill>
          <a:ln>
            <a:noFill/>
          </a:ln>
        </p:spPr>
        <p:txBody>
          <a:bodyPr spcFirstLastPara="1" wrap="square" lIns="36000" tIns="36000" rIns="36000" bIns="36000" anchor="ctr" anchorCtr="0">
            <a:noAutofit/>
          </a:bodyPr>
          <a:lstStyle/>
          <a:p>
            <a:pPr marL="0" lvl="0" indent="0" algn="ctr" rtl="0">
              <a:spcBef>
                <a:spcPts val="0"/>
              </a:spcBef>
              <a:spcAft>
                <a:spcPts val="0"/>
              </a:spcAft>
              <a:buNone/>
            </a:pPr>
            <a:r>
              <a:rPr lang="en-GB" sz="800" dirty="0">
                <a:solidFill>
                  <a:schemeClr val="lt1"/>
                </a:solidFill>
                <a:ea typeface="Montserrat"/>
                <a:cs typeface="Montserrat"/>
                <a:sym typeface="Montserrat"/>
              </a:rPr>
              <a:t>In-App Permit</a:t>
            </a:r>
          </a:p>
        </p:txBody>
      </p:sp>
      <p:sp>
        <p:nvSpPr>
          <p:cNvPr id="103" name="Google Shape;517;p49">
            <a:extLst>
              <a:ext uri="{FF2B5EF4-FFF2-40B4-BE49-F238E27FC236}">
                <a16:creationId xmlns:a16="http://schemas.microsoft.com/office/drawing/2014/main" id="{A6AE2619-553A-0434-4E67-1CD7AA57D9D5}"/>
              </a:ext>
            </a:extLst>
          </p:cNvPr>
          <p:cNvSpPr/>
          <p:nvPr/>
        </p:nvSpPr>
        <p:spPr>
          <a:xfrm>
            <a:off x="2521653" y="4099368"/>
            <a:ext cx="1143012" cy="249874"/>
          </a:xfrm>
          <a:prstGeom prst="rect">
            <a:avLst/>
          </a:prstGeom>
          <a:solidFill>
            <a:schemeClr val="accent3"/>
          </a:solidFill>
          <a:ln>
            <a:noFill/>
          </a:ln>
        </p:spPr>
        <p:txBody>
          <a:bodyPr spcFirstLastPara="1" wrap="square" lIns="36000" tIns="36000" rIns="36000" bIns="36000" anchor="ctr" anchorCtr="0">
            <a:noAutofit/>
          </a:bodyPr>
          <a:lstStyle/>
          <a:p>
            <a:pPr marL="0" lvl="0" indent="0" algn="ctr" rtl="0">
              <a:spcBef>
                <a:spcPts val="0"/>
              </a:spcBef>
              <a:spcAft>
                <a:spcPts val="0"/>
              </a:spcAft>
              <a:buNone/>
            </a:pPr>
            <a:r>
              <a:rPr lang="en-GB" sz="800" dirty="0">
                <a:solidFill>
                  <a:schemeClr val="lt1"/>
                </a:solidFill>
                <a:ea typeface="Montserrat"/>
                <a:cs typeface="Montserrat"/>
                <a:sym typeface="Montserrat"/>
              </a:rPr>
              <a:t>ATSC3 Summit</a:t>
            </a:r>
          </a:p>
        </p:txBody>
      </p:sp>
      <p:sp>
        <p:nvSpPr>
          <p:cNvPr id="115" name="Google Shape;517;p49">
            <a:extLst>
              <a:ext uri="{FF2B5EF4-FFF2-40B4-BE49-F238E27FC236}">
                <a16:creationId xmlns:a16="http://schemas.microsoft.com/office/drawing/2014/main" id="{EF7381F5-22AD-9896-EA7F-1E63011374D2}"/>
              </a:ext>
            </a:extLst>
          </p:cNvPr>
          <p:cNvSpPr/>
          <p:nvPr/>
        </p:nvSpPr>
        <p:spPr>
          <a:xfrm>
            <a:off x="3821100" y="3816929"/>
            <a:ext cx="1143012" cy="249874"/>
          </a:xfrm>
          <a:prstGeom prst="rect">
            <a:avLst/>
          </a:prstGeom>
          <a:solidFill>
            <a:schemeClr val="accent3"/>
          </a:solidFill>
          <a:ln>
            <a:noFill/>
          </a:ln>
        </p:spPr>
        <p:txBody>
          <a:bodyPr spcFirstLastPara="1" wrap="square" lIns="36000" tIns="36000" rIns="36000" bIns="36000" anchor="ctr" anchorCtr="0">
            <a:noAutofit/>
          </a:bodyPr>
          <a:lstStyle/>
          <a:p>
            <a:pPr marL="0" lvl="0" indent="0" algn="ctr" rtl="0">
              <a:spcBef>
                <a:spcPts val="0"/>
              </a:spcBef>
              <a:spcAft>
                <a:spcPts val="0"/>
              </a:spcAft>
              <a:buNone/>
            </a:pPr>
            <a:r>
              <a:rPr lang="en-GB" sz="800" dirty="0">
                <a:solidFill>
                  <a:schemeClr val="lt1"/>
                </a:solidFill>
                <a:ea typeface="Montserrat"/>
                <a:cs typeface="Montserrat"/>
                <a:sym typeface="Montserrat"/>
              </a:rPr>
              <a:t>Proposal Requests</a:t>
            </a:r>
          </a:p>
        </p:txBody>
      </p:sp>
      <p:sp>
        <p:nvSpPr>
          <p:cNvPr id="116" name="Google Shape;517;p49">
            <a:extLst>
              <a:ext uri="{FF2B5EF4-FFF2-40B4-BE49-F238E27FC236}">
                <a16:creationId xmlns:a16="http://schemas.microsoft.com/office/drawing/2014/main" id="{083DD506-9D73-4A4F-F287-5AECEC0242B3}"/>
              </a:ext>
            </a:extLst>
          </p:cNvPr>
          <p:cNvSpPr/>
          <p:nvPr/>
        </p:nvSpPr>
        <p:spPr>
          <a:xfrm>
            <a:off x="5031450" y="3816929"/>
            <a:ext cx="1143012" cy="249874"/>
          </a:xfrm>
          <a:prstGeom prst="rect">
            <a:avLst/>
          </a:prstGeom>
          <a:solidFill>
            <a:schemeClr val="accent3"/>
          </a:solidFill>
          <a:ln>
            <a:noFill/>
          </a:ln>
        </p:spPr>
        <p:txBody>
          <a:bodyPr spcFirstLastPara="1" wrap="square" lIns="36000" tIns="36000" rIns="36000" bIns="36000" anchor="ctr" anchorCtr="0">
            <a:noAutofit/>
          </a:bodyPr>
          <a:lstStyle/>
          <a:p>
            <a:pPr marL="0" lvl="0" indent="0" algn="ctr" rtl="0">
              <a:spcBef>
                <a:spcPts val="0"/>
              </a:spcBef>
              <a:spcAft>
                <a:spcPts val="0"/>
              </a:spcAft>
              <a:buNone/>
            </a:pPr>
            <a:r>
              <a:rPr lang="en-GB" sz="800" dirty="0">
                <a:solidFill>
                  <a:schemeClr val="lt1"/>
                </a:solidFill>
                <a:ea typeface="Montserrat"/>
                <a:cs typeface="Montserrat"/>
                <a:sym typeface="Montserrat"/>
              </a:rPr>
              <a:t>Project Test</a:t>
            </a:r>
          </a:p>
        </p:txBody>
      </p:sp>
      <p:sp>
        <p:nvSpPr>
          <p:cNvPr id="117" name="Google Shape;517;p49">
            <a:extLst>
              <a:ext uri="{FF2B5EF4-FFF2-40B4-BE49-F238E27FC236}">
                <a16:creationId xmlns:a16="http://schemas.microsoft.com/office/drawing/2014/main" id="{516DA203-82AC-923B-AABB-B6AF28A6DBCF}"/>
              </a:ext>
            </a:extLst>
          </p:cNvPr>
          <p:cNvSpPr/>
          <p:nvPr/>
        </p:nvSpPr>
        <p:spPr>
          <a:xfrm>
            <a:off x="6298053" y="3816929"/>
            <a:ext cx="1143012" cy="249874"/>
          </a:xfrm>
          <a:prstGeom prst="rect">
            <a:avLst/>
          </a:prstGeom>
          <a:solidFill>
            <a:schemeClr val="accent3"/>
          </a:solidFill>
          <a:ln>
            <a:noFill/>
          </a:ln>
        </p:spPr>
        <p:txBody>
          <a:bodyPr spcFirstLastPara="1" wrap="square" lIns="36000" tIns="36000" rIns="36000" bIns="36000" anchor="ctr" anchorCtr="0">
            <a:noAutofit/>
          </a:bodyPr>
          <a:lstStyle/>
          <a:p>
            <a:pPr marL="0" lvl="0" indent="0" algn="ctr" rtl="0">
              <a:spcBef>
                <a:spcPts val="0"/>
              </a:spcBef>
              <a:spcAft>
                <a:spcPts val="0"/>
              </a:spcAft>
              <a:buNone/>
            </a:pPr>
            <a:r>
              <a:rPr lang="en-GB" sz="800" dirty="0">
                <a:solidFill>
                  <a:schemeClr val="lt1"/>
                </a:solidFill>
                <a:ea typeface="Montserrat"/>
                <a:cs typeface="Montserrat"/>
                <a:sym typeface="Montserrat"/>
              </a:rPr>
              <a:t>Data Pool</a:t>
            </a:r>
          </a:p>
        </p:txBody>
      </p:sp>
      <p:sp>
        <p:nvSpPr>
          <p:cNvPr id="118" name="Google Shape;517;p49">
            <a:extLst>
              <a:ext uri="{FF2B5EF4-FFF2-40B4-BE49-F238E27FC236}">
                <a16:creationId xmlns:a16="http://schemas.microsoft.com/office/drawing/2014/main" id="{ED4CC2AC-8B5A-701C-1C6E-C938DF1A9DF4}"/>
              </a:ext>
            </a:extLst>
          </p:cNvPr>
          <p:cNvSpPr/>
          <p:nvPr/>
        </p:nvSpPr>
        <p:spPr>
          <a:xfrm>
            <a:off x="7591858" y="3816929"/>
            <a:ext cx="1143012" cy="249874"/>
          </a:xfrm>
          <a:prstGeom prst="rect">
            <a:avLst/>
          </a:prstGeom>
          <a:solidFill>
            <a:schemeClr val="accent3"/>
          </a:solidFill>
          <a:ln>
            <a:noFill/>
          </a:ln>
        </p:spPr>
        <p:txBody>
          <a:bodyPr spcFirstLastPara="1" wrap="square" lIns="36000" tIns="36000" rIns="36000" bIns="36000" anchor="ctr" anchorCtr="0">
            <a:noAutofit/>
          </a:bodyPr>
          <a:lstStyle/>
          <a:p>
            <a:pPr marL="0" lvl="0" indent="0" algn="ctr" rtl="0">
              <a:spcBef>
                <a:spcPts val="0"/>
              </a:spcBef>
              <a:spcAft>
                <a:spcPts val="0"/>
              </a:spcAft>
              <a:buNone/>
            </a:pPr>
            <a:r>
              <a:rPr lang="en-GB" sz="800" dirty="0">
                <a:solidFill>
                  <a:schemeClr val="lt1"/>
                </a:solidFill>
                <a:ea typeface="Montserrat"/>
                <a:cs typeface="Montserrat"/>
                <a:sym typeface="Montserrat"/>
              </a:rPr>
              <a:t>XP Insights</a:t>
            </a:r>
          </a:p>
        </p:txBody>
      </p:sp>
      <p:cxnSp>
        <p:nvCxnSpPr>
          <p:cNvPr id="120" name="Straight Connector 119">
            <a:extLst>
              <a:ext uri="{FF2B5EF4-FFF2-40B4-BE49-F238E27FC236}">
                <a16:creationId xmlns:a16="http://schemas.microsoft.com/office/drawing/2014/main" id="{D718EDB7-F401-0A7E-74CF-DFE9230D17CB}"/>
              </a:ext>
            </a:extLst>
          </p:cNvPr>
          <p:cNvCxnSpPr>
            <a:cxnSpLocks/>
          </p:cNvCxnSpPr>
          <p:nvPr/>
        </p:nvCxnSpPr>
        <p:spPr>
          <a:xfrm>
            <a:off x="1306680" y="2525704"/>
            <a:ext cx="7482988" cy="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14BA852-28CA-1BCA-A8F4-801E74F3547A}"/>
              </a:ext>
            </a:extLst>
          </p:cNvPr>
          <p:cNvCxnSpPr>
            <a:cxnSpLocks/>
          </p:cNvCxnSpPr>
          <p:nvPr/>
        </p:nvCxnSpPr>
        <p:spPr>
          <a:xfrm>
            <a:off x="1306680" y="3475228"/>
            <a:ext cx="7482988" cy="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126" name="Google Shape;491;p49">
            <a:extLst>
              <a:ext uri="{FF2B5EF4-FFF2-40B4-BE49-F238E27FC236}">
                <a16:creationId xmlns:a16="http://schemas.microsoft.com/office/drawing/2014/main" id="{948A7DE1-4A1A-8BF9-4F76-7D54C1514650}"/>
              </a:ext>
            </a:extLst>
          </p:cNvPr>
          <p:cNvSpPr/>
          <p:nvPr/>
        </p:nvSpPr>
        <p:spPr>
          <a:xfrm>
            <a:off x="354329" y="2882615"/>
            <a:ext cx="889267" cy="248663"/>
          </a:xfrm>
          <a:prstGeom prst="rect">
            <a:avLst/>
          </a:prstGeom>
          <a:noFill/>
          <a:ln w="76200" cap="flat" cmpd="sng">
            <a:noFill/>
            <a:prstDash val="solid"/>
            <a:round/>
            <a:headEnd type="none" w="sm" len="sm"/>
            <a:tailEnd type="none" w="sm" len="sm"/>
          </a:ln>
        </p:spPr>
        <p:txBody>
          <a:bodyPr spcFirstLastPara="1" wrap="square" lIns="36000" tIns="36000" rIns="36000" bIns="36000" anchor="ctr" anchorCtr="0">
            <a:noAutofit/>
          </a:bodyPr>
          <a:lstStyle/>
          <a:p>
            <a:pPr marL="0" marR="0" lvl="0" indent="0" algn="ctr" rtl="0">
              <a:spcBef>
                <a:spcPts val="0"/>
              </a:spcBef>
              <a:spcAft>
                <a:spcPts val="0"/>
              </a:spcAft>
              <a:buNone/>
            </a:pPr>
            <a:r>
              <a:rPr lang="en-GB" sz="1000" dirty="0">
                <a:solidFill>
                  <a:schemeClr val="accent2"/>
                </a:solidFill>
              </a:rPr>
              <a:t>Standards</a:t>
            </a:r>
          </a:p>
        </p:txBody>
      </p:sp>
      <p:sp>
        <p:nvSpPr>
          <p:cNvPr id="127" name="Google Shape;491;p49">
            <a:extLst>
              <a:ext uri="{FF2B5EF4-FFF2-40B4-BE49-F238E27FC236}">
                <a16:creationId xmlns:a16="http://schemas.microsoft.com/office/drawing/2014/main" id="{18264EE3-5F46-17FB-D326-FAAF4F2592C4}"/>
              </a:ext>
            </a:extLst>
          </p:cNvPr>
          <p:cNvSpPr/>
          <p:nvPr/>
        </p:nvSpPr>
        <p:spPr>
          <a:xfrm>
            <a:off x="354329" y="3958754"/>
            <a:ext cx="889267" cy="248663"/>
          </a:xfrm>
          <a:prstGeom prst="rect">
            <a:avLst/>
          </a:prstGeom>
          <a:noFill/>
          <a:ln w="76200" cap="flat" cmpd="sng">
            <a:noFill/>
            <a:prstDash val="solid"/>
            <a:round/>
            <a:headEnd type="none" w="sm" len="sm"/>
            <a:tailEnd type="none" w="sm" len="sm"/>
          </a:ln>
        </p:spPr>
        <p:txBody>
          <a:bodyPr spcFirstLastPara="1" wrap="square" lIns="36000" tIns="36000" rIns="36000" bIns="36000" anchor="ctr" anchorCtr="0">
            <a:noAutofit/>
          </a:bodyPr>
          <a:lstStyle/>
          <a:p>
            <a:pPr marL="0" marR="0" lvl="0" indent="0" algn="ctr" rtl="0">
              <a:spcBef>
                <a:spcPts val="0"/>
              </a:spcBef>
              <a:spcAft>
                <a:spcPts val="0"/>
              </a:spcAft>
              <a:buNone/>
            </a:pPr>
            <a:r>
              <a:rPr lang="en-GB" sz="1000" dirty="0">
                <a:solidFill>
                  <a:schemeClr val="accent3"/>
                </a:solidFill>
              </a:rPr>
              <a:t>More Data</a:t>
            </a:r>
          </a:p>
        </p:txBody>
      </p:sp>
      <p:cxnSp>
        <p:nvCxnSpPr>
          <p:cNvPr id="132" name="Straight Connector 131">
            <a:extLst>
              <a:ext uri="{FF2B5EF4-FFF2-40B4-BE49-F238E27FC236}">
                <a16:creationId xmlns:a16="http://schemas.microsoft.com/office/drawing/2014/main" id="{9D088210-EB23-D5F0-A52E-B5557FAA72F6}"/>
              </a:ext>
            </a:extLst>
          </p:cNvPr>
          <p:cNvCxnSpPr>
            <a:cxnSpLocks/>
          </p:cNvCxnSpPr>
          <p:nvPr/>
        </p:nvCxnSpPr>
        <p:spPr>
          <a:xfrm>
            <a:off x="4997781" y="1591734"/>
            <a:ext cx="0" cy="3071283"/>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A83FB7C-9E31-D033-BAB4-BCB69A532984}"/>
              </a:ext>
            </a:extLst>
          </p:cNvPr>
          <p:cNvCxnSpPr>
            <a:cxnSpLocks/>
          </p:cNvCxnSpPr>
          <p:nvPr/>
        </p:nvCxnSpPr>
        <p:spPr>
          <a:xfrm>
            <a:off x="6246760" y="1591734"/>
            <a:ext cx="0" cy="3071283"/>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1513678F-BB33-B4AE-1386-E1C4C6EEA37C}"/>
              </a:ext>
            </a:extLst>
          </p:cNvPr>
          <p:cNvSpPr>
            <a:spLocks noGrp="1"/>
          </p:cNvSpPr>
          <p:nvPr>
            <p:ph type="sldNum" sz="quarter" idx="11"/>
          </p:nvPr>
        </p:nvSpPr>
        <p:spPr/>
        <p:txBody>
          <a:bodyPr/>
          <a:lstStyle/>
          <a:p>
            <a:fld id="{10AABD62-4B1F-4370-9BF1-A64AA2AFB05A}" type="slidenum">
              <a:rPr lang="en-GB" smtClean="0"/>
              <a:pPr/>
              <a:t>21</a:t>
            </a:fld>
            <a:endParaRPr lang="en-GB" dirty="0"/>
          </a:p>
        </p:txBody>
      </p:sp>
    </p:spTree>
    <p:extLst>
      <p:ext uri="{BB962C8B-B14F-4D97-AF65-F5344CB8AC3E}">
        <p14:creationId xmlns:p14="http://schemas.microsoft.com/office/powerpoint/2010/main" val="397941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96D997D-2AD6-DAB2-5F2D-6B9BAEB95F65}"/>
              </a:ext>
            </a:extLst>
          </p:cNvPr>
          <p:cNvSpPr/>
          <p:nvPr/>
        </p:nvSpPr>
        <p:spPr>
          <a:xfrm>
            <a:off x="3188233" y="1264501"/>
            <a:ext cx="2770075" cy="340274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46800" tIns="252000" rIns="46800" bIns="46800" rtlCol="0" anchor="t"/>
          <a:lstStyle/>
          <a:p>
            <a:pPr>
              <a:lnSpc>
                <a:spcPct val="90000"/>
              </a:lnSpc>
              <a:spcAft>
                <a:spcPts val="300"/>
              </a:spcAft>
            </a:pPr>
            <a:r>
              <a:rPr lang="en-GB" sz="700" dirty="0">
                <a:solidFill>
                  <a:schemeClr val="tx1"/>
                </a:solidFill>
              </a:rPr>
              <a:t>Early efforts in Watermarking focused entirely on CTV based linear addressable. The CIMM Team and process we went through caused a pretty extensive rethinking of the potential role of Watermarking. This focused our thinking into supporting common ad asset tracking and an open, competitive, but secure measurement process. From there we focused on the ability and need to provide interoperable addressability across all forms of TV. These two objectives are intertwined. </a:t>
            </a:r>
          </a:p>
          <a:p>
            <a:pPr>
              <a:lnSpc>
                <a:spcPct val="90000"/>
              </a:lnSpc>
              <a:spcAft>
                <a:spcPts val="300"/>
              </a:spcAft>
            </a:pPr>
            <a:r>
              <a:rPr lang="en-GB" sz="700" dirty="0">
                <a:solidFill>
                  <a:schemeClr val="tx1"/>
                </a:solidFill>
              </a:rPr>
              <a:t>Based on this work I am now convinced that an open but secure watermark signaling standard can be realized and adopted across programmers, distributors and the glass. Encourage the industry to now think in terms of comprehensive Proof of Play (POP) and Universal Addressable Ready (UAR). </a:t>
            </a:r>
          </a:p>
          <a:p>
            <a:pPr>
              <a:lnSpc>
                <a:spcPct val="90000"/>
              </a:lnSpc>
              <a:spcAft>
                <a:spcPts val="600"/>
              </a:spcAft>
            </a:pPr>
            <a:r>
              <a:rPr lang="en-GB" sz="700" dirty="0">
                <a:solidFill>
                  <a:schemeClr val="tx1"/>
                </a:solidFill>
              </a:rPr>
              <a:t>Advertisers need to step up and communicate what they need and how to use standard asset identity in this age of big data and more open measurement. Closed silos should not be the future of TV.</a:t>
            </a:r>
          </a:p>
          <a:p>
            <a:pPr algn="r">
              <a:spcAft>
                <a:spcPts val="300"/>
              </a:spcAft>
            </a:pPr>
            <a:r>
              <a:rPr lang="en-GB" sz="700" b="1" dirty="0">
                <a:solidFill>
                  <a:schemeClr val="tx1"/>
                </a:solidFill>
              </a:rPr>
              <a:t>Tom Morgan</a:t>
            </a:r>
          </a:p>
          <a:p>
            <a:pPr algn="r">
              <a:spcAft>
                <a:spcPts val="300"/>
              </a:spcAft>
            </a:pPr>
            <a:r>
              <a:rPr lang="en-GB" sz="700" b="1" dirty="0">
                <a:solidFill>
                  <a:schemeClr val="tx1"/>
                </a:solidFill>
              </a:rPr>
              <a:t>Principal</a:t>
            </a:r>
          </a:p>
          <a:p>
            <a:pPr algn="r">
              <a:spcAft>
                <a:spcPts val="300"/>
              </a:spcAft>
            </a:pPr>
            <a:r>
              <a:rPr lang="en-GB" sz="700" b="1" dirty="0">
                <a:solidFill>
                  <a:schemeClr val="tx1"/>
                </a:solidFill>
              </a:rPr>
              <a:t>MediaD.tvJonathan Steuer</a:t>
            </a:r>
          </a:p>
        </p:txBody>
      </p:sp>
      <p:sp>
        <p:nvSpPr>
          <p:cNvPr id="20" name="Rectangle 19">
            <a:extLst>
              <a:ext uri="{FF2B5EF4-FFF2-40B4-BE49-F238E27FC236}">
                <a16:creationId xmlns:a16="http://schemas.microsoft.com/office/drawing/2014/main" id="{1669EBF1-FA17-E479-3740-FC6DEE330020}"/>
              </a:ext>
            </a:extLst>
          </p:cNvPr>
          <p:cNvSpPr/>
          <p:nvPr/>
        </p:nvSpPr>
        <p:spPr>
          <a:xfrm>
            <a:off x="355600" y="1264501"/>
            <a:ext cx="2770075" cy="340274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6800" tIns="252000" rIns="46800" bIns="46800" rtlCol="0" anchor="t"/>
          <a:lstStyle/>
          <a:p>
            <a:pPr>
              <a:lnSpc>
                <a:spcPct val="90000"/>
              </a:lnSpc>
              <a:spcAft>
                <a:spcPts val="300"/>
              </a:spcAft>
            </a:pPr>
            <a:r>
              <a:rPr lang="en-GB" sz="700" dirty="0">
                <a:solidFill>
                  <a:schemeClr val="tx1"/>
                </a:solidFill>
              </a:rPr>
              <a:t>Congratulations on creating a whole new method for making forward progress on industry collaborations which have never been possible before. I think of it as babystepping or bitesizing. You have demonstrated a method for breaking huge, complex and apparently insoluble programs into tiny chunks that can be investigated one at a time, without parties feeling that they are risking anything that ought not be risked.</a:t>
            </a:r>
          </a:p>
          <a:p>
            <a:pPr>
              <a:lnSpc>
                <a:spcPct val="90000"/>
              </a:lnSpc>
              <a:spcAft>
                <a:spcPts val="300"/>
              </a:spcAft>
            </a:pPr>
            <a:r>
              <a:rPr lang="en-GB" sz="700" dirty="0">
                <a:solidFill>
                  <a:schemeClr val="tx1"/>
                </a:solidFill>
              </a:rPr>
              <a:t>By offering the baby steps of Camp David, OEM Test Lab, Representative Subpanel, Fingerprinting At Birth (e.g. Extreme Reach), one would expect that the OEMs and all other parties will agree to take such steps, on an exploratory cautious basis, and if this demonstrates that benefits can be achieved by all parties rather easily, it should slowly gain momentum and move itself eventually faster. But even if it stays slow forever but keeps making crawling progress that is infinitely better than the starting state.</a:t>
            </a:r>
          </a:p>
          <a:p>
            <a:pPr>
              <a:lnSpc>
                <a:spcPct val="90000"/>
              </a:lnSpc>
              <a:spcAft>
                <a:spcPts val="300"/>
              </a:spcAft>
            </a:pPr>
            <a:r>
              <a:rPr lang="en-GB" sz="700" dirty="0">
                <a:solidFill>
                  <a:schemeClr val="tx1"/>
                </a:solidFill>
              </a:rPr>
              <a:t>Thank you both for this intensive and brilliant approach! This could become a major modus operandi for CIMM.</a:t>
            </a:r>
          </a:p>
          <a:p>
            <a:pPr>
              <a:lnSpc>
                <a:spcPct val="90000"/>
              </a:lnSpc>
              <a:spcAft>
                <a:spcPts val="600"/>
              </a:spcAft>
            </a:pPr>
            <a:r>
              <a:rPr lang="en-GB" sz="700" dirty="0">
                <a:solidFill>
                  <a:schemeClr val="tx1"/>
                </a:solidFill>
              </a:rPr>
              <a:t>Best to all, Bill</a:t>
            </a:r>
          </a:p>
          <a:p>
            <a:pPr algn="r">
              <a:spcAft>
                <a:spcPts val="300"/>
              </a:spcAft>
            </a:pPr>
            <a:r>
              <a:rPr lang="en-GB" sz="700" b="1" dirty="0">
                <a:solidFill>
                  <a:schemeClr val="tx1"/>
                </a:solidFill>
              </a:rPr>
              <a:t>Bill Harvey</a:t>
            </a:r>
          </a:p>
          <a:p>
            <a:pPr algn="r">
              <a:spcAft>
                <a:spcPts val="300"/>
              </a:spcAft>
            </a:pPr>
            <a:r>
              <a:rPr lang="en-GB" sz="700" b="1" dirty="0">
                <a:solidFill>
                  <a:schemeClr val="tx1"/>
                </a:solidFill>
              </a:rPr>
              <a:t>Executive Chairman</a:t>
            </a:r>
          </a:p>
          <a:p>
            <a:pPr algn="r">
              <a:spcAft>
                <a:spcPts val="300"/>
              </a:spcAft>
            </a:pPr>
            <a:r>
              <a:rPr lang="en-GB" sz="700" b="1" dirty="0">
                <a:solidFill>
                  <a:schemeClr val="tx1"/>
                </a:solidFill>
              </a:rPr>
              <a:t>Bill Harvey Consulting, Inc.</a:t>
            </a:r>
          </a:p>
        </p:txBody>
      </p:sp>
      <p:sp>
        <p:nvSpPr>
          <p:cNvPr id="2" name="Title 1">
            <a:extLst>
              <a:ext uri="{FF2B5EF4-FFF2-40B4-BE49-F238E27FC236}">
                <a16:creationId xmlns:a16="http://schemas.microsoft.com/office/drawing/2014/main" id="{D07ACA67-C7B5-18BD-BA0D-4EB65D3AFD4D}"/>
              </a:ext>
            </a:extLst>
          </p:cNvPr>
          <p:cNvSpPr>
            <a:spLocks noGrp="1"/>
          </p:cNvSpPr>
          <p:nvPr>
            <p:ph type="title"/>
          </p:nvPr>
        </p:nvSpPr>
        <p:spPr>
          <a:xfrm>
            <a:off x="354330" y="272581"/>
            <a:ext cx="8435340" cy="617220"/>
          </a:xfrm>
        </p:spPr>
        <p:txBody>
          <a:bodyPr/>
          <a:lstStyle/>
          <a:p>
            <a:r>
              <a:rPr lang="en-GB" dirty="0"/>
              <a:t>Advisors’ Perspectives</a:t>
            </a:r>
          </a:p>
        </p:txBody>
      </p:sp>
      <p:sp>
        <p:nvSpPr>
          <p:cNvPr id="3" name="Footer Placeholder 2">
            <a:extLst>
              <a:ext uri="{FF2B5EF4-FFF2-40B4-BE49-F238E27FC236}">
                <a16:creationId xmlns:a16="http://schemas.microsoft.com/office/drawing/2014/main" id="{03C74748-1CA6-61E4-16EF-4CA3283470CB}"/>
              </a:ext>
            </a:extLst>
          </p:cNvPr>
          <p:cNvSpPr>
            <a:spLocks noGrp="1"/>
          </p:cNvSpPr>
          <p:nvPr>
            <p:ph type="ftr" sz="quarter" idx="10"/>
          </p:nvPr>
        </p:nvSpPr>
        <p:spPr/>
        <p:txBody>
          <a:bodyPr/>
          <a:lstStyle/>
          <a:p>
            <a:r>
              <a:rPr lang="en-GB" dirty="0"/>
              <a:t>Coalition for Innovation in Media Measurement, October 2023</a:t>
            </a:r>
          </a:p>
        </p:txBody>
      </p:sp>
      <p:sp>
        <p:nvSpPr>
          <p:cNvPr id="7" name="Rectangle 6">
            <a:extLst>
              <a:ext uri="{FF2B5EF4-FFF2-40B4-BE49-F238E27FC236}">
                <a16:creationId xmlns:a16="http://schemas.microsoft.com/office/drawing/2014/main" id="{4DE2F35D-3D47-F542-8289-5AEFE22A1954}"/>
              </a:ext>
            </a:extLst>
          </p:cNvPr>
          <p:cNvSpPr/>
          <p:nvPr/>
        </p:nvSpPr>
        <p:spPr>
          <a:xfrm>
            <a:off x="574071" y="1104900"/>
            <a:ext cx="2333134" cy="279400"/>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rPr>
              <a:t>Bill Harvey</a:t>
            </a:r>
          </a:p>
        </p:txBody>
      </p:sp>
      <p:sp>
        <p:nvSpPr>
          <p:cNvPr id="15" name="Rectangle 14">
            <a:extLst>
              <a:ext uri="{FF2B5EF4-FFF2-40B4-BE49-F238E27FC236}">
                <a16:creationId xmlns:a16="http://schemas.microsoft.com/office/drawing/2014/main" id="{33B6F5E2-282D-DFCD-BBBE-059280373A26}"/>
              </a:ext>
            </a:extLst>
          </p:cNvPr>
          <p:cNvSpPr/>
          <p:nvPr/>
        </p:nvSpPr>
        <p:spPr>
          <a:xfrm>
            <a:off x="3406703" y="1104900"/>
            <a:ext cx="2333134" cy="279400"/>
          </a:xfrm>
          <a:prstGeom prst="rect">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rPr>
              <a:t>Tom Morgan</a:t>
            </a:r>
          </a:p>
        </p:txBody>
      </p:sp>
      <p:sp>
        <p:nvSpPr>
          <p:cNvPr id="16" name="Rectangle 15">
            <a:extLst>
              <a:ext uri="{FF2B5EF4-FFF2-40B4-BE49-F238E27FC236}">
                <a16:creationId xmlns:a16="http://schemas.microsoft.com/office/drawing/2014/main" id="{9195C3BD-2CDD-096C-29FD-C555632B445D}"/>
              </a:ext>
            </a:extLst>
          </p:cNvPr>
          <p:cNvSpPr/>
          <p:nvPr/>
        </p:nvSpPr>
        <p:spPr>
          <a:xfrm>
            <a:off x="6026263" y="1264501"/>
            <a:ext cx="2770075" cy="3402749"/>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6800" tIns="252000" rIns="46800" bIns="46800" rtlCol="0" anchor="t"/>
          <a:lstStyle/>
          <a:p>
            <a:pPr>
              <a:lnSpc>
                <a:spcPct val="90000"/>
              </a:lnSpc>
              <a:spcAft>
                <a:spcPts val="300"/>
              </a:spcAft>
            </a:pPr>
            <a:r>
              <a:rPr lang="en-GB" sz="700" dirty="0">
                <a:solidFill>
                  <a:schemeClr val="tx1"/>
                </a:solidFill>
              </a:rPr>
              <a:t>The future of TV measurement will require privacy-protective ways to combine multiple “big data” sets and to calibrate those with a panel. Efforts are currently gated by three major challenges: Broader access to more data in a privacy-protective manner, better interoperability of datasets to enable smoother and more accurate integration, and a research-grade calibration panel for calibration and benchmarking. This research digs into the gory details of mapping out the need for and paths in the direction of solving for enabling broader data access and for integrating TV data more efficiently and effectively.</a:t>
            </a:r>
          </a:p>
          <a:p>
            <a:pPr>
              <a:lnSpc>
                <a:spcPct val="90000"/>
              </a:lnSpc>
              <a:spcAft>
                <a:spcPts val="600"/>
              </a:spcAft>
            </a:pPr>
            <a:r>
              <a:rPr lang="en-GB" sz="700" dirty="0">
                <a:solidFill>
                  <a:schemeClr val="tx1"/>
                </a:solidFill>
              </a:rPr>
              <a:t>One thing is clear: Technical challenges (though there are many) are not toughest problem here. Collaboration across the industry will be required to get to accurate measurement at scale. The current Tower of Babel of data formats, data business models, content and advertising identifiers, identity solutions, privacy-protective data environments and partial-solution research panels may seem to provide competitive advantage to certain providers for now. But we’re missing the forest for the trees in terms of capturing a holistic picture of media and advertising consumption — a picture increasingly relevant to both publishers and marketers as media fragmentation continues to explode. There’s plenty of room for competitive advantage and business innovation in creating and packaging content, creating and targeting clever ads, understanding media consumption behavior, and negotiating media transactions — but all should be built on a common set of comprehensive, accurate, accessible and interoperable underlying data.</a:t>
            </a:r>
          </a:p>
          <a:p>
            <a:pPr algn="r">
              <a:spcAft>
                <a:spcPts val="300"/>
              </a:spcAft>
            </a:pPr>
            <a:r>
              <a:rPr lang="en-GB" sz="700" b="1" dirty="0">
                <a:solidFill>
                  <a:schemeClr val="tx1"/>
                </a:solidFill>
              </a:rPr>
              <a:t>Jonathan Steuer</a:t>
            </a:r>
          </a:p>
          <a:p>
            <a:pPr algn="r">
              <a:spcAft>
                <a:spcPts val="300"/>
              </a:spcAft>
            </a:pPr>
            <a:r>
              <a:rPr lang="en-GB" sz="700" b="1" dirty="0">
                <a:solidFill>
                  <a:schemeClr val="tx1"/>
                </a:solidFill>
              </a:rPr>
              <a:t>CEO </a:t>
            </a:r>
          </a:p>
          <a:p>
            <a:pPr algn="r">
              <a:spcAft>
                <a:spcPts val="300"/>
              </a:spcAft>
            </a:pPr>
            <a:r>
              <a:rPr lang="en-GB" sz="700" b="1" dirty="0">
                <a:solidFill>
                  <a:schemeClr val="tx1"/>
                </a:solidFill>
              </a:rPr>
              <a:t>Anonymous Media Research</a:t>
            </a:r>
          </a:p>
        </p:txBody>
      </p:sp>
      <p:sp>
        <p:nvSpPr>
          <p:cNvPr id="17" name="Rectangle 16">
            <a:extLst>
              <a:ext uri="{FF2B5EF4-FFF2-40B4-BE49-F238E27FC236}">
                <a16:creationId xmlns:a16="http://schemas.microsoft.com/office/drawing/2014/main" id="{B19E97D7-F9F6-8E02-10FF-95FB3A2E3E5F}"/>
              </a:ext>
            </a:extLst>
          </p:cNvPr>
          <p:cNvSpPr/>
          <p:nvPr/>
        </p:nvSpPr>
        <p:spPr>
          <a:xfrm>
            <a:off x="6244734" y="1104900"/>
            <a:ext cx="2333134" cy="2794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rPr>
              <a:t>Jonathan Steuer</a:t>
            </a:r>
          </a:p>
        </p:txBody>
      </p:sp>
      <p:sp>
        <p:nvSpPr>
          <p:cNvPr id="5" name="Slide Number Placeholder 4">
            <a:extLst>
              <a:ext uri="{FF2B5EF4-FFF2-40B4-BE49-F238E27FC236}">
                <a16:creationId xmlns:a16="http://schemas.microsoft.com/office/drawing/2014/main" id="{481F6F62-BB32-B6C4-61F5-3973382B319C}"/>
              </a:ext>
            </a:extLst>
          </p:cNvPr>
          <p:cNvSpPr>
            <a:spLocks noGrp="1"/>
          </p:cNvSpPr>
          <p:nvPr>
            <p:ph type="sldNum" sz="quarter" idx="11"/>
          </p:nvPr>
        </p:nvSpPr>
        <p:spPr/>
        <p:txBody>
          <a:bodyPr/>
          <a:lstStyle/>
          <a:p>
            <a:fld id="{10AABD62-4B1F-4370-9BF1-A64AA2AFB05A}" type="slidenum">
              <a:rPr lang="en-GB" smtClean="0"/>
              <a:pPr/>
              <a:t>22</a:t>
            </a:fld>
            <a:endParaRPr lang="en-GB" dirty="0"/>
          </a:p>
        </p:txBody>
      </p:sp>
    </p:spTree>
    <p:extLst>
      <p:ext uri="{BB962C8B-B14F-4D97-AF65-F5344CB8AC3E}">
        <p14:creationId xmlns:p14="http://schemas.microsoft.com/office/powerpoint/2010/main" val="173134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710C6-5D2B-61AE-A691-D30860ACC6EC}"/>
              </a:ext>
            </a:extLst>
          </p:cNvPr>
          <p:cNvSpPr>
            <a:spLocks noGrp="1"/>
          </p:cNvSpPr>
          <p:nvPr>
            <p:ph type="title"/>
          </p:nvPr>
        </p:nvSpPr>
        <p:spPr/>
        <p:txBody>
          <a:bodyPr/>
          <a:lstStyle/>
          <a:p>
            <a:r>
              <a:rPr lang="en-GB" dirty="0"/>
              <a:t>Project Artifacts</a:t>
            </a:r>
          </a:p>
        </p:txBody>
      </p:sp>
    </p:spTree>
    <p:extLst>
      <p:ext uri="{BB962C8B-B14F-4D97-AF65-F5344CB8AC3E}">
        <p14:creationId xmlns:p14="http://schemas.microsoft.com/office/powerpoint/2010/main" val="2421722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03A42-DD03-5C6F-12D0-06B8DEAF3F7C}"/>
              </a:ext>
            </a:extLst>
          </p:cNvPr>
          <p:cNvSpPr>
            <a:spLocks noGrp="1"/>
          </p:cNvSpPr>
          <p:nvPr>
            <p:ph type="title"/>
          </p:nvPr>
        </p:nvSpPr>
        <p:spPr/>
        <p:txBody>
          <a:bodyPr/>
          <a:lstStyle/>
          <a:p>
            <a:r>
              <a:rPr lang="en-GB" dirty="0"/>
              <a:t>Hypotheses and Solution Areas</a:t>
            </a:r>
          </a:p>
        </p:txBody>
      </p:sp>
    </p:spTree>
    <p:extLst>
      <p:ext uri="{BB962C8B-B14F-4D97-AF65-F5344CB8AC3E}">
        <p14:creationId xmlns:p14="http://schemas.microsoft.com/office/powerpoint/2010/main" val="364826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BEF5A-DB5C-A0EE-2A73-8974364477F7}"/>
              </a:ext>
            </a:extLst>
          </p:cNvPr>
          <p:cNvSpPr>
            <a:spLocks noGrp="1"/>
          </p:cNvSpPr>
          <p:nvPr>
            <p:ph type="title"/>
          </p:nvPr>
        </p:nvSpPr>
        <p:spPr/>
        <p:txBody>
          <a:bodyPr>
            <a:normAutofit/>
          </a:bodyPr>
          <a:lstStyle/>
          <a:p>
            <a:r>
              <a:rPr lang="en-GB" dirty="0"/>
              <a:t>Overview </a:t>
            </a:r>
            <a:r>
              <a:rPr lang="en-GB" sz="900" dirty="0"/>
              <a:t>(Overview link is to the summarized notes. Individual links below jump to the specific slide for that solution set.)</a:t>
            </a:r>
            <a:endParaRPr lang="en-GB" dirty="0"/>
          </a:p>
        </p:txBody>
      </p:sp>
      <p:sp>
        <p:nvSpPr>
          <p:cNvPr id="2" name="Rectangle 1">
            <a:extLst>
              <a:ext uri="{FF2B5EF4-FFF2-40B4-BE49-F238E27FC236}">
                <a16:creationId xmlns:a16="http://schemas.microsoft.com/office/drawing/2014/main" id="{CFF3CCFE-F969-F60D-BE16-A009455456A8}"/>
              </a:ext>
            </a:extLst>
          </p:cNvPr>
          <p:cNvSpPr/>
          <p:nvPr/>
        </p:nvSpPr>
        <p:spPr>
          <a:xfrm>
            <a:off x="355600" y="1092200"/>
            <a:ext cx="2690268" cy="357505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marL="228600" indent="-228600">
              <a:spcBef>
                <a:spcPts val="400"/>
              </a:spcBef>
            </a:pPr>
            <a:r>
              <a:rPr lang="en-GB" sz="1000" dirty="0">
                <a:solidFill>
                  <a:schemeClr val="tx1"/>
                </a:solidFill>
              </a:rPr>
              <a:t>1.	The best short-term impact will be from driving foundational </a:t>
            </a:r>
            <a:r>
              <a:rPr lang="en-GB" sz="1000" b="1" dirty="0">
                <a:solidFill>
                  <a:schemeClr val="tx1"/>
                </a:solidFill>
              </a:rPr>
              <a:t>interoperability</a:t>
            </a:r>
            <a:r>
              <a:rPr lang="en-GB" sz="1000" dirty="0">
                <a:solidFill>
                  <a:schemeClr val="tx1"/>
                </a:solidFill>
              </a:rPr>
              <a:t>, with overlap</a:t>
            </a:r>
          </a:p>
          <a:p>
            <a:pPr marL="502920" indent="-274320">
              <a:spcBef>
                <a:spcPts val="400"/>
              </a:spcBef>
            </a:pPr>
            <a:r>
              <a:rPr lang="en-GB" sz="1000" dirty="0">
                <a:solidFill>
                  <a:schemeClr val="tx1"/>
                </a:solidFill>
              </a:rPr>
              <a:t>1.1	</a:t>
            </a:r>
            <a:r>
              <a:rPr lang="en-GB" sz="1000" dirty="0">
                <a:solidFill>
                  <a:schemeClr val="tx1"/>
                </a:solidFill>
                <a:hlinkClick r:id="rId3" action="ppaction://hlinksldjump"/>
              </a:rPr>
              <a:t>Common terminology for published descriptive statistics</a:t>
            </a:r>
            <a:endParaRPr lang="en-GB" sz="1000" dirty="0">
              <a:solidFill>
                <a:schemeClr val="tx1"/>
              </a:solidFill>
            </a:endParaRPr>
          </a:p>
          <a:p>
            <a:pPr marL="502920" indent="-274320">
              <a:spcBef>
                <a:spcPts val="400"/>
              </a:spcBef>
            </a:pPr>
            <a:r>
              <a:rPr lang="en-GB" sz="1000" dirty="0">
                <a:solidFill>
                  <a:schemeClr val="tx1"/>
                </a:solidFill>
              </a:rPr>
              <a:t>1.2	</a:t>
            </a:r>
            <a:r>
              <a:rPr lang="en-GB" sz="1000" dirty="0">
                <a:solidFill>
                  <a:schemeClr val="tx1"/>
                </a:solidFill>
                <a:hlinkClick r:id="rId4" action="ppaction://hlinksldjump"/>
              </a:rPr>
              <a:t>Definitions of common metrics</a:t>
            </a:r>
            <a:endParaRPr lang="en-GB" sz="1000" dirty="0">
              <a:solidFill>
                <a:schemeClr val="tx1"/>
              </a:solidFill>
            </a:endParaRPr>
          </a:p>
          <a:p>
            <a:pPr marL="502920" indent="-274320">
              <a:spcBef>
                <a:spcPts val="400"/>
              </a:spcBef>
            </a:pPr>
            <a:r>
              <a:rPr lang="en-GB" sz="1000" dirty="0">
                <a:solidFill>
                  <a:schemeClr val="tx1"/>
                </a:solidFill>
              </a:rPr>
              <a:t>1.3	</a:t>
            </a:r>
            <a:r>
              <a:rPr lang="en-GB" sz="1000" dirty="0">
                <a:solidFill>
                  <a:schemeClr val="tx1"/>
                </a:solidFill>
                <a:hlinkClick r:id="rId5" action="ppaction://hlinksldjump"/>
              </a:rPr>
              <a:t>Cross-platform technical standards</a:t>
            </a:r>
            <a:r>
              <a:rPr lang="en-GB" sz="1000" dirty="0">
                <a:solidFill>
                  <a:schemeClr val="tx1"/>
                </a:solidFill>
              </a:rPr>
              <a:t>, including </a:t>
            </a:r>
            <a:r>
              <a:rPr lang="en-GB" sz="1000" dirty="0">
                <a:solidFill>
                  <a:schemeClr val="tx1"/>
                </a:solidFill>
                <a:hlinkClick r:id="rId6" action="ppaction://hlinksldjump"/>
              </a:rPr>
              <a:t>watermarks (1.3.1)</a:t>
            </a:r>
            <a:endParaRPr lang="en-GB" sz="1000" dirty="0">
              <a:solidFill>
                <a:schemeClr val="tx1"/>
              </a:solidFill>
            </a:endParaRPr>
          </a:p>
          <a:p>
            <a:pPr marL="502920" indent="-274320">
              <a:spcBef>
                <a:spcPts val="400"/>
              </a:spcBef>
            </a:pPr>
            <a:r>
              <a:rPr lang="en-GB" sz="1000" dirty="0">
                <a:solidFill>
                  <a:schemeClr val="tx1"/>
                </a:solidFill>
              </a:rPr>
              <a:t>1.4	</a:t>
            </a:r>
            <a:r>
              <a:rPr lang="en-GB" sz="1000" dirty="0">
                <a:solidFill>
                  <a:schemeClr val="tx1"/>
                </a:solidFill>
                <a:hlinkClick r:id="rId7" action="ppaction://hlinksldjump"/>
              </a:rPr>
              <a:t>Disclosure of methodology and quality </a:t>
            </a:r>
            <a:r>
              <a:rPr lang="en-GB" sz="1000" dirty="0">
                <a:solidFill>
                  <a:schemeClr val="tx1"/>
                </a:solidFill>
              </a:rPr>
              <a:t>— FPs may not be efficient for larger role in measurement</a:t>
            </a:r>
          </a:p>
          <a:p>
            <a:pPr marL="502920" indent="-274320">
              <a:spcBef>
                <a:spcPts val="400"/>
              </a:spcBef>
            </a:pPr>
            <a:r>
              <a:rPr lang="en-GB" sz="1000" dirty="0">
                <a:solidFill>
                  <a:schemeClr val="tx1"/>
                </a:solidFill>
              </a:rPr>
              <a:t>1.5	</a:t>
            </a:r>
            <a:r>
              <a:rPr lang="en-GB" sz="1000" dirty="0">
                <a:solidFill>
                  <a:schemeClr val="tx1"/>
                </a:solidFill>
                <a:hlinkClick r:id="rId8" action="ppaction://hlinksldjump"/>
              </a:rPr>
              <a:t>Cross-platform program and ad IDs and taxonomies for the categories of content and ads</a:t>
            </a:r>
            <a:endParaRPr lang="en-GB" sz="1000" dirty="0">
              <a:solidFill>
                <a:schemeClr val="tx1"/>
              </a:solidFill>
            </a:endParaRPr>
          </a:p>
          <a:p>
            <a:pPr marL="502920" indent="-274320">
              <a:spcBef>
                <a:spcPts val="400"/>
              </a:spcBef>
            </a:pPr>
            <a:r>
              <a:rPr lang="en-GB" sz="1000" dirty="0">
                <a:solidFill>
                  <a:schemeClr val="tx1"/>
                </a:solidFill>
              </a:rPr>
              <a:t>1.6	</a:t>
            </a:r>
            <a:r>
              <a:rPr lang="en-GB" sz="1000" dirty="0">
                <a:solidFill>
                  <a:schemeClr val="tx1"/>
                </a:solidFill>
                <a:hlinkClick r:id="rId9" action="ppaction://hlinksldjump"/>
              </a:rPr>
              <a:t>Services or instruments that can support access to common libraries for content and ads, and schedules</a:t>
            </a:r>
            <a:endParaRPr lang="en-GB" sz="1000" dirty="0">
              <a:solidFill>
                <a:schemeClr val="tx1"/>
              </a:solidFill>
            </a:endParaRPr>
          </a:p>
          <a:p>
            <a:pPr marL="502920" indent="-274320">
              <a:spcBef>
                <a:spcPts val="400"/>
              </a:spcBef>
            </a:pPr>
            <a:r>
              <a:rPr lang="en-GB" sz="1000" dirty="0">
                <a:solidFill>
                  <a:schemeClr val="tx1"/>
                </a:solidFill>
              </a:rPr>
              <a:t>1.7	</a:t>
            </a:r>
            <a:r>
              <a:rPr lang="en-GB" sz="1000" dirty="0">
                <a:solidFill>
                  <a:schemeClr val="tx1"/>
                </a:solidFill>
                <a:hlinkClick r:id="rId10" action="ppaction://hlinksldjump"/>
              </a:rPr>
              <a:t>Identity graph system and householding</a:t>
            </a:r>
            <a:endParaRPr lang="en-GB" sz="1000" dirty="0">
              <a:solidFill>
                <a:schemeClr val="tx1"/>
              </a:solidFill>
            </a:endParaRPr>
          </a:p>
          <a:p>
            <a:pPr marL="502920" indent="-274320">
              <a:spcBef>
                <a:spcPts val="400"/>
              </a:spcBef>
            </a:pPr>
            <a:r>
              <a:rPr lang="en-GB" sz="1000" dirty="0">
                <a:solidFill>
                  <a:schemeClr val="tx1"/>
                </a:solidFill>
              </a:rPr>
              <a:t>1.8	</a:t>
            </a:r>
            <a:r>
              <a:rPr lang="en-GB" sz="1000" dirty="0">
                <a:solidFill>
                  <a:schemeClr val="tx1"/>
                </a:solidFill>
                <a:hlinkClick r:id="rId11" action="ppaction://hlinksldjump"/>
              </a:rPr>
              <a:t>Cross OEM test lab</a:t>
            </a:r>
            <a:endParaRPr lang="en-GB" sz="1000" dirty="0">
              <a:solidFill>
                <a:schemeClr val="tx1"/>
              </a:solidFill>
            </a:endParaRPr>
          </a:p>
        </p:txBody>
      </p:sp>
      <p:sp>
        <p:nvSpPr>
          <p:cNvPr id="4" name="Rectangle 3">
            <a:extLst>
              <a:ext uri="{FF2B5EF4-FFF2-40B4-BE49-F238E27FC236}">
                <a16:creationId xmlns:a16="http://schemas.microsoft.com/office/drawing/2014/main" id="{8C5FAAF2-0488-1C2E-8AEC-9D7C8C74B0AE}"/>
              </a:ext>
            </a:extLst>
          </p:cNvPr>
          <p:cNvSpPr/>
          <p:nvPr/>
        </p:nvSpPr>
        <p:spPr>
          <a:xfrm>
            <a:off x="3228136" y="1092200"/>
            <a:ext cx="2690268" cy="357505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indent="-228600">
              <a:spcBef>
                <a:spcPts val="400"/>
              </a:spcBef>
            </a:pPr>
            <a:r>
              <a:rPr lang="en-GB" sz="1000" dirty="0">
                <a:solidFill>
                  <a:schemeClr val="tx1"/>
                </a:solidFill>
              </a:rPr>
              <a:t>2.	The longer-term and greatest impact will be to draw </a:t>
            </a:r>
            <a:r>
              <a:rPr lang="en-GB" sz="1000" b="1" dirty="0">
                <a:solidFill>
                  <a:schemeClr val="tx1"/>
                </a:solidFill>
              </a:rPr>
              <a:t>more data</a:t>
            </a:r>
            <a:r>
              <a:rPr lang="en-GB" sz="1000" dirty="0">
                <a:solidFill>
                  <a:schemeClr val="tx1"/>
                </a:solidFill>
              </a:rPr>
              <a:t> into use for measurement</a:t>
            </a:r>
          </a:p>
          <a:p>
            <a:pPr marL="502920" indent="-274320">
              <a:spcBef>
                <a:spcPts val="400"/>
              </a:spcBef>
            </a:pPr>
            <a:r>
              <a:rPr lang="en-GB" sz="1000" dirty="0">
                <a:solidFill>
                  <a:schemeClr val="tx1"/>
                </a:solidFill>
              </a:rPr>
              <a:t>2.1	</a:t>
            </a:r>
            <a:r>
              <a:rPr lang="en-GB" sz="1000" dirty="0">
                <a:solidFill>
                  <a:schemeClr val="tx1"/>
                </a:solidFill>
                <a:hlinkClick r:id="rId12" action="ppaction://hlinksldjump"/>
              </a:rPr>
              <a:t>Additional types of data collection</a:t>
            </a:r>
            <a:endParaRPr lang="en-GB" sz="1000" dirty="0">
              <a:solidFill>
                <a:schemeClr val="tx1"/>
              </a:solidFill>
            </a:endParaRPr>
          </a:p>
          <a:p>
            <a:pPr marL="502920" indent="-274320">
              <a:spcBef>
                <a:spcPts val="400"/>
              </a:spcBef>
            </a:pPr>
            <a:r>
              <a:rPr lang="en-GB" sz="1000" dirty="0">
                <a:solidFill>
                  <a:schemeClr val="tx1"/>
                </a:solidFill>
              </a:rPr>
              <a:t>2.2	</a:t>
            </a:r>
            <a:r>
              <a:rPr lang="en-GB" sz="1000" dirty="0">
                <a:solidFill>
                  <a:schemeClr val="tx1"/>
                </a:solidFill>
                <a:hlinkClick r:id="rId13" action="ppaction://hlinksldjump"/>
              </a:rPr>
              <a:t>Change in app permissions</a:t>
            </a:r>
            <a:endParaRPr lang="en-GB" sz="1000" dirty="0">
              <a:solidFill>
                <a:schemeClr val="tx1"/>
              </a:solidFill>
            </a:endParaRPr>
          </a:p>
          <a:p>
            <a:pPr marL="502920" indent="-274320">
              <a:spcBef>
                <a:spcPts val="400"/>
              </a:spcBef>
            </a:pPr>
            <a:r>
              <a:rPr lang="en-GB" sz="1000" dirty="0">
                <a:solidFill>
                  <a:schemeClr val="tx1"/>
                </a:solidFill>
              </a:rPr>
              <a:t>2.3	</a:t>
            </a:r>
            <a:r>
              <a:rPr lang="en-GB" sz="1000" dirty="0">
                <a:solidFill>
                  <a:schemeClr val="tx1"/>
                </a:solidFill>
                <a:hlinkClick r:id="rId14" action="ppaction://hlinksldjump"/>
              </a:rPr>
              <a:t>Subpanel</a:t>
            </a:r>
            <a:endParaRPr lang="en-GB" sz="1000" dirty="0">
              <a:solidFill>
                <a:schemeClr val="tx1"/>
              </a:solidFill>
            </a:endParaRPr>
          </a:p>
          <a:p>
            <a:pPr marL="502920" indent="-274320">
              <a:spcBef>
                <a:spcPts val="400"/>
              </a:spcBef>
            </a:pPr>
            <a:r>
              <a:rPr lang="en-GB" sz="1000" dirty="0">
                <a:solidFill>
                  <a:schemeClr val="tx1"/>
                </a:solidFill>
              </a:rPr>
              <a:t>2.4	</a:t>
            </a:r>
            <a:r>
              <a:rPr lang="en-GB" sz="1000" dirty="0">
                <a:solidFill>
                  <a:schemeClr val="tx1"/>
                </a:solidFill>
                <a:hlinkClick r:id="rId15" action="ppaction://hlinksldjump"/>
              </a:rPr>
              <a:t>ATSC3</a:t>
            </a:r>
            <a:endParaRPr lang="en-GB" sz="1000" dirty="0">
              <a:solidFill>
                <a:schemeClr val="tx1"/>
              </a:solidFill>
            </a:endParaRPr>
          </a:p>
          <a:p>
            <a:pPr marL="502920" indent="-274320">
              <a:spcBef>
                <a:spcPts val="400"/>
              </a:spcBef>
            </a:pPr>
            <a:r>
              <a:rPr lang="en-GB" sz="1000" dirty="0">
                <a:solidFill>
                  <a:schemeClr val="tx1"/>
                </a:solidFill>
              </a:rPr>
              <a:t>2.5	</a:t>
            </a:r>
            <a:r>
              <a:rPr lang="en-GB" sz="1000" dirty="0">
                <a:solidFill>
                  <a:schemeClr val="tx1"/>
                </a:solidFill>
                <a:hlinkClick r:id="rId16" action="ppaction://hlinksldjump"/>
              </a:rPr>
              <a:t>Revenue</a:t>
            </a:r>
            <a:r>
              <a:rPr lang="en-GB" sz="1000" dirty="0">
                <a:solidFill>
                  <a:schemeClr val="tx1"/>
                </a:solidFill>
              </a:rPr>
              <a:t> – Opportunities and buy-side incentives</a:t>
            </a:r>
          </a:p>
          <a:p>
            <a:pPr marL="502920" indent="-274320">
              <a:spcBef>
                <a:spcPts val="400"/>
              </a:spcBef>
            </a:pPr>
            <a:r>
              <a:rPr lang="en-GB" sz="1000" dirty="0">
                <a:solidFill>
                  <a:schemeClr val="tx1"/>
                </a:solidFill>
              </a:rPr>
              <a:t>2.6	</a:t>
            </a:r>
            <a:r>
              <a:rPr lang="en-GB" sz="1000" dirty="0">
                <a:solidFill>
                  <a:schemeClr val="tx1"/>
                </a:solidFill>
                <a:hlinkClick r:id="rId17" action="ppaction://hlinksldjump"/>
              </a:rPr>
              <a:t>Cleantech</a:t>
            </a:r>
            <a:r>
              <a:rPr lang="en-GB" sz="1000" dirty="0">
                <a:solidFill>
                  <a:schemeClr val="tx1"/>
                </a:solidFill>
              </a:rPr>
              <a:t> programs (or below?)</a:t>
            </a:r>
          </a:p>
        </p:txBody>
      </p:sp>
      <p:sp>
        <p:nvSpPr>
          <p:cNvPr id="5" name="Rectangle 4">
            <a:extLst>
              <a:ext uri="{FF2B5EF4-FFF2-40B4-BE49-F238E27FC236}">
                <a16:creationId xmlns:a16="http://schemas.microsoft.com/office/drawing/2014/main" id="{78375C46-EA4C-0270-DDD7-697130DD2C32}"/>
              </a:ext>
            </a:extLst>
          </p:cNvPr>
          <p:cNvSpPr/>
          <p:nvPr/>
        </p:nvSpPr>
        <p:spPr>
          <a:xfrm>
            <a:off x="6100672" y="1092200"/>
            <a:ext cx="2690268" cy="3575050"/>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indent="-228600">
              <a:spcBef>
                <a:spcPts val="400"/>
              </a:spcBef>
            </a:pPr>
            <a:r>
              <a:rPr lang="en-GB" sz="1000" dirty="0">
                <a:solidFill>
                  <a:schemeClr val="tx1"/>
                </a:solidFill>
              </a:rPr>
              <a:t>3.	</a:t>
            </a:r>
            <a:r>
              <a:rPr lang="en-GB" sz="1000" b="1" dirty="0">
                <a:solidFill>
                  <a:schemeClr val="tx1"/>
                </a:solidFill>
              </a:rPr>
              <a:t>Measurement evolution can be accelerated with consistent coordination by CIMM</a:t>
            </a:r>
          </a:p>
          <a:p>
            <a:pPr marL="502920" indent="-274320">
              <a:spcBef>
                <a:spcPts val="400"/>
              </a:spcBef>
            </a:pPr>
            <a:r>
              <a:rPr lang="en-GB" sz="1000" dirty="0">
                <a:solidFill>
                  <a:schemeClr val="tx1"/>
                </a:solidFill>
              </a:rPr>
              <a:t>3.1	</a:t>
            </a:r>
            <a:r>
              <a:rPr lang="en-GB" sz="1000" dirty="0">
                <a:solidFill>
                  <a:schemeClr val="tx1"/>
                </a:solidFill>
                <a:hlinkClick r:id="rId18" action="ppaction://hlinksldjump"/>
              </a:rPr>
              <a:t>Education</a:t>
            </a:r>
            <a:r>
              <a:rPr lang="en-GB" sz="1000" dirty="0">
                <a:solidFill>
                  <a:schemeClr val="tx1"/>
                </a:solidFill>
              </a:rPr>
              <a:t> to align the industry on measurement issues</a:t>
            </a:r>
          </a:p>
          <a:p>
            <a:pPr marL="502920" indent="-274320">
              <a:spcBef>
                <a:spcPts val="400"/>
              </a:spcBef>
            </a:pPr>
            <a:r>
              <a:rPr lang="en-GB" sz="1000" dirty="0">
                <a:solidFill>
                  <a:schemeClr val="tx1"/>
                </a:solidFill>
              </a:rPr>
              <a:t>3.2	</a:t>
            </a:r>
            <a:r>
              <a:rPr lang="en-GB" sz="1000" dirty="0">
                <a:solidFill>
                  <a:schemeClr val="tx1"/>
                </a:solidFill>
                <a:hlinkClick r:id="rId19" action="ppaction://hlinksldjump"/>
              </a:rPr>
              <a:t>Cross association coordination</a:t>
            </a:r>
            <a:endParaRPr lang="en-GB" sz="1000" dirty="0">
              <a:solidFill>
                <a:schemeClr val="tx1"/>
              </a:solidFill>
            </a:endParaRPr>
          </a:p>
          <a:p>
            <a:pPr marL="502920" indent="-274320">
              <a:spcBef>
                <a:spcPts val="400"/>
              </a:spcBef>
            </a:pPr>
            <a:r>
              <a:rPr lang="en-GB" sz="1000" dirty="0">
                <a:solidFill>
                  <a:schemeClr val="tx1"/>
                </a:solidFill>
              </a:rPr>
              <a:t>3.3	</a:t>
            </a:r>
            <a:r>
              <a:rPr lang="en-GB" sz="1000" dirty="0">
                <a:solidFill>
                  <a:schemeClr val="tx1"/>
                </a:solidFill>
                <a:hlinkClick r:id="rId20" action="ppaction://hlinksldjump"/>
              </a:rPr>
              <a:t>Project administration and commitments</a:t>
            </a:r>
            <a:endParaRPr lang="en-GB" sz="1000" dirty="0">
              <a:solidFill>
                <a:schemeClr val="tx1"/>
              </a:solidFill>
            </a:endParaRPr>
          </a:p>
          <a:p>
            <a:pPr marL="502920" indent="-274320">
              <a:spcBef>
                <a:spcPts val="400"/>
              </a:spcBef>
            </a:pPr>
            <a:r>
              <a:rPr lang="en-GB" sz="1000" dirty="0">
                <a:solidFill>
                  <a:schemeClr val="tx1"/>
                </a:solidFill>
              </a:rPr>
              <a:t>3.4	</a:t>
            </a:r>
            <a:r>
              <a:rPr lang="en-GB" sz="1000" dirty="0">
                <a:solidFill>
                  <a:schemeClr val="tx1"/>
                </a:solidFill>
                <a:hlinkClick r:id="rId21" action="ppaction://hlinksldjump"/>
              </a:rPr>
              <a:t>Cleantech</a:t>
            </a:r>
            <a:r>
              <a:rPr lang="en-GB" sz="1000" dirty="0">
                <a:solidFill>
                  <a:schemeClr val="tx1"/>
                </a:solidFill>
              </a:rPr>
              <a:t> programs</a:t>
            </a:r>
          </a:p>
          <a:p>
            <a:pPr marL="502920" indent="-274320">
              <a:spcBef>
                <a:spcPts val="400"/>
              </a:spcBef>
            </a:pPr>
            <a:r>
              <a:rPr lang="en-GB" sz="1000" dirty="0">
                <a:solidFill>
                  <a:schemeClr val="tx1"/>
                </a:solidFill>
              </a:rPr>
              <a:t>3.5	</a:t>
            </a:r>
            <a:r>
              <a:rPr lang="en-GB" sz="1000" dirty="0">
                <a:solidFill>
                  <a:schemeClr val="tx1"/>
                </a:solidFill>
                <a:hlinkClick r:id="rId22" action="ppaction://hlinksldjump"/>
              </a:rPr>
              <a:t>Perspective on privacy</a:t>
            </a:r>
            <a:endParaRPr lang="en-GB" sz="1000" dirty="0">
              <a:solidFill>
                <a:schemeClr val="tx1"/>
              </a:solidFill>
            </a:endParaRPr>
          </a:p>
        </p:txBody>
      </p:sp>
      <p:sp>
        <p:nvSpPr>
          <p:cNvPr id="6" name="Footer Placeholder 5">
            <a:extLst>
              <a:ext uri="{FF2B5EF4-FFF2-40B4-BE49-F238E27FC236}">
                <a16:creationId xmlns:a16="http://schemas.microsoft.com/office/drawing/2014/main" id="{51D6BF40-1F1C-725F-B6B9-E05896DC19A9}"/>
              </a:ext>
            </a:extLst>
          </p:cNvPr>
          <p:cNvSpPr>
            <a:spLocks noGrp="1"/>
          </p:cNvSpPr>
          <p:nvPr>
            <p:ph type="ftr" sz="quarter" idx="10"/>
          </p:nvPr>
        </p:nvSpPr>
        <p:spPr/>
        <p:txBody>
          <a:bodyPr/>
          <a:lstStyle/>
          <a:p>
            <a:r>
              <a:rPr lang="en-GB" dirty="0"/>
              <a:t>Coalition for Innovation in Media Measurement, October 2023</a:t>
            </a:r>
          </a:p>
        </p:txBody>
      </p:sp>
      <p:sp>
        <p:nvSpPr>
          <p:cNvPr id="7" name="Slide Number Placeholder 6">
            <a:extLst>
              <a:ext uri="{FF2B5EF4-FFF2-40B4-BE49-F238E27FC236}">
                <a16:creationId xmlns:a16="http://schemas.microsoft.com/office/drawing/2014/main" id="{2188C101-B75B-58BE-A7D1-538F410FD772}"/>
              </a:ext>
            </a:extLst>
          </p:cNvPr>
          <p:cNvSpPr>
            <a:spLocks noGrp="1"/>
          </p:cNvSpPr>
          <p:nvPr>
            <p:ph type="sldNum" sz="quarter" idx="11"/>
          </p:nvPr>
        </p:nvSpPr>
        <p:spPr/>
        <p:txBody>
          <a:bodyPr/>
          <a:lstStyle/>
          <a:p>
            <a:fld id="{10AABD62-4B1F-4370-9BF1-A64AA2AFB05A}" type="slidenum">
              <a:rPr lang="en-GB" smtClean="0"/>
              <a:pPr/>
              <a:t>25</a:t>
            </a:fld>
            <a:endParaRPr lang="en-GB" dirty="0"/>
          </a:p>
        </p:txBody>
      </p:sp>
    </p:spTree>
    <p:extLst>
      <p:ext uri="{BB962C8B-B14F-4D97-AF65-F5344CB8AC3E}">
        <p14:creationId xmlns:p14="http://schemas.microsoft.com/office/powerpoint/2010/main" val="2338472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FF8E7-EF74-2BE0-98F4-CC9C9E983E4A}"/>
              </a:ext>
            </a:extLst>
          </p:cNvPr>
          <p:cNvSpPr>
            <a:spLocks noGrp="1"/>
          </p:cNvSpPr>
          <p:nvPr>
            <p:ph type="title"/>
          </p:nvPr>
        </p:nvSpPr>
        <p:spPr>
          <a:xfrm>
            <a:off x="354330" y="272581"/>
            <a:ext cx="8435340" cy="617220"/>
          </a:xfrm>
        </p:spPr>
        <p:txBody>
          <a:bodyPr/>
          <a:lstStyle/>
          <a:p>
            <a:r>
              <a:rPr lang="en-GB" dirty="0"/>
              <a:t>Feedback and Voting Request</a:t>
            </a:r>
          </a:p>
        </p:txBody>
      </p:sp>
      <p:sp>
        <p:nvSpPr>
          <p:cNvPr id="3" name="Footer Placeholder 2">
            <a:extLst>
              <a:ext uri="{FF2B5EF4-FFF2-40B4-BE49-F238E27FC236}">
                <a16:creationId xmlns:a16="http://schemas.microsoft.com/office/drawing/2014/main" id="{6D434377-FA8F-7E73-2918-1429A8E0B616}"/>
              </a:ext>
            </a:extLst>
          </p:cNvPr>
          <p:cNvSpPr>
            <a:spLocks noGrp="1"/>
          </p:cNvSpPr>
          <p:nvPr>
            <p:ph type="ftr" sz="quarter" idx="10"/>
          </p:nvPr>
        </p:nvSpPr>
        <p:spPr/>
        <p:txBody>
          <a:bodyPr/>
          <a:lstStyle/>
          <a:p>
            <a:r>
              <a:rPr lang="en-GB" dirty="0"/>
              <a:t>Coalition for Innovation in Media Measurement, October 2023</a:t>
            </a:r>
          </a:p>
        </p:txBody>
      </p:sp>
      <p:pic>
        <p:nvPicPr>
          <p:cNvPr id="9" name="Google Shape;569;p54">
            <a:extLst>
              <a:ext uri="{FF2B5EF4-FFF2-40B4-BE49-F238E27FC236}">
                <a16:creationId xmlns:a16="http://schemas.microsoft.com/office/drawing/2014/main" id="{52E1E67C-EFF6-98B1-447F-B38FD931BD36}"/>
              </a:ext>
            </a:extLst>
          </p:cNvPr>
          <p:cNvPicPr>
            <a:picLocks noChangeAspect="1"/>
          </p:cNvPicPr>
          <p:nvPr/>
        </p:nvPicPr>
        <p:blipFill>
          <a:blip r:embed="rId3">
            <a:alphaModFix/>
          </a:blip>
          <a:stretch>
            <a:fillRect/>
          </a:stretch>
        </p:blipFill>
        <p:spPr>
          <a:xfrm>
            <a:off x="4634559" y="1104900"/>
            <a:ext cx="4161780" cy="2548961"/>
          </a:xfrm>
          <a:prstGeom prst="rect">
            <a:avLst/>
          </a:prstGeom>
          <a:noFill/>
          <a:ln>
            <a:solidFill>
              <a:schemeClr val="bg2"/>
            </a:solidFill>
          </a:ln>
        </p:spPr>
      </p:pic>
      <p:sp>
        <p:nvSpPr>
          <p:cNvPr id="6" name="Rectangle 5">
            <a:extLst>
              <a:ext uri="{FF2B5EF4-FFF2-40B4-BE49-F238E27FC236}">
                <a16:creationId xmlns:a16="http://schemas.microsoft.com/office/drawing/2014/main" id="{B373AD87-1725-8B92-7667-400FE1023D6E}"/>
              </a:ext>
            </a:extLst>
          </p:cNvPr>
          <p:cNvSpPr/>
          <p:nvPr/>
        </p:nvSpPr>
        <p:spPr>
          <a:xfrm>
            <a:off x="354330" y="1104900"/>
            <a:ext cx="4155112" cy="729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1200" dirty="0">
                <a:solidFill>
                  <a:schemeClr val="tx1"/>
                </a:solidFill>
              </a:rPr>
              <a:t>After reviewing some of the potential solutions in the individual hypotheses solution slides, please place a value on the solution sets. </a:t>
            </a:r>
          </a:p>
        </p:txBody>
      </p:sp>
      <p:sp>
        <p:nvSpPr>
          <p:cNvPr id="12" name="Rectangle 11">
            <a:extLst>
              <a:ext uri="{FF2B5EF4-FFF2-40B4-BE49-F238E27FC236}">
                <a16:creationId xmlns:a16="http://schemas.microsoft.com/office/drawing/2014/main" id="{9970B110-718C-6150-3B77-2ED7AE52DDB1}"/>
              </a:ext>
            </a:extLst>
          </p:cNvPr>
          <p:cNvSpPr/>
          <p:nvPr/>
        </p:nvSpPr>
        <p:spPr>
          <a:xfrm>
            <a:off x="354330" y="2049173"/>
            <a:ext cx="4155112" cy="729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1200" dirty="0">
                <a:solidFill>
                  <a:schemeClr val="tx1"/>
                </a:solidFill>
              </a:rPr>
              <a:t>Please use this link to provide your feedback. Duplicate the template tab, rename it, and fill it out. </a:t>
            </a:r>
            <a:r>
              <a:rPr lang="en-GB" sz="1200" dirty="0">
                <a:solidFill>
                  <a:schemeClr val="accent4"/>
                </a:solidFill>
                <a:hlinkClick r:id="rId4">
                  <a:extLst>
                    <a:ext uri="{A12FA001-AC4F-418D-AE19-62706E023703}">
                      <ahyp:hlinkClr xmlns:ahyp="http://schemas.microsoft.com/office/drawing/2018/hyperlinkcolor" val="tx"/>
                    </a:ext>
                  </a:extLst>
                </a:hlinkClick>
              </a:rPr>
              <a:t>CIMM Feedback Template</a:t>
            </a:r>
            <a:r>
              <a:rPr lang="en-GB" sz="1200" dirty="0">
                <a:solidFill>
                  <a:schemeClr val="accent4"/>
                </a:solidFill>
              </a:rPr>
              <a:t> </a:t>
            </a:r>
          </a:p>
        </p:txBody>
      </p:sp>
      <p:sp>
        <p:nvSpPr>
          <p:cNvPr id="13" name="Rectangle 12">
            <a:extLst>
              <a:ext uri="{FF2B5EF4-FFF2-40B4-BE49-F238E27FC236}">
                <a16:creationId xmlns:a16="http://schemas.microsoft.com/office/drawing/2014/main" id="{254F52D0-01A3-34C2-9FC7-073B758A376D}"/>
              </a:ext>
            </a:extLst>
          </p:cNvPr>
          <p:cNvSpPr/>
          <p:nvPr/>
        </p:nvSpPr>
        <p:spPr>
          <a:xfrm>
            <a:off x="354330" y="2993446"/>
            <a:ext cx="4155112" cy="729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1200" dirty="0">
                <a:solidFill>
                  <a:schemeClr val="tx1"/>
                </a:solidFill>
              </a:rPr>
              <a:t>Some of the initiatives overlap current projects, so let’s call those out as well.</a:t>
            </a:r>
          </a:p>
        </p:txBody>
      </p:sp>
      <p:sp>
        <p:nvSpPr>
          <p:cNvPr id="14" name="Rectangle 13">
            <a:extLst>
              <a:ext uri="{FF2B5EF4-FFF2-40B4-BE49-F238E27FC236}">
                <a16:creationId xmlns:a16="http://schemas.microsoft.com/office/drawing/2014/main" id="{87C721A9-C2AF-9D99-0F90-B8E3B70EEE72}"/>
              </a:ext>
            </a:extLst>
          </p:cNvPr>
          <p:cNvSpPr/>
          <p:nvPr/>
        </p:nvSpPr>
        <p:spPr>
          <a:xfrm>
            <a:off x="354330" y="3937721"/>
            <a:ext cx="4155112" cy="729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GB" sz="1200" dirty="0">
                <a:solidFill>
                  <a:schemeClr val="tx1"/>
                </a:solidFill>
              </a:rPr>
              <a:t>These, along with estimated viability, time and effort, will reweight the overall ranking of the opportunities.</a:t>
            </a:r>
          </a:p>
        </p:txBody>
      </p:sp>
      <p:cxnSp>
        <p:nvCxnSpPr>
          <p:cNvPr id="17" name="Straight Connector 16">
            <a:extLst>
              <a:ext uri="{FF2B5EF4-FFF2-40B4-BE49-F238E27FC236}">
                <a16:creationId xmlns:a16="http://schemas.microsoft.com/office/drawing/2014/main" id="{DBD657CB-5E9E-ACA3-770E-3516173BA8CF}"/>
              </a:ext>
            </a:extLst>
          </p:cNvPr>
          <p:cNvCxnSpPr>
            <a:cxnSpLocks/>
          </p:cNvCxnSpPr>
          <p:nvPr/>
        </p:nvCxnSpPr>
        <p:spPr>
          <a:xfrm>
            <a:off x="354330" y="1941801"/>
            <a:ext cx="4155112" cy="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27B531E-7F54-9686-0196-BB872D2C65A0}"/>
              </a:ext>
            </a:extLst>
          </p:cNvPr>
          <p:cNvCxnSpPr>
            <a:cxnSpLocks/>
          </p:cNvCxnSpPr>
          <p:nvPr/>
        </p:nvCxnSpPr>
        <p:spPr>
          <a:xfrm>
            <a:off x="354330" y="2886074"/>
            <a:ext cx="4155112" cy="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222D577-4F1C-A3EB-8BBC-4D58695EABE4}"/>
              </a:ext>
            </a:extLst>
          </p:cNvPr>
          <p:cNvCxnSpPr>
            <a:cxnSpLocks/>
          </p:cNvCxnSpPr>
          <p:nvPr/>
        </p:nvCxnSpPr>
        <p:spPr>
          <a:xfrm>
            <a:off x="354330" y="3830347"/>
            <a:ext cx="4155112" cy="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C0AEF0A-1380-7021-C1E1-C709FD810C24}"/>
              </a:ext>
            </a:extLst>
          </p:cNvPr>
          <p:cNvSpPr>
            <a:spLocks noGrp="1"/>
          </p:cNvSpPr>
          <p:nvPr>
            <p:ph type="sldNum" sz="quarter" idx="11"/>
          </p:nvPr>
        </p:nvSpPr>
        <p:spPr/>
        <p:txBody>
          <a:bodyPr/>
          <a:lstStyle/>
          <a:p>
            <a:fld id="{10AABD62-4B1F-4370-9BF1-A64AA2AFB05A}" type="slidenum">
              <a:rPr lang="en-GB" smtClean="0"/>
              <a:pPr/>
              <a:t>26</a:t>
            </a:fld>
            <a:endParaRPr lang="en-GB" dirty="0"/>
          </a:p>
        </p:txBody>
      </p:sp>
    </p:spTree>
    <p:extLst>
      <p:ext uri="{BB962C8B-B14F-4D97-AF65-F5344CB8AC3E}">
        <p14:creationId xmlns:p14="http://schemas.microsoft.com/office/powerpoint/2010/main" val="2930393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077ED-5712-7BDA-5194-7762817F392E}"/>
              </a:ext>
            </a:extLst>
          </p:cNvPr>
          <p:cNvSpPr>
            <a:spLocks noGrp="1"/>
          </p:cNvSpPr>
          <p:nvPr>
            <p:ph type="title"/>
          </p:nvPr>
        </p:nvSpPr>
        <p:spPr>
          <a:xfrm>
            <a:off x="354330" y="272581"/>
            <a:ext cx="8435340" cy="617220"/>
          </a:xfrm>
        </p:spPr>
        <p:txBody>
          <a:bodyPr>
            <a:normAutofit/>
          </a:bodyPr>
          <a:lstStyle/>
          <a:p>
            <a:r>
              <a:rPr lang="en-GB" dirty="0">
                <a:hlinkClick r:id="rId3"/>
              </a:rPr>
              <a:t>Eval Grid</a:t>
            </a:r>
            <a:endParaRPr lang="en-GB" dirty="0"/>
          </a:p>
        </p:txBody>
      </p:sp>
      <p:sp>
        <p:nvSpPr>
          <p:cNvPr id="3" name="Footer Placeholder 2">
            <a:extLst>
              <a:ext uri="{FF2B5EF4-FFF2-40B4-BE49-F238E27FC236}">
                <a16:creationId xmlns:a16="http://schemas.microsoft.com/office/drawing/2014/main" id="{94C27F6C-FF09-39AB-F076-7BA9904CF587}"/>
              </a:ext>
            </a:extLst>
          </p:cNvPr>
          <p:cNvSpPr>
            <a:spLocks noGrp="1"/>
          </p:cNvSpPr>
          <p:nvPr>
            <p:ph type="ftr" sz="quarter" idx="10"/>
          </p:nvPr>
        </p:nvSpPr>
        <p:spPr/>
        <p:txBody>
          <a:bodyPr/>
          <a:lstStyle/>
          <a:p>
            <a:r>
              <a:rPr lang="en-GB" dirty="0"/>
              <a:t>Coalition for Innovation in Media Measurement, October 2023</a:t>
            </a:r>
          </a:p>
        </p:txBody>
      </p:sp>
      <p:graphicFrame>
        <p:nvGraphicFramePr>
          <p:cNvPr id="5" name="Google Shape;575;p55">
            <a:extLst>
              <a:ext uri="{FF2B5EF4-FFF2-40B4-BE49-F238E27FC236}">
                <a16:creationId xmlns:a16="http://schemas.microsoft.com/office/drawing/2014/main" id="{D77F9EAD-187A-2240-2B6E-D48BECFB0A30}"/>
              </a:ext>
            </a:extLst>
          </p:cNvPr>
          <p:cNvGraphicFramePr/>
          <p:nvPr>
            <p:extLst>
              <p:ext uri="{D42A27DB-BD31-4B8C-83A1-F6EECF244321}">
                <p14:modId xmlns:p14="http://schemas.microsoft.com/office/powerpoint/2010/main" val="969826219"/>
              </p:ext>
            </p:extLst>
          </p:nvPr>
        </p:nvGraphicFramePr>
        <p:xfrm>
          <a:off x="354329" y="1104900"/>
          <a:ext cx="8435340" cy="3562352"/>
        </p:xfrm>
        <a:graphic>
          <a:graphicData uri="http://schemas.openxmlformats.org/drawingml/2006/table">
            <a:tbl>
              <a:tblPr>
                <a:noFill/>
              </a:tblPr>
              <a:tblGrid>
                <a:gridCol w="455794">
                  <a:extLst>
                    <a:ext uri="{9D8B030D-6E8A-4147-A177-3AD203B41FA5}">
                      <a16:colId xmlns:a16="http://schemas.microsoft.com/office/drawing/2014/main" val="20000"/>
                    </a:ext>
                  </a:extLst>
                </a:gridCol>
                <a:gridCol w="2782163">
                  <a:extLst>
                    <a:ext uri="{9D8B030D-6E8A-4147-A177-3AD203B41FA5}">
                      <a16:colId xmlns:a16="http://schemas.microsoft.com/office/drawing/2014/main" val="20001"/>
                    </a:ext>
                  </a:extLst>
                </a:gridCol>
                <a:gridCol w="577487">
                  <a:extLst>
                    <a:ext uri="{9D8B030D-6E8A-4147-A177-3AD203B41FA5}">
                      <a16:colId xmlns:a16="http://schemas.microsoft.com/office/drawing/2014/main" val="4064795467"/>
                    </a:ext>
                  </a:extLst>
                </a:gridCol>
                <a:gridCol w="577487">
                  <a:extLst>
                    <a:ext uri="{9D8B030D-6E8A-4147-A177-3AD203B41FA5}">
                      <a16:colId xmlns:a16="http://schemas.microsoft.com/office/drawing/2014/main" val="20003"/>
                    </a:ext>
                  </a:extLst>
                </a:gridCol>
                <a:gridCol w="577487">
                  <a:extLst>
                    <a:ext uri="{9D8B030D-6E8A-4147-A177-3AD203B41FA5}">
                      <a16:colId xmlns:a16="http://schemas.microsoft.com/office/drawing/2014/main" val="20004"/>
                    </a:ext>
                  </a:extLst>
                </a:gridCol>
                <a:gridCol w="577487">
                  <a:extLst>
                    <a:ext uri="{9D8B030D-6E8A-4147-A177-3AD203B41FA5}">
                      <a16:colId xmlns:a16="http://schemas.microsoft.com/office/drawing/2014/main" val="20005"/>
                    </a:ext>
                  </a:extLst>
                </a:gridCol>
                <a:gridCol w="577487">
                  <a:extLst>
                    <a:ext uri="{9D8B030D-6E8A-4147-A177-3AD203B41FA5}">
                      <a16:colId xmlns:a16="http://schemas.microsoft.com/office/drawing/2014/main" val="20006"/>
                    </a:ext>
                  </a:extLst>
                </a:gridCol>
                <a:gridCol w="577487">
                  <a:extLst>
                    <a:ext uri="{9D8B030D-6E8A-4147-A177-3AD203B41FA5}">
                      <a16:colId xmlns:a16="http://schemas.microsoft.com/office/drawing/2014/main" val="20007"/>
                    </a:ext>
                  </a:extLst>
                </a:gridCol>
                <a:gridCol w="577487">
                  <a:extLst>
                    <a:ext uri="{9D8B030D-6E8A-4147-A177-3AD203B41FA5}">
                      <a16:colId xmlns:a16="http://schemas.microsoft.com/office/drawing/2014/main" val="20008"/>
                    </a:ext>
                  </a:extLst>
                </a:gridCol>
                <a:gridCol w="577487">
                  <a:extLst>
                    <a:ext uri="{9D8B030D-6E8A-4147-A177-3AD203B41FA5}">
                      <a16:colId xmlns:a16="http://schemas.microsoft.com/office/drawing/2014/main" val="20009"/>
                    </a:ext>
                  </a:extLst>
                </a:gridCol>
                <a:gridCol w="577487">
                  <a:extLst>
                    <a:ext uri="{9D8B030D-6E8A-4147-A177-3AD203B41FA5}">
                      <a16:colId xmlns:a16="http://schemas.microsoft.com/office/drawing/2014/main" val="20010"/>
                    </a:ext>
                  </a:extLst>
                </a:gridCol>
              </a:tblGrid>
              <a:tr h="138277">
                <a:tc>
                  <a:txBody>
                    <a:bodyPr/>
                    <a:lstStyle/>
                    <a:p>
                      <a:pPr marL="0" lvl="0" indent="0" algn="l" rtl="0">
                        <a:spcBef>
                          <a:spcPts val="0"/>
                        </a:spcBef>
                        <a:spcAft>
                          <a:spcPts val="0"/>
                        </a:spcAft>
                        <a:buNone/>
                      </a:pPr>
                      <a:endParaRPr sz="70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gridSpan="6">
                  <a:txBody>
                    <a:bodyPr/>
                    <a:lstStyle/>
                    <a:p>
                      <a:pPr marL="0" lvl="0" indent="0" algn="ctr" rtl="0">
                        <a:lnSpc>
                          <a:spcPct val="115000"/>
                        </a:lnSpc>
                        <a:spcBef>
                          <a:spcPts val="0"/>
                        </a:spcBef>
                        <a:spcAft>
                          <a:spcPts val="0"/>
                        </a:spcAft>
                        <a:buNone/>
                      </a:pPr>
                      <a:r>
                        <a:rPr lang="en" sz="700" b="1" dirty="0">
                          <a:solidFill>
                            <a:srgbClr val="FFFFFF"/>
                          </a:solidFill>
                          <a:latin typeface="+mn-lt"/>
                        </a:rPr>
                        <a:t>Evaluation Criteria</a:t>
                      </a:r>
                      <a:endParaRPr sz="700" b="1" dirty="0">
                        <a:solidFill>
                          <a:srgbClr val="FFFFFF"/>
                        </a:solidFill>
                        <a:latin typeface="+mn-lt"/>
                      </a:endParaRPr>
                    </a:p>
                  </a:txBody>
                  <a:tcPr marL="36000" marR="36000" marT="10800" marB="10800" anchor="ctr">
                    <a:lnL w="1270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65604">
                <a:tc gridSpan="2">
                  <a:txBody>
                    <a:bodyPr/>
                    <a:lstStyle/>
                    <a:p>
                      <a:pPr marL="0" lvl="0" indent="0" algn="l" rtl="0">
                        <a:lnSpc>
                          <a:spcPct val="115000"/>
                        </a:lnSpc>
                        <a:spcBef>
                          <a:spcPts val="0"/>
                        </a:spcBef>
                        <a:spcAft>
                          <a:spcPts val="0"/>
                        </a:spcAft>
                        <a:buNone/>
                      </a:pPr>
                      <a:r>
                        <a:rPr lang="en" sz="700" b="1" dirty="0">
                          <a:solidFill>
                            <a:schemeClr val="tx1"/>
                          </a:solidFill>
                          <a:latin typeface="+mn-lt"/>
                        </a:rPr>
                        <a:t>Opportunity</a:t>
                      </a:r>
                      <a:endParaRPr sz="700" b="1" dirty="0">
                        <a:solidFill>
                          <a:schemeClr val="tx1"/>
                        </a:solidFill>
                        <a:latin typeface="+mn-lt"/>
                      </a:endParaRPr>
                    </a:p>
                  </a:txBody>
                  <a:tcPr marL="36000" marR="36000" marT="10800" marB="1080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a:txBody>
                    <a:bodyPr/>
                    <a:lstStyle/>
                    <a:p>
                      <a:pPr marL="0" lvl="0" indent="0" algn="l" rtl="0">
                        <a:lnSpc>
                          <a:spcPct val="115000"/>
                        </a:lnSpc>
                        <a:spcBef>
                          <a:spcPts val="0"/>
                        </a:spcBef>
                        <a:spcAft>
                          <a:spcPts val="0"/>
                        </a:spcAft>
                        <a:buNone/>
                      </a:pPr>
                      <a:r>
                        <a:rPr lang="en" sz="700" b="1" dirty="0">
                          <a:solidFill>
                            <a:schemeClr val="tx1"/>
                          </a:solidFill>
                          <a:latin typeface="+mn-lt"/>
                        </a:rPr>
                        <a:t>Description</a:t>
                      </a:r>
                      <a:endParaRPr sz="700" b="1" dirty="0">
                        <a:solidFill>
                          <a:schemeClr val="tx1"/>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l" rtl="0">
                        <a:lnSpc>
                          <a:spcPct val="115000"/>
                        </a:lnSpc>
                        <a:spcBef>
                          <a:spcPts val="0"/>
                        </a:spcBef>
                        <a:spcAft>
                          <a:spcPts val="0"/>
                        </a:spcAft>
                        <a:buNone/>
                      </a:pPr>
                      <a:r>
                        <a:rPr lang="en" sz="700" b="1" dirty="0">
                          <a:solidFill>
                            <a:schemeClr val="tx1"/>
                          </a:solidFill>
                          <a:latin typeface="+mn-lt"/>
                        </a:rPr>
                        <a:t>Advantages</a:t>
                      </a:r>
                      <a:endParaRPr sz="700" b="1" dirty="0">
                        <a:solidFill>
                          <a:schemeClr val="tx1"/>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l" rtl="0">
                        <a:lnSpc>
                          <a:spcPct val="115000"/>
                        </a:lnSpc>
                        <a:spcBef>
                          <a:spcPts val="0"/>
                        </a:spcBef>
                        <a:spcAft>
                          <a:spcPts val="0"/>
                        </a:spcAft>
                        <a:buNone/>
                      </a:pPr>
                      <a:r>
                        <a:rPr lang="en" sz="700" b="1" dirty="0">
                          <a:solidFill>
                            <a:schemeClr val="tx1"/>
                          </a:solidFill>
                          <a:latin typeface="+mn-lt"/>
                        </a:rPr>
                        <a:t>Challenges</a:t>
                      </a:r>
                      <a:endParaRPr sz="700" b="1" dirty="0">
                        <a:solidFill>
                          <a:schemeClr val="tx1"/>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l" rtl="0">
                        <a:lnSpc>
                          <a:spcPct val="115000"/>
                        </a:lnSpc>
                        <a:spcBef>
                          <a:spcPts val="0"/>
                        </a:spcBef>
                        <a:spcAft>
                          <a:spcPts val="0"/>
                        </a:spcAft>
                        <a:buNone/>
                      </a:pPr>
                      <a:r>
                        <a:rPr lang="en" sz="700" b="1" dirty="0">
                          <a:solidFill>
                            <a:schemeClr val="tx1"/>
                          </a:solidFill>
                          <a:latin typeface="+mn-lt"/>
                        </a:rPr>
                        <a:t>Effort by stakeholder</a:t>
                      </a:r>
                      <a:endParaRPr sz="700" b="1" dirty="0">
                        <a:solidFill>
                          <a:schemeClr val="tx1"/>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l" rtl="0">
                        <a:lnSpc>
                          <a:spcPct val="115000"/>
                        </a:lnSpc>
                        <a:spcBef>
                          <a:spcPts val="0"/>
                        </a:spcBef>
                        <a:spcAft>
                          <a:spcPts val="0"/>
                        </a:spcAft>
                        <a:buNone/>
                      </a:pPr>
                      <a:r>
                        <a:rPr lang="en" sz="700" b="1" dirty="0">
                          <a:solidFill>
                            <a:schemeClr val="tx1"/>
                          </a:solidFill>
                          <a:latin typeface="+mn-lt"/>
                        </a:rPr>
                        <a:t>Hard Costs</a:t>
                      </a:r>
                      <a:endParaRPr sz="700" b="1" dirty="0">
                        <a:solidFill>
                          <a:schemeClr val="tx1"/>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l" rtl="0">
                        <a:lnSpc>
                          <a:spcPct val="115000"/>
                        </a:lnSpc>
                        <a:spcBef>
                          <a:spcPts val="0"/>
                        </a:spcBef>
                        <a:spcAft>
                          <a:spcPts val="0"/>
                        </a:spcAft>
                        <a:buNone/>
                      </a:pPr>
                      <a:r>
                        <a:rPr lang="en" sz="700" b="1" dirty="0">
                          <a:solidFill>
                            <a:schemeClr val="tx1"/>
                          </a:solidFill>
                          <a:latin typeface="+mn-lt"/>
                        </a:rPr>
                        <a:t>Buy-in</a:t>
                      </a:r>
                      <a:endParaRPr sz="700" b="1" dirty="0">
                        <a:solidFill>
                          <a:schemeClr val="tx1"/>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l" rtl="0">
                        <a:lnSpc>
                          <a:spcPct val="115000"/>
                        </a:lnSpc>
                        <a:spcBef>
                          <a:spcPts val="0"/>
                        </a:spcBef>
                        <a:spcAft>
                          <a:spcPts val="0"/>
                        </a:spcAft>
                        <a:buNone/>
                      </a:pPr>
                      <a:r>
                        <a:rPr lang="en" sz="700" b="1" dirty="0">
                          <a:solidFill>
                            <a:schemeClr val="tx1"/>
                          </a:solidFill>
                          <a:latin typeface="+mn-lt"/>
                        </a:rPr>
                        <a:t>Timing</a:t>
                      </a:r>
                      <a:endParaRPr sz="700" b="1" dirty="0">
                        <a:solidFill>
                          <a:schemeClr val="tx1"/>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l" rtl="0">
                        <a:lnSpc>
                          <a:spcPct val="115000"/>
                        </a:lnSpc>
                        <a:spcBef>
                          <a:spcPts val="0"/>
                        </a:spcBef>
                        <a:spcAft>
                          <a:spcPts val="0"/>
                        </a:spcAft>
                        <a:buNone/>
                      </a:pPr>
                      <a:r>
                        <a:rPr lang="en" sz="700" b="1" dirty="0">
                          <a:solidFill>
                            <a:schemeClr val="tx1"/>
                          </a:solidFill>
                          <a:latin typeface="+mn-lt"/>
                        </a:rPr>
                        <a:t>Value</a:t>
                      </a:r>
                      <a:endParaRPr sz="700" b="1" dirty="0">
                        <a:solidFill>
                          <a:schemeClr val="tx1"/>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l" rtl="0">
                        <a:lnSpc>
                          <a:spcPct val="115000"/>
                        </a:lnSpc>
                        <a:spcBef>
                          <a:spcPts val="0"/>
                        </a:spcBef>
                        <a:spcAft>
                          <a:spcPts val="0"/>
                        </a:spcAft>
                        <a:buNone/>
                      </a:pPr>
                      <a:r>
                        <a:rPr lang="en" sz="700" b="1" dirty="0">
                          <a:solidFill>
                            <a:schemeClr val="tx1"/>
                          </a:solidFill>
                          <a:latin typeface="+mn-lt"/>
                        </a:rPr>
                        <a:t>Industry Impact</a:t>
                      </a:r>
                      <a:endParaRPr sz="700" b="1" dirty="0">
                        <a:solidFill>
                          <a:schemeClr val="tx1"/>
                        </a:solidFill>
                        <a:latin typeface="+mn-lt"/>
                      </a:endParaRPr>
                    </a:p>
                  </a:txBody>
                  <a:tcPr marL="36000" marR="36000" marT="10800" marB="10800" anchor="ctr">
                    <a:lnL w="1270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265604">
                <a:tc>
                  <a:txBody>
                    <a:bodyPr/>
                    <a:lstStyle/>
                    <a:p>
                      <a:pPr marL="0" lvl="0" indent="0" algn="ctr" rtl="0">
                        <a:lnSpc>
                          <a:spcPct val="115000"/>
                        </a:lnSpc>
                        <a:spcBef>
                          <a:spcPts val="0"/>
                        </a:spcBef>
                        <a:spcAft>
                          <a:spcPts val="0"/>
                        </a:spcAft>
                        <a:buNone/>
                      </a:pPr>
                      <a:r>
                        <a:rPr lang="en" sz="700" dirty="0">
                          <a:latin typeface="+mn-lt"/>
                        </a:rPr>
                        <a:t>#</a:t>
                      </a:r>
                      <a:endParaRPr sz="70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700" dirty="0">
                          <a:solidFill>
                            <a:srgbClr val="595959"/>
                          </a:solidFill>
                          <a:latin typeface="+mn-lt"/>
                        </a:rPr>
                        <a:t>Solution</a:t>
                      </a:r>
                      <a:endParaRPr sz="700" dirty="0">
                        <a:solidFill>
                          <a:srgbClr val="595959"/>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700" dirty="0">
                          <a:latin typeface="+mn-lt"/>
                        </a:rPr>
                        <a:t>H, M. L</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700" dirty="0">
                          <a:latin typeface="+mn-lt"/>
                        </a:rPr>
                        <a:t>&gt;&lt;$1mm, &gt;$5mm</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700" dirty="0">
                          <a:latin typeface="+mn-lt"/>
                        </a:rPr>
                        <a:t>Limited, Broad</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700" dirty="0">
                          <a:latin typeface="+mn-lt"/>
                        </a:rPr>
                        <a:t>&gt;&lt;1yr, &gt;2yrs</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700" dirty="0">
                          <a:latin typeface="+mn-lt"/>
                        </a:rPr>
                        <a:t>H, M. L</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700" dirty="0">
                          <a:latin typeface="+mn-lt"/>
                        </a:rPr>
                        <a:t>H, M. L</a:t>
                      </a:r>
                      <a:endParaRPr sz="700" dirty="0">
                        <a:latin typeface="+mn-lt"/>
                      </a:endParaRPr>
                    </a:p>
                  </a:txBody>
                  <a:tcPr marL="36000" marR="36000" marT="10800" marB="10800" anchor="ctr">
                    <a:lnL w="1270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38277">
                <a:tc>
                  <a:txBody>
                    <a:bodyPr/>
                    <a:lstStyle/>
                    <a:p>
                      <a:pPr marL="0" lvl="0" indent="0" algn="ctr" rtl="0">
                        <a:lnSpc>
                          <a:spcPct val="115000"/>
                        </a:lnSpc>
                        <a:spcBef>
                          <a:spcPts val="0"/>
                        </a:spcBef>
                        <a:spcAft>
                          <a:spcPts val="0"/>
                        </a:spcAft>
                        <a:buNone/>
                      </a:pPr>
                      <a:r>
                        <a:rPr lang="en" sz="700" b="1" dirty="0">
                          <a:latin typeface="+mn-lt"/>
                        </a:rPr>
                        <a:t>1.0</a:t>
                      </a:r>
                      <a:endParaRPr sz="700" b="1"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gridSpan="4">
                  <a:txBody>
                    <a:bodyPr/>
                    <a:lstStyle/>
                    <a:p>
                      <a:pPr marL="0" lvl="0" indent="0" algn="l" rtl="0">
                        <a:lnSpc>
                          <a:spcPct val="115000"/>
                        </a:lnSpc>
                        <a:spcBef>
                          <a:spcPts val="0"/>
                        </a:spcBef>
                        <a:spcAft>
                          <a:spcPts val="0"/>
                        </a:spcAft>
                        <a:buNone/>
                      </a:pPr>
                      <a:r>
                        <a:rPr lang="en" sz="700" b="1" dirty="0">
                          <a:solidFill>
                            <a:srgbClr val="595959"/>
                          </a:solidFill>
                          <a:latin typeface="+mn-lt"/>
                        </a:rPr>
                        <a:t>The best short term impact will be from driving foundational </a:t>
                      </a:r>
                      <a:r>
                        <a:rPr lang="en" sz="700" b="1" u="sng" dirty="0">
                          <a:solidFill>
                            <a:srgbClr val="595959"/>
                          </a:solidFill>
                          <a:latin typeface="+mn-lt"/>
                        </a:rPr>
                        <a:t>interoperability</a:t>
                      </a:r>
                      <a:r>
                        <a:rPr lang="en" sz="700" b="1" dirty="0">
                          <a:solidFill>
                            <a:srgbClr val="595959"/>
                          </a:solidFill>
                          <a:latin typeface="+mn-lt"/>
                        </a:rPr>
                        <a:t>, with overlap</a:t>
                      </a:r>
                      <a:endParaRPr sz="700" b="1" dirty="0">
                        <a:solidFill>
                          <a:srgbClr val="595959"/>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lang="en-IN"/>
                    </a:p>
                  </a:txBody>
                  <a:tcP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hMerge="1">
                  <a:txBody>
                    <a:bodyPr/>
                    <a:lstStyle/>
                    <a:p>
                      <a:endParaRPr lang="en-US"/>
                    </a:p>
                  </a:txBody>
                  <a:tcP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hMerge="1">
                  <a:txBody>
                    <a:bodyPr/>
                    <a:lstStyle/>
                    <a:p>
                      <a:endParaRPr lang="en-US"/>
                    </a:p>
                  </a:txBody>
                  <a:tcPr/>
                </a:tc>
                <a:tc>
                  <a:txBody>
                    <a:bodyPr/>
                    <a:lstStyle/>
                    <a:p>
                      <a:pPr marL="0" lvl="0" indent="0" algn="ctr"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38277">
                <a:tc>
                  <a:txBody>
                    <a:bodyPr/>
                    <a:lstStyle/>
                    <a:p>
                      <a:pPr marL="0" lvl="0" indent="0" algn="ctr" rtl="0">
                        <a:lnSpc>
                          <a:spcPct val="115000"/>
                        </a:lnSpc>
                        <a:spcBef>
                          <a:spcPts val="0"/>
                        </a:spcBef>
                        <a:spcAft>
                          <a:spcPts val="0"/>
                        </a:spcAft>
                        <a:buNone/>
                      </a:pPr>
                      <a:r>
                        <a:rPr lang="en" sz="700" dirty="0">
                          <a:latin typeface="+mn-lt"/>
                        </a:rPr>
                        <a:t>1.1</a:t>
                      </a:r>
                      <a:endParaRPr sz="70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700" dirty="0">
                          <a:solidFill>
                            <a:srgbClr val="595959"/>
                          </a:solidFill>
                          <a:latin typeface="+mn-lt"/>
                        </a:rPr>
                        <a:t>Terminology for published descriptive statistics</a:t>
                      </a:r>
                      <a:endParaRPr sz="700" dirty="0">
                        <a:solidFill>
                          <a:srgbClr val="595959"/>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L</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~0</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Broad</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Months</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L, M</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L</a:t>
                      </a:r>
                      <a:endParaRPr sz="700" dirty="0">
                        <a:latin typeface="+mn-lt"/>
                      </a:endParaRPr>
                    </a:p>
                  </a:txBody>
                  <a:tcPr marL="36000" marR="36000" marT="10800" marB="10800" anchor="ctr">
                    <a:lnL w="1270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38277">
                <a:tc>
                  <a:txBody>
                    <a:bodyPr/>
                    <a:lstStyle/>
                    <a:p>
                      <a:pPr marL="0" lvl="0" indent="0" algn="ctr" rtl="0">
                        <a:lnSpc>
                          <a:spcPct val="115000"/>
                        </a:lnSpc>
                        <a:spcBef>
                          <a:spcPts val="0"/>
                        </a:spcBef>
                        <a:spcAft>
                          <a:spcPts val="0"/>
                        </a:spcAft>
                        <a:buNone/>
                      </a:pPr>
                      <a:r>
                        <a:rPr lang="en" sz="700" dirty="0">
                          <a:latin typeface="+mn-lt"/>
                        </a:rPr>
                        <a:t>1.2</a:t>
                      </a:r>
                      <a:endParaRPr sz="70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700">
                          <a:solidFill>
                            <a:srgbClr val="595959"/>
                          </a:solidFill>
                          <a:latin typeface="+mn-lt"/>
                        </a:rPr>
                        <a:t>Definitions of common metrics</a:t>
                      </a:r>
                      <a:endParaRPr sz="700" dirty="0">
                        <a:solidFill>
                          <a:srgbClr val="595959"/>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M, L</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Broad</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Months</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M</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M, L</a:t>
                      </a:r>
                      <a:endParaRPr sz="700" dirty="0">
                        <a:latin typeface="+mn-lt"/>
                      </a:endParaRPr>
                    </a:p>
                  </a:txBody>
                  <a:tcPr marL="36000" marR="36000" marT="10800" marB="10800" anchor="ctr">
                    <a:lnL w="1270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38277">
                <a:tc>
                  <a:txBody>
                    <a:bodyPr/>
                    <a:lstStyle/>
                    <a:p>
                      <a:pPr marL="0" lvl="0" indent="0" algn="ctr" rtl="0">
                        <a:lnSpc>
                          <a:spcPct val="115000"/>
                        </a:lnSpc>
                        <a:spcBef>
                          <a:spcPts val="0"/>
                        </a:spcBef>
                        <a:spcAft>
                          <a:spcPts val="0"/>
                        </a:spcAft>
                        <a:buNone/>
                      </a:pPr>
                      <a:r>
                        <a:rPr lang="en" sz="700" dirty="0">
                          <a:latin typeface="+mn-lt"/>
                        </a:rPr>
                        <a:t>1.3</a:t>
                      </a:r>
                      <a:endParaRPr sz="70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700" dirty="0">
                          <a:solidFill>
                            <a:srgbClr val="595959"/>
                          </a:solidFill>
                          <a:latin typeface="+mn-lt"/>
                        </a:rPr>
                        <a:t>Cross-platform technical standards</a:t>
                      </a:r>
                      <a:endParaRPr sz="700" dirty="0">
                        <a:solidFill>
                          <a:srgbClr val="595959"/>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H</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Challenges</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1</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M</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M</a:t>
                      </a:r>
                      <a:endParaRPr sz="700" dirty="0">
                        <a:latin typeface="+mn-lt"/>
                      </a:endParaRPr>
                    </a:p>
                  </a:txBody>
                  <a:tcPr marL="36000" marR="36000" marT="10800" marB="10800" anchor="ctr">
                    <a:lnL w="1270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38277">
                <a:tc>
                  <a:txBody>
                    <a:bodyPr/>
                    <a:lstStyle/>
                    <a:p>
                      <a:pPr marL="0" lvl="0" indent="0" algn="ctr" rtl="0">
                        <a:lnSpc>
                          <a:spcPct val="115000"/>
                        </a:lnSpc>
                        <a:spcBef>
                          <a:spcPts val="0"/>
                        </a:spcBef>
                        <a:spcAft>
                          <a:spcPts val="0"/>
                        </a:spcAft>
                        <a:buNone/>
                      </a:pPr>
                      <a:r>
                        <a:rPr lang="en" sz="700" dirty="0">
                          <a:latin typeface="+mn-lt"/>
                        </a:rPr>
                        <a:t>1.3.1</a:t>
                      </a:r>
                      <a:endParaRPr sz="70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700" dirty="0">
                          <a:solidFill>
                            <a:srgbClr val="595959"/>
                          </a:solidFill>
                          <a:latin typeface="+mn-lt"/>
                        </a:rPr>
                        <a:t>Watermarks</a:t>
                      </a:r>
                      <a:endParaRPr sz="700" dirty="0">
                        <a:solidFill>
                          <a:srgbClr val="595959"/>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700">
                          <a:latin typeface="+mn-lt"/>
                        </a:rPr>
                        <a:t>H</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700">
                          <a:latin typeface="+mn-lt"/>
                        </a:rPr>
                        <a:t>$$$</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700" dirty="0">
                          <a:latin typeface="+mn-lt"/>
                        </a:rPr>
                        <a:t>Challenges</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700">
                          <a:latin typeface="+mn-lt"/>
                        </a:rPr>
                        <a:t>2+</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700">
                          <a:latin typeface="+mn-lt"/>
                        </a:rPr>
                        <a:t>H</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700" dirty="0">
                          <a:latin typeface="+mn-lt"/>
                        </a:rPr>
                        <a:t>H</a:t>
                      </a:r>
                      <a:endParaRPr sz="700" dirty="0">
                        <a:latin typeface="+mn-lt"/>
                      </a:endParaRPr>
                    </a:p>
                  </a:txBody>
                  <a:tcPr marL="36000" marR="36000" marT="10800" marB="10800" anchor="ctr">
                    <a:lnL w="1270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138277">
                <a:tc>
                  <a:txBody>
                    <a:bodyPr/>
                    <a:lstStyle/>
                    <a:p>
                      <a:pPr marL="0" lvl="0" indent="0" algn="ctr" rtl="0">
                        <a:lnSpc>
                          <a:spcPct val="115000"/>
                        </a:lnSpc>
                        <a:spcBef>
                          <a:spcPts val="0"/>
                        </a:spcBef>
                        <a:spcAft>
                          <a:spcPts val="0"/>
                        </a:spcAft>
                        <a:buNone/>
                      </a:pPr>
                      <a:r>
                        <a:rPr lang="en" sz="700" dirty="0">
                          <a:latin typeface="+mn-lt"/>
                        </a:rPr>
                        <a:t>1.4</a:t>
                      </a:r>
                      <a:endParaRPr sz="70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700">
                          <a:solidFill>
                            <a:srgbClr val="595959"/>
                          </a:solidFill>
                          <a:latin typeface="+mn-lt"/>
                        </a:rPr>
                        <a:t>Disclosure of methodology</a:t>
                      </a:r>
                      <a:endParaRPr sz="700" dirty="0">
                        <a:solidFill>
                          <a:srgbClr val="595959"/>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M, L</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Limited</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1</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M</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H</a:t>
                      </a:r>
                      <a:endParaRPr sz="700" dirty="0">
                        <a:latin typeface="+mn-lt"/>
                      </a:endParaRPr>
                    </a:p>
                  </a:txBody>
                  <a:tcPr marL="36000" marR="36000" marT="10800" marB="10800" anchor="ctr">
                    <a:lnL w="1270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38277">
                <a:tc>
                  <a:txBody>
                    <a:bodyPr/>
                    <a:lstStyle/>
                    <a:p>
                      <a:pPr marL="0" lvl="0" indent="0" algn="ctr" rtl="0">
                        <a:lnSpc>
                          <a:spcPct val="115000"/>
                        </a:lnSpc>
                        <a:spcBef>
                          <a:spcPts val="0"/>
                        </a:spcBef>
                        <a:spcAft>
                          <a:spcPts val="0"/>
                        </a:spcAft>
                        <a:buNone/>
                      </a:pPr>
                      <a:r>
                        <a:rPr lang="en" sz="700" dirty="0">
                          <a:latin typeface="+mn-lt"/>
                        </a:rPr>
                        <a:t>1.5</a:t>
                      </a:r>
                      <a:endParaRPr sz="70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700" dirty="0">
                          <a:solidFill>
                            <a:srgbClr val="595959"/>
                          </a:solidFill>
                          <a:latin typeface="+mn-lt"/>
                        </a:rPr>
                        <a:t>Cross-platform taxonomies for the categories of content and ads</a:t>
                      </a:r>
                      <a:endParaRPr sz="700" dirty="0">
                        <a:solidFill>
                          <a:srgbClr val="595959"/>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M</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Challenges</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1</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M</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M</a:t>
                      </a:r>
                      <a:endParaRPr sz="700" dirty="0">
                        <a:latin typeface="+mn-lt"/>
                      </a:endParaRPr>
                    </a:p>
                  </a:txBody>
                  <a:tcPr marL="36000" marR="36000" marT="10800" marB="10800" anchor="ctr">
                    <a:lnL w="1270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65604">
                <a:tc>
                  <a:txBody>
                    <a:bodyPr/>
                    <a:lstStyle/>
                    <a:p>
                      <a:pPr marL="0" lvl="0" indent="0" algn="ctr" rtl="0">
                        <a:lnSpc>
                          <a:spcPct val="115000"/>
                        </a:lnSpc>
                        <a:spcBef>
                          <a:spcPts val="0"/>
                        </a:spcBef>
                        <a:spcAft>
                          <a:spcPts val="0"/>
                        </a:spcAft>
                        <a:buNone/>
                      </a:pPr>
                      <a:r>
                        <a:rPr lang="en" sz="700" dirty="0">
                          <a:latin typeface="+mn-lt"/>
                        </a:rPr>
                        <a:t>1.6</a:t>
                      </a:r>
                      <a:endParaRPr sz="70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700" dirty="0">
                          <a:solidFill>
                            <a:srgbClr val="595959"/>
                          </a:solidFill>
                          <a:latin typeface="+mn-lt"/>
                        </a:rPr>
                        <a:t>Services or instruments that can support access to common libraries for content and ads, and schedules</a:t>
                      </a:r>
                      <a:endParaRPr sz="700" dirty="0">
                        <a:solidFill>
                          <a:srgbClr val="595959"/>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M</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Limited</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1</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M</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M</a:t>
                      </a:r>
                      <a:endParaRPr sz="700" dirty="0">
                        <a:latin typeface="+mn-lt"/>
                      </a:endParaRPr>
                    </a:p>
                  </a:txBody>
                  <a:tcPr marL="36000" marR="36000" marT="10800" marB="10800" anchor="ctr">
                    <a:lnL w="1270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38277">
                <a:tc>
                  <a:txBody>
                    <a:bodyPr/>
                    <a:lstStyle/>
                    <a:p>
                      <a:pPr marL="0" lvl="0" indent="0" algn="ctr" rtl="0">
                        <a:lnSpc>
                          <a:spcPct val="115000"/>
                        </a:lnSpc>
                        <a:spcBef>
                          <a:spcPts val="0"/>
                        </a:spcBef>
                        <a:spcAft>
                          <a:spcPts val="0"/>
                        </a:spcAft>
                        <a:buNone/>
                      </a:pPr>
                      <a:r>
                        <a:rPr lang="en" sz="700" dirty="0">
                          <a:latin typeface="+mn-lt"/>
                        </a:rPr>
                        <a:t>1.7</a:t>
                      </a:r>
                      <a:endParaRPr sz="70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700">
                          <a:solidFill>
                            <a:srgbClr val="595959"/>
                          </a:solidFill>
                          <a:latin typeface="+mn-lt"/>
                        </a:rPr>
                        <a:t>Identity graph system</a:t>
                      </a:r>
                      <a:endParaRPr sz="700" dirty="0">
                        <a:solidFill>
                          <a:srgbClr val="595959"/>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M, L</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 $$$</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Challenges</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1, 2</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M</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M</a:t>
                      </a:r>
                      <a:endParaRPr sz="700" dirty="0">
                        <a:latin typeface="+mn-lt"/>
                      </a:endParaRPr>
                    </a:p>
                  </a:txBody>
                  <a:tcPr marL="36000" marR="36000" marT="10800" marB="10800" anchor="ctr">
                    <a:lnL w="1270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38277">
                <a:tc>
                  <a:txBody>
                    <a:bodyPr/>
                    <a:lstStyle/>
                    <a:p>
                      <a:pPr marL="0" lvl="0" indent="0" algn="ctr" rtl="0">
                        <a:lnSpc>
                          <a:spcPct val="115000"/>
                        </a:lnSpc>
                        <a:spcBef>
                          <a:spcPts val="0"/>
                        </a:spcBef>
                        <a:spcAft>
                          <a:spcPts val="0"/>
                        </a:spcAft>
                        <a:buNone/>
                      </a:pPr>
                      <a:r>
                        <a:rPr lang="en" sz="700" b="1" dirty="0">
                          <a:latin typeface="+mn-lt"/>
                        </a:rPr>
                        <a:t>1.8</a:t>
                      </a:r>
                      <a:endParaRPr sz="700" b="1"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lvl="0" indent="0" algn="l" rtl="0">
                        <a:lnSpc>
                          <a:spcPct val="115000"/>
                        </a:lnSpc>
                        <a:spcBef>
                          <a:spcPts val="0"/>
                        </a:spcBef>
                        <a:spcAft>
                          <a:spcPts val="0"/>
                        </a:spcAft>
                        <a:buNone/>
                      </a:pPr>
                      <a:r>
                        <a:rPr lang="en" sz="700" b="1" dirty="0">
                          <a:solidFill>
                            <a:srgbClr val="595959"/>
                          </a:solidFill>
                          <a:latin typeface="+mn-lt"/>
                        </a:rPr>
                        <a:t>Cross OEM test lab</a:t>
                      </a:r>
                      <a:endParaRPr sz="700" b="1" dirty="0">
                        <a:solidFill>
                          <a:srgbClr val="595959"/>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BDE5F1"/>
                    </a:solidFill>
                  </a:tcPr>
                </a:tc>
                <a:tc>
                  <a:txBody>
                    <a:bodyPr/>
                    <a:lstStyle/>
                    <a:p>
                      <a:pPr marL="0" lvl="0" indent="0" algn="ctr" rtl="0">
                        <a:spcBef>
                          <a:spcPts val="0"/>
                        </a:spcBef>
                        <a:spcAft>
                          <a:spcPts val="0"/>
                        </a:spcAft>
                        <a:buNone/>
                      </a:pPr>
                      <a:r>
                        <a:rPr lang="en" sz="700" dirty="0">
                          <a:latin typeface="+mn-lt"/>
                        </a:rPr>
                        <a:t>M, L</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Limited</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6mo</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M</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M</a:t>
                      </a:r>
                      <a:endParaRPr sz="700" dirty="0">
                        <a:latin typeface="+mn-lt"/>
                      </a:endParaRPr>
                    </a:p>
                  </a:txBody>
                  <a:tcPr marL="36000" marR="36000" marT="10800" marB="10800" anchor="ctr">
                    <a:lnL w="1270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138277">
                <a:tc>
                  <a:txBody>
                    <a:bodyPr/>
                    <a:lstStyle/>
                    <a:p>
                      <a:pPr marL="0" lvl="0" indent="0" algn="ctr" rtl="0">
                        <a:lnSpc>
                          <a:spcPct val="115000"/>
                        </a:lnSpc>
                        <a:spcBef>
                          <a:spcPts val="0"/>
                        </a:spcBef>
                        <a:spcAft>
                          <a:spcPts val="0"/>
                        </a:spcAft>
                        <a:buNone/>
                      </a:pPr>
                      <a:r>
                        <a:rPr lang="en" sz="700" dirty="0">
                          <a:latin typeface="+mn-lt"/>
                        </a:rPr>
                        <a:t>2.0</a:t>
                      </a:r>
                      <a:endParaRPr sz="70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marL="0" lvl="0" indent="0" algn="l" rtl="0">
                        <a:lnSpc>
                          <a:spcPct val="115000"/>
                        </a:lnSpc>
                        <a:spcBef>
                          <a:spcPts val="0"/>
                        </a:spcBef>
                        <a:spcAft>
                          <a:spcPts val="0"/>
                        </a:spcAft>
                        <a:buNone/>
                      </a:pPr>
                      <a:r>
                        <a:rPr lang="en" sz="700" dirty="0">
                          <a:solidFill>
                            <a:srgbClr val="595959"/>
                          </a:solidFill>
                          <a:latin typeface="+mn-lt"/>
                        </a:rPr>
                        <a:t>Longer term and greatest impact will be to draw more data into use for measurement</a:t>
                      </a:r>
                      <a:endParaRPr sz="700" dirty="0">
                        <a:solidFill>
                          <a:srgbClr val="595959"/>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N"/>
                    </a:p>
                  </a:txBody>
                  <a:tcP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hMerge="1">
                  <a:txBody>
                    <a:bodyPr/>
                    <a:lstStyle/>
                    <a:p>
                      <a:endParaRPr lang="en-US"/>
                    </a:p>
                  </a:txBody>
                  <a:tcP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138277">
                <a:tc>
                  <a:txBody>
                    <a:bodyPr/>
                    <a:lstStyle/>
                    <a:p>
                      <a:pPr marL="0" lvl="0" indent="0" algn="ctr" rtl="0">
                        <a:lnSpc>
                          <a:spcPct val="115000"/>
                        </a:lnSpc>
                        <a:spcBef>
                          <a:spcPts val="0"/>
                        </a:spcBef>
                        <a:spcAft>
                          <a:spcPts val="0"/>
                        </a:spcAft>
                        <a:buNone/>
                      </a:pPr>
                      <a:r>
                        <a:rPr lang="en" sz="700" dirty="0">
                          <a:latin typeface="+mn-lt"/>
                        </a:rPr>
                        <a:t>2.1</a:t>
                      </a:r>
                      <a:endParaRPr sz="70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700" dirty="0">
                          <a:solidFill>
                            <a:srgbClr val="595959"/>
                          </a:solidFill>
                          <a:latin typeface="+mn-lt"/>
                        </a:rPr>
                        <a:t>Additional types of data collection</a:t>
                      </a:r>
                      <a:endParaRPr sz="700" dirty="0">
                        <a:solidFill>
                          <a:srgbClr val="595959"/>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H</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Limited</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1</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H</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H</a:t>
                      </a:r>
                      <a:endParaRPr sz="700" dirty="0">
                        <a:latin typeface="+mn-lt"/>
                      </a:endParaRPr>
                    </a:p>
                  </a:txBody>
                  <a:tcPr marL="36000" marR="36000" marT="10800" marB="10800" anchor="ctr">
                    <a:lnL w="1270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138277">
                <a:tc>
                  <a:txBody>
                    <a:bodyPr/>
                    <a:lstStyle/>
                    <a:p>
                      <a:pPr marL="0" lvl="0" indent="0" algn="ctr" rtl="0">
                        <a:lnSpc>
                          <a:spcPct val="115000"/>
                        </a:lnSpc>
                        <a:spcBef>
                          <a:spcPts val="0"/>
                        </a:spcBef>
                        <a:spcAft>
                          <a:spcPts val="0"/>
                        </a:spcAft>
                        <a:buNone/>
                      </a:pPr>
                      <a:r>
                        <a:rPr lang="en" sz="700" dirty="0">
                          <a:latin typeface="+mn-lt"/>
                        </a:rPr>
                        <a:t>2.2</a:t>
                      </a:r>
                      <a:endParaRPr sz="70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700" dirty="0">
                          <a:solidFill>
                            <a:srgbClr val="595959"/>
                          </a:solidFill>
                          <a:latin typeface="+mn-lt"/>
                        </a:rPr>
                        <a:t>Change in app permissions</a:t>
                      </a:r>
                      <a:endParaRPr sz="700" dirty="0">
                        <a:solidFill>
                          <a:srgbClr val="595959"/>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M, L</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Limited</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6mo</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H</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H</a:t>
                      </a:r>
                      <a:endParaRPr sz="700" dirty="0">
                        <a:latin typeface="+mn-lt"/>
                      </a:endParaRPr>
                    </a:p>
                  </a:txBody>
                  <a:tcPr marL="36000" marR="36000" marT="10800" marB="10800" anchor="ctr">
                    <a:lnL w="1270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138277">
                <a:tc>
                  <a:txBody>
                    <a:bodyPr/>
                    <a:lstStyle/>
                    <a:p>
                      <a:pPr marL="0" lvl="0" indent="0" algn="ctr" rtl="0">
                        <a:lnSpc>
                          <a:spcPct val="115000"/>
                        </a:lnSpc>
                        <a:spcBef>
                          <a:spcPts val="0"/>
                        </a:spcBef>
                        <a:spcAft>
                          <a:spcPts val="0"/>
                        </a:spcAft>
                        <a:buNone/>
                      </a:pPr>
                      <a:r>
                        <a:rPr lang="en" sz="700" dirty="0">
                          <a:latin typeface="+mn-lt"/>
                        </a:rPr>
                        <a:t>2.3</a:t>
                      </a:r>
                      <a:endParaRPr sz="70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700" dirty="0">
                          <a:solidFill>
                            <a:srgbClr val="595959"/>
                          </a:solidFill>
                          <a:latin typeface="+mn-lt"/>
                        </a:rPr>
                        <a:t>Subpanel</a:t>
                      </a:r>
                      <a:endParaRPr sz="700" dirty="0">
                        <a:solidFill>
                          <a:srgbClr val="595959"/>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H, M</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Limited</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1</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H</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H</a:t>
                      </a:r>
                      <a:endParaRPr sz="700" dirty="0">
                        <a:latin typeface="+mn-lt"/>
                      </a:endParaRPr>
                    </a:p>
                  </a:txBody>
                  <a:tcPr marL="36000" marR="36000" marT="10800" marB="10800" anchor="ctr">
                    <a:lnL w="1270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138277">
                <a:tc>
                  <a:txBody>
                    <a:bodyPr/>
                    <a:lstStyle/>
                    <a:p>
                      <a:pPr marL="0" lvl="0" indent="0" algn="ctr" rtl="0">
                        <a:lnSpc>
                          <a:spcPct val="115000"/>
                        </a:lnSpc>
                        <a:spcBef>
                          <a:spcPts val="0"/>
                        </a:spcBef>
                        <a:spcAft>
                          <a:spcPts val="0"/>
                        </a:spcAft>
                        <a:buNone/>
                      </a:pPr>
                      <a:r>
                        <a:rPr lang="en" sz="700" dirty="0">
                          <a:latin typeface="+mn-lt"/>
                        </a:rPr>
                        <a:t>2.4</a:t>
                      </a:r>
                      <a:endParaRPr sz="70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700" dirty="0">
                          <a:solidFill>
                            <a:srgbClr val="595959"/>
                          </a:solidFill>
                          <a:latin typeface="+mn-lt"/>
                        </a:rPr>
                        <a:t>ATSC3</a:t>
                      </a:r>
                      <a:endParaRPr sz="700" dirty="0">
                        <a:solidFill>
                          <a:srgbClr val="595959"/>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H, M</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Limited</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2</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H, M</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M</a:t>
                      </a:r>
                      <a:endParaRPr sz="700" dirty="0">
                        <a:latin typeface="+mn-lt"/>
                      </a:endParaRPr>
                    </a:p>
                  </a:txBody>
                  <a:tcPr marL="36000" marR="36000" marT="10800" marB="10800" anchor="ctr">
                    <a:lnL w="1270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38277">
                <a:tc>
                  <a:txBody>
                    <a:bodyPr/>
                    <a:lstStyle/>
                    <a:p>
                      <a:pPr marL="0" lvl="0" indent="0" algn="ctr" rtl="0">
                        <a:lnSpc>
                          <a:spcPct val="115000"/>
                        </a:lnSpc>
                        <a:spcBef>
                          <a:spcPts val="0"/>
                        </a:spcBef>
                        <a:spcAft>
                          <a:spcPts val="0"/>
                        </a:spcAft>
                        <a:buNone/>
                      </a:pPr>
                      <a:r>
                        <a:rPr lang="en" sz="700" dirty="0">
                          <a:latin typeface="+mn-lt"/>
                        </a:rPr>
                        <a:t>2.5</a:t>
                      </a:r>
                      <a:endParaRPr sz="70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700" dirty="0">
                          <a:solidFill>
                            <a:srgbClr val="595959"/>
                          </a:solidFill>
                          <a:latin typeface="+mn-lt"/>
                        </a:rPr>
                        <a:t>Revenue – opportunities and buy-side incentives</a:t>
                      </a:r>
                      <a:endParaRPr sz="700" dirty="0">
                        <a:solidFill>
                          <a:srgbClr val="595959"/>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H</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TBD</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1</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H</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H</a:t>
                      </a:r>
                      <a:endParaRPr sz="700" dirty="0">
                        <a:latin typeface="+mn-lt"/>
                      </a:endParaRPr>
                    </a:p>
                  </a:txBody>
                  <a:tcPr marL="36000" marR="36000" marT="10800" marB="10800" anchor="ctr">
                    <a:lnL w="1270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138277">
                <a:tc>
                  <a:txBody>
                    <a:bodyPr/>
                    <a:lstStyle/>
                    <a:p>
                      <a:pPr marL="0" lvl="0" indent="0" algn="ctr" rtl="0">
                        <a:lnSpc>
                          <a:spcPct val="115000"/>
                        </a:lnSpc>
                        <a:spcBef>
                          <a:spcPts val="0"/>
                        </a:spcBef>
                        <a:spcAft>
                          <a:spcPts val="0"/>
                        </a:spcAft>
                        <a:buNone/>
                      </a:pPr>
                      <a:r>
                        <a:rPr lang="en" sz="700" b="1" dirty="0">
                          <a:latin typeface="+mn-lt"/>
                        </a:rPr>
                        <a:t>2.6</a:t>
                      </a:r>
                      <a:endParaRPr sz="700" b="1"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lvl="0" indent="0" algn="l" rtl="0">
                        <a:lnSpc>
                          <a:spcPct val="115000"/>
                        </a:lnSpc>
                        <a:spcBef>
                          <a:spcPts val="0"/>
                        </a:spcBef>
                        <a:spcAft>
                          <a:spcPts val="0"/>
                        </a:spcAft>
                        <a:buNone/>
                      </a:pPr>
                      <a:r>
                        <a:rPr lang="en" sz="700" b="1" dirty="0">
                          <a:solidFill>
                            <a:srgbClr val="595959"/>
                          </a:solidFill>
                          <a:latin typeface="+mn-lt"/>
                        </a:rPr>
                        <a:t>Clean tech programs (or below?)</a:t>
                      </a:r>
                      <a:endParaRPr sz="700" b="1" u="sng" dirty="0">
                        <a:solidFill>
                          <a:srgbClr val="595959"/>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DBEBB0"/>
                    </a:solidFill>
                  </a:tcPr>
                </a:tc>
                <a:tc>
                  <a:txBody>
                    <a:bodyPr/>
                    <a:lstStyle/>
                    <a:p>
                      <a:pPr marL="0" lvl="0" indent="0" algn="ctr" rtl="0">
                        <a:spcBef>
                          <a:spcPts val="0"/>
                        </a:spcBef>
                        <a:spcAft>
                          <a:spcPts val="0"/>
                        </a:spcAft>
                        <a:buNone/>
                      </a:pPr>
                      <a:r>
                        <a:rPr lang="en" sz="700">
                          <a:latin typeface="+mn-lt"/>
                        </a:rPr>
                        <a:t>M, L</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 $$$</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Broad</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1</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H, M</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M</a:t>
                      </a:r>
                      <a:endParaRPr sz="700" dirty="0">
                        <a:latin typeface="+mn-lt"/>
                      </a:endParaRPr>
                    </a:p>
                  </a:txBody>
                  <a:tcPr marL="36000" marR="36000" marT="10800" marB="10800" anchor="ctr">
                    <a:lnL w="1270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9"/>
                  </a:ext>
                </a:extLst>
              </a:tr>
              <a:tr h="138277">
                <a:tc>
                  <a:txBody>
                    <a:bodyPr/>
                    <a:lstStyle/>
                    <a:p>
                      <a:pPr marL="0" lvl="0" indent="0" algn="ctr" rtl="0">
                        <a:lnSpc>
                          <a:spcPct val="115000"/>
                        </a:lnSpc>
                        <a:spcBef>
                          <a:spcPts val="0"/>
                        </a:spcBef>
                        <a:spcAft>
                          <a:spcPts val="0"/>
                        </a:spcAft>
                        <a:buNone/>
                      </a:pPr>
                      <a:r>
                        <a:rPr lang="en" sz="700" dirty="0">
                          <a:latin typeface="+mn-lt"/>
                        </a:rPr>
                        <a:t>3.0</a:t>
                      </a:r>
                      <a:endParaRPr sz="70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marL="0" lvl="0" indent="0" algn="l" rtl="0">
                        <a:lnSpc>
                          <a:spcPct val="115000"/>
                        </a:lnSpc>
                        <a:spcBef>
                          <a:spcPts val="0"/>
                        </a:spcBef>
                        <a:spcAft>
                          <a:spcPts val="0"/>
                        </a:spcAft>
                        <a:buNone/>
                      </a:pPr>
                      <a:r>
                        <a:rPr lang="en" sz="700" dirty="0">
                          <a:solidFill>
                            <a:srgbClr val="595959"/>
                          </a:solidFill>
                          <a:latin typeface="+mn-lt"/>
                        </a:rPr>
                        <a:t>Measurement evolution requires consistent nurturing</a:t>
                      </a:r>
                      <a:endParaRPr sz="700" dirty="0">
                        <a:solidFill>
                          <a:srgbClr val="595959"/>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N"/>
                    </a:p>
                  </a:txBody>
                  <a:tcP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hMerge="1">
                  <a:txBody>
                    <a:bodyPr/>
                    <a:lstStyle/>
                    <a:p>
                      <a:endParaRPr lang="en-US"/>
                    </a:p>
                  </a:txBody>
                  <a:tcP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138277">
                <a:tc>
                  <a:txBody>
                    <a:bodyPr/>
                    <a:lstStyle/>
                    <a:p>
                      <a:pPr marL="0" lvl="0" indent="0" algn="ctr" rtl="0">
                        <a:lnSpc>
                          <a:spcPct val="115000"/>
                        </a:lnSpc>
                        <a:spcBef>
                          <a:spcPts val="0"/>
                        </a:spcBef>
                        <a:spcAft>
                          <a:spcPts val="0"/>
                        </a:spcAft>
                        <a:buNone/>
                      </a:pPr>
                      <a:r>
                        <a:rPr lang="en" sz="700">
                          <a:latin typeface="+mn-lt"/>
                        </a:rPr>
                        <a:t>3.1</a:t>
                      </a:r>
                      <a:endParaRPr sz="70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700" dirty="0">
                          <a:solidFill>
                            <a:srgbClr val="595959"/>
                          </a:solidFill>
                          <a:latin typeface="+mn-lt"/>
                        </a:rPr>
                        <a:t>Education to align the industry on measurement issues</a:t>
                      </a:r>
                      <a:endParaRPr sz="700" dirty="0">
                        <a:solidFill>
                          <a:srgbClr val="595959"/>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L</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TBD</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1, 6mo</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a:latin typeface="+mn-lt"/>
                        </a:rPr>
                        <a:t>H, M</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M, L</a:t>
                      </a:r>
                      <a:endParaRPr sz="700" dirty="0">
                        <a:latin typeface="+mn-lt"/>
                      </a:endParaRPr>
                    </a:p>
                  </a:txBody>
                  <a:tcPr marL="36000" marR="36000" marT="10800" marB="10800" anchor="ctr">
                    <a:lnL w="1270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138277">
                <a:tc>
                  <a:txBody>
                    <a:bodyPr/>
                    <a:lstStyle/>
                    <a:p>
                      <a:pPr marL="0" lvl="0" indent="0" algn="ctr" rtl="0">
                        <a:lnSpc>
                          <a:spcPct val="115000"/>
                        </a:lnSpc>
                        <a:spcBef>
                          <a:spcPts val="0"/>
                        </a:spcBef>
                        <a:spcAft>
                          <a:spcPts val="0"/>
                        </a:spcAft>
                        <a:buNone/>
                      </a:pPr>
                      <a:r>
                        <a:rPr lang="en" sz="700">
                          <a:latin typeface="+mn-lt"/>
                        </a:rPr>
                        <a:t>3.2</a:t>
                      </a:r>
                      <a:endParaRPr sz="70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700" dirty="0">
                          <a:solidFill>
                            <a:srgbClr val="595959"/>
                          </a:solidFill>
                          <a:latin typeface="+mn-lt"/>
                        </a:rPr>
                        <a:t>Cross association coordination</a:t>
                      </a:r>
                      <a:endParaRPr sz="700" dirty="0">
                        <a:solidFill>
                          <a:srgbClr val="595959"/>
                        </a:solidFill>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M</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TBD</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6mo</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H</a:t>
                      </a:r>
                      <a:endParaRPr sz="700" dirty="0">
                        <a:latin typeface="+mn-lt"/>
                      </a:endParaRPr>
                    </a:p>
                  </a:txBody>
                  <a:tcPr marL="36000" marR="36000"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700" dirty="0">
                          <a:latin typeface="+mn-lt"/>
                        </a:rPr>
                        <a:t>M</a:t>
                      </a:r>
                      <a:endParaRPr sz="700" dirty="0">
                        <a:latin typeface="+mn-lt"/>
                      </a:endParaRPr>
                    </a:p>
                  </a:txBody>
                  <a:tcPr marL="36000" marR="36000" marT="10800" marB="10800" anchor="ctr">
                    <a:lnL w="12700"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2"/>
                  </a:ext>
                </a:extLst>
              </a:tr>
            </a:tbl>
          </a:graphicData>
        </a:graphic>
      </p:graphicFrame>
      <p:sp>
        <p:nvSpPr>
          <p:cNvPr id="6" name="Slide Number Placeholder 5">
            <a:extLst>
              <a:ext uri="{FF2B5EF4-FFF2-40B4-BE49-F238E27FC236}">
                <a16:creationId xmlns:a16="http://schemas.microsoft.com/office/drawing/2014/main" id="{BCEC51CE-2D01-A462-9016-C79FD6C135D2}"/>
              </a:ext>
            </a:extLst>
          </p:cNvPr>
          <p:cNvSpPr>
            <a:spLocks noGrp="1"/>
          </p:cNvSpPr>
          <p:nvPr>
            <p:ph type="sldNum" sz="quarter" idx="11"/>
          </p:nvPr>
        </p:nvSpPr>
        <p:spPr/>
        <p:txBody>
          <a:bodyPr/>
          <a:lstStyle/>
          <a:p>
            <a:fld id="{10AABD62-4B1F-4370-9BF1-A64AA2AFB05A}" type="slidenum">
              <a:rPr lang="en-GB" smtClean="0"/>
              <a:pPr/>
              <a:t>27</a:t>
            </a:fld>
            <a:endParaRPr lang="en-GB" dirty="0"/>
          </a:p>
        </p:txBody>
      </p:sp>
    </p:spTree>
    <p:extLst>
      <p:ext uri="{BB962C8B-B14F-4D97-AF65-F5344CB8AC3E}">
        <p14:creationId xmlns:p14="http://schemas.microsoft.com/office/powerpoint/2010/main" val="3352494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B8D05-6007-0352-2F03-13B942C365B9}"/>
              </a:ext>
            </a:extLst>
          </p:cNvPr>
          <p:cNvSpPr>
            <a:spLocks noGrp="1"/>
          </p:cNvSpPr>
          <p:nvPr>
            <p:ph type="title"/>
          </p:nvPr>
        </p:nvSpPr>
        <p:spPr/>
        <p:txBody>
          <a:bodyPr/>
          <a:lstStyle/>
          <a:p>
            <a:r>
              <a:rPr lang="en-GB" dirty="0"/>
              <a:t>Subjective Ranking by the Project Team and Advisors</a:t>
            </a:r>
          </a:p>
        </p:txBody>
      </p:sp>
      <p:sp>
        <p:nvSpPr>
          <p:cNvPr id="3" name="Footer Placeholder 2">
            <a:extLst>
              <a:ext uri="{FF2B5EF4-FFF2-40B4-BE49-F238E27FC236}">
                <a16:creationId xmlns:a16="http://schemas.microsoft.com/office/drawing/2014/main" id="{0BF78E5D-8528-241B-EA31-1ACCF8086AB6}"/>
              </a:ext>
            </a:extLst>
          </p:cNvPr>
          <p:cNvSpPr>
            <a:spLocks noGrp="1"/>
          </p:cNvSpPr>
          <p:nvPr>
            <p:ph type="ftr" sz="quarter" idx="10"/>
          </p:nvPr>
        </p:nvSpPr>
        <p:spPr/>
        <p:txBody>
          <a:bodyPr/>
          <a:lstStyle/>
          <a:p>
            <a:r>
              <a:rPr lang="en-GB" dirty="0"/>
              <a:t>Coalition for Innovation in Media Measurement, October 2023</a:t>
            </a:r>
          </a:p>
        </p:txBody>
      </p:sp>
      <p:graphicFrame>
        <p:nvGraphicFramePr>
          <p:cNvPr id="5" name="Table 4">
            <a:extLst>
              <a:ext uri="{FF2B5EF4-FFF2-40B4-BE49-F238E27FC236}">
                <a16:creationId xmlns:a16="http://schemas.microsoft.com/office/drawing/2014/main" id="{1000EC48-613A-B864-2412-FD5C4B8816C9}"/>
              </a:ext>
            </a:extLst>
          </p:cNvPr>
          <p:cNvGraphicFramePr>
            <a:graphicFrameLocks noGrp="1"/>
          </p:cNvGraphicFramePr>
          <p:nvPr>
            <p:extLst>
              <p:ext uri="{D42A27DB-BD31-4B8C-83A1-F6EECF244321}">
                <p14:modId xmlns:p14="http://schemas.microsoft.com/office/powerpoint/2010/main" val="3416668379"/>
              </p:ext>
            </p:extLst>
          </p:nvPr>
        </p:nvGraphicFramePr>
        <p:xfrm>
          <a:off x="1885950" y="1104900"/>
          <a:ext cx="6910388" cy="3547926"/>
        </p:xfrm>
        <a:graphic>
          <a:graphicData uri="http://schemas.openxmlformats.org/drawingml/2006/table">
            <a:tbl>
              <a:tblPr firstRow="1" bandRow="1">
                <a:tableStyleId>{69012ECD-51FC-41F1-AA8D-1B2483CD663E}</a:tableStyleId>
              </a:tblPr>
              <a:tblGrid>
                <a:gridCol w="536298">
                  <a:extLst>
                    <a:ext uri="{9D8B030D-6E8A-4147-A177-3AD203B41FA5}">
                      <a16:colId xmlns:a16="http://schemas.microsoft.com/office/drawing/2014/main" val="3975982894"/>
                    </a:ext>
                  </a:extLst>
                </a:gridCol>
                <a:gridCol w="4325685">
                  <a:extLst>
                    <a:ext uri="{9D8B030D-6E8A-4147-A177-3AD203B41FA5}">
                      <a16:colId xmlns:a16="http://schemas.microsoft.com/office/drawing/2014/main" val="882246423"/>
                    </a:ext>
                  </a:extLst>
                </a:gridCol>
                <a:gridCol w="601134">
                  <a:extLst>
                    <a:ext uri="{9D8B030D-6E8A-4147-A177-3AD203B41FA5}">
                      <a16:colId xmlns:a16="http://schemas.microsoft.com/office/drawing/2014/main" val="3675634398"/>
                    </a:ext>
                  </a:extLst>
                </a:gridCol>
                <a:gridCol w="808003">
                  <a:extLst>
                    <a:ext uri="{9D8B030D-6E8A-4147-A177-3AD203B41FA5}">
                      <a16:colId xmlns:a16="http://schemas.microsoft.com/office/drawing/2014/main" val="477251987"/>
                    </a:ext>
                  </a:extLst>
                </a:gridCol>
                <a:gridCol w="639268">
                  <a:extLst>
                    <a:ext uri="{9D8B030D-6E8A-4147-A177-3AD203B41FA5}">
                      <a16:colId xmlns:a16="http://schemas.microsoft.com/office/drawing/2014/main" val="4004193402"/>
                    </a:ext>
                  </a:extLst>
                </a:gridCol>
              </a:tblGrid>
              <a:tr h="170803">
                <a:tc>
                  <a:txBody>
                    <a:bodyPr/>
                    <a:lstStyle/>
                    <a:p>
                      <a:pPr algn="ctr"/>
                      <a:r>
                        <a:rPr lang="en-US" sz="800" dirty="0">
                          <a:solidFill>
                            <a:schemeClr val="bg1"/>
                          </a:solidFill>
                        </a:rPr>
                        <a:t>Solution</a:t>
                      </a:r>
                      <a:endParaRPr lang="en-IN" sz="800" dirty="0">
                        <a:solidFill>
                          <a:schemeClr val="bg1"/>
                        </a:solidFill>
                        <a:latin typeface="+mn-lt"/>
                      </a:endParaRPr>
                    </a:p>
                  </a:txBody>
                  <a:tcPr marL="36000" marR="36000" marT="18000" marB="18000" anchor="ctr"/>
                </a:tc>
                <a:tc>
                  <a:txBody>
                    <a:bodyPr/>
                    <a:lstStyle/>
                    <a:p>
                      <a:pPr algn="l"/>
                      <a:r>
                        <a:rPr lang="en-US" sz="800" dirty="0">
                          <a:solidFill>
                            <a:schemeClr val="bg1"/>
                          </a:solidFill>
                        </a:rPr>
                        <a:t>Solution Name </a:t>
                      </a:r>
                      <a:endParaRPr lang="en-IN" sz="800" dirty="0">
                        <a:solidFill>
                          <a:schemeClr val="bg1"/>
                        </a:solidFill>
                        <a:latin typeface="+mn-lt"/>
                      </a:endParaRPr>
                    </a:p>
                  </a:txBody>
                  <a:tcPr marL="36000" marR="36000" marT="18000" marB="18000" anchor="ctr"/>
                </a:tc>
                <a:tc>
                  <a:txBody>
                    <a:bodyPr/>
                    <a:lstStyle/>
                    <a:p>
                      <a:pPr algn="ctr"/>
                      <a:r>
                        <a:rPr lang="en-US" sz="800" dirty="0">
                          <a:solidFill>
                            <a:schemeClr val="bg1"/>
                          </a:solidFill>
                        </a:rPr>
                        <a:t>Viability</a:t>
                      </a:r>
                      <a:endParaRPr lang="en-IN" sz="800" dirty="0">
                        <a:solidFill>
                          <a:schemeClr val="bg1"/>
                        </a:solidFill>
                        <a:latin typeface="+mn-lt"/>
                      </a:endParaRPr>
                    </a:p>
                  </a:txBody>
                  <a:tcPr marL="36000" marR="36000" marT="18000" marB="18000" anchor="ctr"/>
                </a:tc>
                <a:tc>
                  <a:txBody>
                    <a:bodyPr/>
                    <a:lstStyle/>
                    <a:p>
                      <a:pPr algn="ctr"/>
                      <a:r>
                        <a:rPr lang="en-US" sz="800" dirty="0">
                          <a:solidFill>
                            <a:schemeClr val="bg1"/>
                          </a:solidFill>
                        </a:rPr>
                        <a:t>Time to Market</a:t>
                      </a:r>
                      <a:endParaRPr lang="en-IN" sz="800" dirty="0">
                        <a:solidFill>
                          <a:schemeClr val="bg1"/>
                        </a:solidFill>
                        <a:latin typeface="+mn-lt"/>
                      </a:endParaRPr>
                    </a:p>
                  </a:txBody>
                  <a:tcPr marL="36000" marR="36000" marT="18000" marB="18000" anchor="ctr"/>
                </a:tc>
                <a:tc>
                  <a:txBody>
                    <a:bodyPr/>
                    <a:lstStyle/>
                    <a:p>
                      <a:pPr algn="ctr"/>
                      <a:r>
                        <a:rPr lang="en-US" sz="800" dirty="0">
                          <a:solidFill>
                            <a:schemeClr val="bg1"/>
                          </a:solidFill>
                        </a:rPr>
                        <a:t>Impact3.2</a:t>
                      </a:r>
                      <a:endParaRPr lang="en-IN" sz="800" dirty="0">
                        <a:solidFill>
                          <a:schemeClr val="bg1"/>
                        </a:solidFill>
                        <a:latin typeface="+mn-lt"/>
                      </a:endParaRPr>
                    </a:p>
                  </a:txBody>
                  <a:tcPr marL="36000" marR="36000" marT="18000" marB="18000" anchor="ctr"/>
                </a:tc>
                <a:extLst>
                  <a:ext uri="{0D108BD9-81ED-4DB2-BD59-A6C34878D82A}">
                    <a16:rowId xmlns:a16="http://schemas.microsoft.com/office/drawing/2014/main" val="2757528738"/>
                  </a:ext>
                </a:extLst>
              </a:tr>
              <a:tr h="170803">
                <a:tc>
                  <a:txBody>
                    <a:bodyPr/>
                    <a:lstStyle/>
                    <a:p>
                      <a:pPr algn="ctr"/>
                      <a:r>
                        <a:rPr lang="en-US" sz="800" dirty="0">
                          <a:solidFill>
                            <a:schemeClr val="tx1"/>
                          </a:solidFill>
                        </a:rPr>
                        <a:t>3.2</a:t>
                      </a:r>
                      <a:endParaRPr lang="en-IN" sz="800" dirty="0">
                        <a:solidFill>
                          <a:schemeClr val="tx1"/>
                        </a:solidFill>
                        <a:latin typeface="+mn-lt"/>
                      </a:endParaRPr>
                    </a:p>
                  </a:txBody>
                  <a:tcPr marL="36000" marR="36000" marT="18000" marB="18000" anchor="ctr"/>
                </a:tc>
                <a:tc>
                  <a:txBody>
                    <a:bodyPr/>
                    <a:lstStyle/>
                    <a:p>
                      <a:pPr algn="l"/>
                      <a:r>
                        <a:rPr lang="en-US" sz="800" dirty="0">
                          <a:solidFill>
                            <a:schemeClr val="tx1"/>
                          </a:solidFill>
                        </a:rPr>
                        <a:t>Cross association coordination</a:t>
                      </a:r>
                      <a:endParaRPr lang="en-IN" sz="800" dirty="0">
                        <a:solidFill>
                          <a:schemeClr val="tx1"/>
                        </a:solidFill>
                        <a:latin typeface="+mn-lt"/>
                      </a:endParaRPr>
                    </a:p>
                  </a:txBody>
                  <a:tcPr marL="36000" marR="36000" marT="18000" marB="18000" anchor="ctr"/>
                </a:tc>
                <a:tc>
                  <a:txBody>
                    <a:bodyPr/>
                    <a:lstStyle/>
                    <a:p>
                      <a:pPr algn="ctr"/>
                      <a:r>
                        <a:rPr lang="en-US" sz="800" dirty="0">
                          <a:solidFill>
                            <a:schemeClr val="tx1"/>
                          </a:solidFill>
                        </a:rPr>
                        <a:t>5</a:t>
                      </a:r>
                      <a:endParaRPr lang="en-IN" sz="800" dirty="0">
                        <a:solidFill>
                          <a:schemeClr val="tx1"/>
                        </a:solidFill>
                        <a:latin typeface="+mn-lt"/>
                      </a:endParaRPr>
                    </a:p>
                  </a:txBody>
                  <a:tcPr marL="36000" marR="36000" marT="18000" marB="18000" anchor="ctr">
                    <a:solidFill>
                      <a:schemeClr val="accent3"/>
                    </a:solidFill>
                  </a:tcPr>
                </a:tc>
                <a:tc>
                  <a:txBody>
                    <a:bodyPr/>
                    <a:lstStyle/>
                    <a:p>
                      <a:pPr algn="ctr"/>
                      <a:r>
                        <a:rPr lang="en-US" sz="800" dirty="0">
                          <a:solidFill>
                            <a:schemeClr val="tx1"/>
                          </a:solidFill>
                        </a:rPr>
                        <a:t>5</a:t>
                      </a:r>
                      <a:endParaRPr lang="en-IN" sz="800" dirty="0">
                        <a:solidFill>
                          <a:schemeClr val="tx1"/>
                        </a:solidFill>
                        <a:latin typeface="+mn-lt"/>
                      </a:endParaRPr>
                    </a:p>
                  </a:txBody>
                  <a:tcPr marL="36000" marR="36000" marT="18000" marB="18000" anchor="ctr">
                    <a:solidFill>
                      <a:schemeClr val="accent3"/>
                    </a:solidFill>
                  </a:tcPr>
                </a:tc>
                <a:tc>
                  <a:txBody>
                    <a:bodyPr/>
                    <a:lstStyle/>
                    <a:p>
                      <a:pPr algn="ctr"/>
                      <a:r>
                        <a:rPr lang="en-US" sz="800" dirty="0">
                          <a:solidFill>
                            <a:schemeClr val="tx1"/>
                          </a:solidFill>
                        </a:rPr>
                        <a:t>5</a:t>
                      </a:r>
                      <a:endParaRPr lang="en-IN" sz="800" dirty="0">
                        <a:solidFill>
                          <a:schemeClr val="tx1"/>
                        </a:solidFill>
                        <a:latin typeface="+mn-lt"/>
                      </a:endParaRPr>
                    </a:p>
                  </a:txBody>
                  <a:tcPr marL="36000" marR="36000" marT="18000" marB="18000" anchor="ctr">
                    <a:solidFill>
                      <a:schemeClr val="accent3"/>
                    </a:solidFill>
                  </a:tcPr>
                </a:tc>
                <a:extLst>
                  <a:ext uri="{0D108BD9-81ED-4DB2-BD59-A6C34878D82A}">
                    <a16:rowId xmlns:a16="http://schemas.microsoft.com/office/drawing/2014/main" val="679514011"/>
                  </a:ext>
                </a:extLst>
              </a:tr>
              <a:tr h="170803">
                <a:tc>
                  <a:txBody>
                    <a:bodyPr/>
                    <a:lstStyle/>
                    <a:p>
                      <a:pPr algn="ctr"/>
                      <a:r>
                        <a:rPr lang="en-US" sz="800" dirty="0">
                          <a:solidFill>
                            <a:schemeClr val="tx1"/>
                          </a:solidFill>
                        </a:rPr>
                        <a:t>3.3</a:t>
                      </a:r>
                      <a:endParaRPr lang="en-IN" sz="800" dirty="0">
                        <a:solidFill>
                          <a:schemeClr val="tx1"/>
                        </a:solidFill>
                        <a:latin typeface="+mn-lt"/>
                      </a:endParaRPr>
                    </a:p>
                  </a:txBody>
                  <a:tcPr marL="36000" marR="36000" marT="18000" marB="18000" anchor="ctr"/>
                </a:tc>
                <a:tc>
                  <a:txBody>
                    <a:bodyPr/>
                    <a:lstStyle/>
                    <a:p>
                      <a:pPr algn="l"/>
                      <a:r>
                        <a:rPr lang="en-US" sz="800" dirty="0">
                          <a:solidFill>
                            <a:schemeClr val="tx1"/>
                          </a:solidFill>
                        </a:rPr>
                        <a:t>Project administration</a:t>
                      </a:r>
                      <a:endParaRPr lang="en-IN" sz="800" dirty="0">
                        <a:solidFill>
                          <a:schemeClr val="tx1"/>
                        </a:solidFill>
                        <a:latin typeface="+mn-lt"/>
                      </a:endParaRPr>
                    </a:p>
                  </a:txBody>
                  <a:tcPr marL="36000" marR="36000" marT="18000" marB="18000" anchor="ctr"/>
                </a:tc>
                <a:tc>
                  <a:txBody>
                    <a:bodyPr/>
                    <a:lstStyle/>
                    <a:p>
                      <a:pPr algn="ctr"/>
                      <a:r>
                        <a:rPr lang="en-US" sz="800" dirty="0">
                          <a:solidFill>
                            <a:schemeClr val="tx1"/>
                          </a:solidFill>
                        </a:rPr>
                        <a:t>4</a:t>
                      </a:r>
                      <a:endParaRPr lang="en-IN" sz="800" dirty="0">
                        <a:solidFill>
                          <a:schemeClr val="tx1"/>
                        </a:solidFill>
                        <a:latin typeface="+mn-lt"/>
                      </a:endParaRPr>
                    </a:p>
                  </a:txBody>
                  <a:tcPr marL="36000" marR="36000" marT="18000" marB="18000" anchor="ctr">
                    <a:solidFill>
                      <a:schemeClr val="accent3">
                        <a:alpha val="10000"/>
                      </a:schemeClr>
                    </a:solidFill>
                  </a:tcPr>
                </a:tc>
                <a:tc>
                  <a:txBody>
                    <a:bodyPr/>
                    <a:lstStyle/>
                    <a:p>
                      <a:pPr algn="ctr"/>
                      <a:r>
                        <a:rPr lang="en-US" sz="800" dirty="0">
                          <a:solidFill>
                            <a:schemeClr val="tx1"/>
                          </a:solidFill>
                        </a:rPr>
                        <a:t>4</a:t>
                      </a:r>
                      <a:endParaRPr lang="en-IN" sz="800" dirty="0">
                        <a:solidFill>
                          <a:schemeClr val="tx1"/>
                        </a:solidFill>
                        <a:latin typeface="+mn-lt"/>
                      </a:endParaRPr>
                    </a:p>
                  </a:txBody>
                  <a:tcPr marL="36000" marR="36000" marT="18000" marB="18000" anchor="ctr">
                    <a:solidFill>
                      <a:schemeClr val="accent3">
                        <a:alpha val="10000"/>
                      </a:schemeClr>
                    </a:solidFill>
                  </a:tcPr>
                </a:tc>
                <a:tc>
                  <a:txBody>
                    <a:bodyPr/>
                    <a:lstStyle/>
                    <a:p>
                      <a:pPr algn="ctr"/>
                      <a:r>
                        <a:rPr kumimoji="0" lang="en-US" sz="800" b="0" u="none" strike="noStrike" kern="1200" cap="none" spc="0" normalizeH="0" baseline="0" noProof="0" dirty="0">
                          <a:ln>
                            <a:noFill/>
                          </a:ln>
                          <a:solidFill>
                            <a:prstClr val="black"/>
                          </a:solidFill>
                          <a:effectLst/>
                          <a:uLnTx/>
                          <a:uFillTx/>
                        </a:rPr>
                        <a:t>5</a:t>
                      </a:r>
                      <a:endParaRPr lang="en-IN" sz="800" dirty="0">
                        <a:solidFill>
                          <a:schemeClr val="tx1"/>
                        </a:solidFill>
                        <a:latin typeface="+mn-lt"/>
                      </a:endParaRPr>
                    </a:p>
                  </a:txBody>
                  <a:tcPr marL="36000" marR="36000" marT="18000" marB="18000" anchor="ctr">
                    <a:solidFill>
                      <a:schemeClr val="accent3"/>
                    </a:solidFill>
                  </a:tcPr>
                </a:tc>
                <a:extLst>
                  <a:ext uri="{0D108BD9-81ED-4DB2-BD59-A6C34878D82A}">
                    <a16:rowId xmlns:a16="http://schemas.microsoft.com/office/drawing/2014/main" val="2981017602"/>
                  </a:ext>
                </a:extLst>
              </a:tr>
              <a:tr h="170803">
                <a:tc>
                  <a:txBody>
                    <a:bodyPr/>
                    <a:lstStyle/>
                    <a:p>
                      <a:pPr algn="ctr"/>
                      <a:r>
                        <a:rPr lang="en-US" sz="800" dirty="0">
                          <a:solidFill>
                            <a:schemeClr val="tx1"/>
                          </a:solidFill>
                        </a:rPr>
                        <a:t>1.7</a:t>
                      </a:r>
                      <a:endParaRPr lang="en-IN" sz="800" dirty="0">
                        <a:solidFill>
                          <a:schemeClr val="tx1"/>
                        </a:solidFill>
                        <a:latin typeface="+mn-lt"/>
                      </a:endParaRPr>
                    </a:p>
                  </a:txBody>
                  <a:tcPr marL="36000" marR="36000" marT="18000" marB="18000" anchor="ctr"/>
                </a:tc>
                <a:tc>
                  <a:txBody>
                    <a:bodyPr/>
                    <a:lstStyle/>
                    <a:p>
                      <a:pPr algn="l"/>
                      <a:r>
                        <a:rPr lang="en-US" sz="800" dirty="0">
                          <a:solidFill>
                            <a:schemeClr val="tx1"/>
                          </a:solidFill>
                        </a:rPr>
                        <a:t>Identity graph system</a:t>
                      </a:r>
                      <a:endParaRPr lang="en-IN" sz="800" dirty="0">
                        <a:solidFill>
                          <a:schemeClr val="tx1"/>
                        </a:solidFill>
                        <a:latin typeface="+mn-lt"/>
                      </a:endParaRPr>
                    </a:p>
                  </a:txBody>
                  <a:tcPr marL="36000" marR="36000" marT="18000" marB="18000" anchor="ctr"/>
                </a:tc>
                <a:tc>
                  <a:txBody>
                    <a:bodyPr/>
                    <a:lstStyle/>
                    <a:p>
                      <a:pPr algn="ctr"/>
                      <a:r>
                        <a:rPr lang="en-US" sz="800" dirty="0">
                          <a:solidFill>
                            <a:schemeClr val="tx1"/>
                          </a:solidFill>
                        </a:rPr>
                        <a:t>3</a:t>
                      </a:r>
                      <a:endParaRPr lang="en-IN" sz="800" dirty="0">
                        <a:solidFill>
                          <a:schemeClr val="tx1"/>
                        </a:solidFill>
                        <a:latin typeface="+mn-lt"/>
                      </a:endParaRPr>
                    </a:p>
                  </a:txBody>
                  <a:tcPr marL="36000" marR="36000" marT="18000" marB="18000" anchor="ctr">
                    <a:solidFill>
                      <a:schemeClr val="accent3">
                        <a:alpha val="20000"/>
                      </a:schemeClr>
                    </a:solidFill>
                  </a:tcPr>
                </a:tc>
                <a:tc>
                  <a:txBody>
                    <a:bodyPr/>
                    <a:lstStyle/>
                    <a:p>
                      <a:pPr algn="ctr"/>
                      <a:r>
                        <a:rPr lang="en-US" sz="800" dirty="0">
                          <a:solidFill>
                            <a:schemeClr val="tx1"/>
                          </a:solidFill>
                        </a:rPr>
                        <a:t>3</a:t>
                      </a:r>
                      <a:endParaRPr lang="en-IN" sz="800" dirty="0">
                        <a:solidFill>
                          <a:schemeClr val="tx1"/>
                        </a:solidFill>
                        <a:latin typeface="+mn-lt"/>
                      </a:endParaRPr>
                    </a:p>
                  </a:txBody>
                  <a:tcPr marL="36000" marR="36000" marT="18000" marB="18000" anchor="ctr">
                    <a:solidFill>
                      <a:schemeClr val="accent3">
                        <a:alpha val="20000"/>
                      </a:schemeClr>
                    </a:solidFill>
                  </a:tcPr>
                </a:tc>
                <a:tc>
                  <a:txBody>
                    <a:bodyPr/>
                    <a:lstStyle/>
                    <a:p>
                      <a:pPr algn="ctr"/>
                      <a:r>
                        <a:rPr kumimoji="0" lang="en-US" sz="800" b="0" u="none" strike="noStrike" kern="1200" cap="none" spc="0" normalizeH="0" baseline="0" noProof="0" dirty="0">
                          <a:ln>
                            <a:noFill/>
                          </a:ln>
                          <a:solidFill>
                            <a:prstClr val="black"/>
                          </a:solidFill>
                          <a:effectLst/>
                          <a:uLnTx/>
                          <a:uFillTx/>
                        </a:rPr>
                        <a:t>5</a:t>
                      </a:r>
                      <a:endParaRPr lang="en-IN" sz="800" dirty="0">
                        <a:solidFill>
                          <a:schemeClr val="tx1"/>
                        </a:solidFill>
                        <a:latin typeface="+mn-lt"/>
                      </a:endParaRPr>
                    </a:p>
                  </a:txBody>
                  <a:tcPr marL="36000" marR="36000" marT="18000" marB="18000" anchor="ctr">
                    <a:solidFill>
                      <a:schemeClr val="accent3"/>
                    </a:solidFill>
                  </a:tcPr>
                </a:tc>
                <a:extLst>
                  <a:ext uri="{0D108BD9-81ED-4DB2-BD59-A6C34878D82A}">
                    <a16:rowId xmlns:a16="http://schemas.microsoft.com/office/drawing/2014/main" val="2286413672"/>
                  </a:ext>
                </a:extLst>
              </a:tr>
              <a:tr h="170803">
                <a:tc>
                  <a:txBody>
                    <a:bodyPr/>
                    <a:lstStyle/>
                    <a:p>
                      <a:pPr algn="ctr"/>
                      <a:r>
                        <a:rPr lang="en-US" sz="800" dirty="0">
                          <a:solidFill>
                            <a:schemeClr val="tx1"/>
                          </a:solidFill>
                        </a:rPr>
                        <a:t>2.2</a:t>
                      </a:r>
                      <a:endParaRPr lang="en-IN" sz="800" dirty="0">
                        <a:solidFill>
                          <a:schemeClr val="tx1"/>
                        </a:solidFill>
                        <a:latin typeface="+mn-lt"/>
                      </a:endParaRPr>
                    </a:p>
                  </a:txBody>
                  <a:tcPr marL="36000" marR="36000" marT="18000" marB="18000" anchor="ctr"/>
                </a:tc>
                <a:tc>
                  <a:txBody>
                    <a:bodyPr/>
                    <a:lstStyle/>
                    <a:p>
                      <a:pPr algn="l"/>
                      <a:r>
                        <a:rPr lang="en-US" sz="800" dirty="0">
                          <a:solidFill>
                            <a:schemeClr val="tx1"/>
                          </a:solidFill>
                        </a:rPr>
                        <a:t>Change in app permissions</a:t>
                      </a:r>
                      <a:endParaRPr lang="en-IN" sz="800" dirty="0">
                        <a:solidFill>
                          <a:schemeClr val="tx1"/>
                        </a:solidFill>
                        <a:latin typeface="+mn-lt"/>
                      </a:endParaRPr>
                    </a:p>
                  </a:txBody>
                  <a:tcPr marL="36000" marR="36000" marT="18000" marB="18000" anchor="ctr"/>
                </a:tc>
                <a:tc>
                  <a:txBody>
                    <a:bodyPr/>
                    <a:lstStyle/>
                    <a:p>
                      <a:pPr algn="ctr"/>
                      <a:r>
                        <a:rPr kumimoji="0" lang="en-US" sz="800" b="0" u="none" strike="noStrike" kern="1200" cap="none" spc="0" normalizeH="0" baseline="0" noProof="0" dirty="0">
                          <a:ln>
                            <a:noFill/>
                          </a:ln>
                          <a:solidFill>
                            <a:prstClr val="black"/>
                          </a:solidFill>
                          <a:effectLst/>
                          <a:uLnTx/>
                          <a:uFillTx/>
                        </a:rPr>
                        <a:t>3</a:t>
                      </a:r>
                      <a:endParaRPr lang="en-IN" sz="800" dirty="0">
                        <a:solidFill>
                          <a:schemeClr val="tx1"/>
                        </a:solidFill>
                        <a:latin typeface="+mn-lt"/>
                      </a:endParaRPr>
                    </a:p>
                  </a:txBody>
                  <a:tcPr marL="36000" marR="36000" marT="18000" marB="18000" anchor="ctr">
                    <a:solidFill>
                      <a:schemeClr val="accent3">
                        <a:alpha val="20000"/>
                      </a:schemeClr>
                    </a:solidFill>
                  </a:tcPr>
                </a:tc>
                <a:tc>
                  <a:txBody>
                    <a:bodyPr/>
                    <a:lstStyle/>
                    <a:p>
                      <a:pPr algn="ctr"/>
                      <a:r>
                        <a:rPr kumimoji="0" lang="en-US" sz="800" b="0" u="none" strike="noStrike" kern="1200" cap="none" spc="0" normalizeH="0" baseline="0" noProof="0" dirty="0">
                          <a:ln>
                            <a:noFill/>
                          </a:ln>
                          <a:solidFill>
                            <a:prstClr val="black"/>
                          </a:solidFill>
                          <a:effectLst/>
                          <a:uLnTx/>
                          <a:uFillTx/>
                        </a:rPr>
                        <a:t>3</a:t>
                      </a:r>
                      <a:endParaRPr lang="en-IN" sz="800" dirty="0">
                        <a:solidFill>
                          <a:schemeClr val="tx1"/>
                        </a:solidFill>
                        <a:latin typeface="+mn-lt"/>
                      </a:endParaRPr>
                    </a:p>
                  </a:txBody>
                  <a:tcPr marL="36000" marR="36000" marT="18000" marB="18000" anchor="ctr">
                    <a:solidFill>
                      <a:schemeClr val="accent3">
                        <a:alpha val="20000"/>
                      </a:schemeClr>
                    </a:solidFill>
                  </a:tcPr>
                </a:tc>
                <a:tc>
                  <a:txBody>
                    <a:bodyPr/>
                    <a:lstStyle/>
                    <a:p>
                      <a:pPr algn="ctr"/>
                      <a:r>
                        <a:rPr kumimoji="0" lang="en-US" sz="800" b="0" u="none" strike="noStrike" kern="1200" cap="none" spc="0" normalizeH="0" baseline="0" noProof="0" dirty="0">
                          <a:ln>
                            <a:noFill/>
                          </a:ln>
                          <a:solidFill>
                            <a:prstClr val="black"/>
                          </a:solidFill>
                          <a:effectLst/>
                          <a:uLnTx/>
                          <a:uFillTx/>
                        </a:rPr>
                        <a:t>5</a:t>
                      </a:r>
                      <a:endParaRPr lang="en-IN" sz="800" dirty="0">
                        <a:solidFill>
                          <a:schemeClr val="tx1"/>
                        </a:solidFill>
                        <a:latin typeface="+mn-lt"/>
                      </a:endParaRPr>
                    </a:p>
                  </a:txBody>
                  <a:tcPr marL="36000" marR="36000" marT="18000" marB="18000" anchor="ctr">
                    <a:solidFill>
                      <a:schemeClr val="accent3"/>
                    </a:solidFill>
                  </a:tcPr>
                </a:tc>
                <a:extLst>
                  <a:ext uri="{0D108BD9-81ED-4DB2-BD59-A6C34878D82A}">
                    <a16:rowId xmlns:a16="http://schemas.microsoft.com/office/drawing/2014/main" val="760295553"/>
                  </a:ext>
                </a:extLst>
              </a:tr>
              <a:tr h="170803">
                <a:tc>
                  <a:txBody>
                    <a:bodyPr/>
                    <a:lstStyle/>
                    <a:p>
                      <a:pPr algn="ctr"/>
                      <a:r>
                        <a:rPr lang="en-US" sz="800" dirty="0">
                          <a:solidFill>
                            <a:schemeClr val="tx1"/>
                          </a:solidFill>
                        </a:rPr>
                        <a:t>2.5</a:t>
                      </a:r>
                      <a:endParaRPr lang="en-IN" sz="800" dirty="0">
                        <a:solidFill>
                          <a:schemeClr val="tx1"/>
                        </a:solidFill>
                        <a:latin typeface="+mn-lt"/>
                      </a:endParaRPr>
                    </a:p>
                  </a:txBody>
                  <a:tcPr marL="36000" marR="36000" marT="18000" marB="18000" anchor="ctr"/>
                </a:tc>
                <a:tc>
                  <a:txBody>
                    <a:bodyPr/>
                    <a:lstStyle/>
                    <a:p>
                      <a:pPr algn="l"/>
                      <a:r>
                        <a:rPr lang="en-US" sz="800" dirty="0">
                          <a:solidFill>
                            <a:schemeClr val="tx1"/>
                          </a:solidFill>
                        </a:rPr>
                        <a:t>Revenue - opportunities and but-side incentives</a:t>
                      </a:r>
                      <a:endParaRPr lang="en-IN" sz="800" dirty="0">
                        <a:solidFill>
                          <a:schemeClr val="tx1"/>
                        </a:solidFill>
                        <a:latin typeface="+mn-lt"/>
                      </a:endParaRPr>
                    </a:p>
                  </a:txBody>
                  <a:tcPr marL="36000" marR="36000" marT="18000" marB="18000" anchor="ctr"/>
                </a:tc>
                <a:tc>
                  <a:txBody>
                    <a:bodyPr/>
                    <a:lstStyle/>
                    <a:p>
                      <a:pPr algn="ctr"/>
                      <a:r>
                        <a:rPr kumimoji="0" lang="en-US" sz="800" b="0" u="none" strike="noStrike" kern="1200" cap="none" spc="0" normalizeH="0" baseline="0" noProof="0" dirty="0">
                          <a:ln>
                            <a:noFill/>
                          </a:ln>
                          <a:solidFill>
                            <a:prstClr val="black"/>
                          </a:solidFill>
                          <a:effectLst/>
                          <a:uLnTx/>
                          <a:uFillTx/>
                        </a:rPr>
                        <a:t>3</a:t>
                      </a:r>
                      <a:endParaRPr lang="en-IN" sz="800" dirty="0">
                        <a:solidFill>
                          <a:schemeClr val="tx1"/>
                        </a:solidFill>
                        <a:latin typeface="+mn-lt"/>
                      </a:endParaRPr>
                    </a:p>
                  </a:txBody>
                  <a:tcPr marL="36000" marR="36000" marT="18000" marB="18000" anchor="ctr">
                    <a:solidFill>
                      <a:schemeClr val="accent3">
                        <a:alpha val="20000"/>
                      </a:schemeClr>
                    </a:solidFill>
                  </a:tcPr>
                </a:tc>
                <a:tc>
                  <a:txBody>
                    <a:bodyPr/>
                    <a:lstStyle/>
                    <a:p>
                      <a:pPr algn="ctr"/>
                      <a:r>
                        <a:rPr kumimoji="0" lang="en-US" sz="800" b="0" u="none" strike="noStrike" kern="1200" cap="none" spc="0" normalizeH="0" baseline="0" noProof="0" dirty="0">
                          <a:ln>
                            <a:noFill/>
                          </a:ln>
                          <a:solidFill>
                            <a:prstClr val="black"/>
                          </a:solidFill>
                          <a:effectLst/>
                          <a:uLnTx/>
                          <a:uFillTx/>
                        </a:rPr>
                        <a:t>3</a:t>
                      </a:r>
                      <a:endParaRPr lang="en-IN" sz="800" dirty="0">
                        <a:solidFill>
                          <a:schemeClr val="tx1"/>
                        </a:solidFill>
                        <a:latin typeface="+mn-lt"/>
                      </a:endParaRPr>
                    </a:p>
                  </a:txBody>
                  <a:tcPr marL="36000" marR="36000" marT="18000" marB="18000" anchor="ctr">
                    <a:solidFill>
                      <a:schemeClr val="accent3">
                        <a:alpha val="20000"/>
                      </a:schemeClr>
                    </a:solidFill>
                  </a:tcPr>
                </a:tc>
                <a:tc>
                  <a:txBody>
                    <a:bodyPr/>
                    <a:lstStyle/>
                    <a:p>
                      <a:pPr algn="ctr"/>
                      <a:r>
                        <a:rPr kumimoji="0" lang="en-US" sz="800" b="0" u="none" strike="noStrike" kern="1200" cap="none" spc="0" normalizeH="0" baseline="0" noProof="0" dirty="0">
                          <a:ln>
                            <a:noFill/>
                          </a:ln>
                          <a:solidFill>
                            <a:prstClr val="black"/>
                          </a:solidFill>
                          <a:effectLst/>
                          <a:uLnTx/>
                          <a:uFillTx/>
                        </a:rPr>
                        <a:t>5</a:t>
                      </a:r>
                      <a:endParaRPr lang="en-IN" sz="800" dirty="0">
                        <a:solidFill>
                          <a:schemeClr val="tx1"/>
                        </a:solidFill>
                        <a:latin typeface="+mn-lt"/>
                      </a:endParaRPr>
                    </a:p>
                  </a:txBody>
                  <a:tcPr marL="36000" marR="36000" marT="18000" marB="18000" anchor="ctr">
                    <a:solidFill>
                      <a:schemeClr val="accent3"/>
                    </a:solidFill>
                  </a:tcPr>
                </a:tc>
                <a:extLst>
                  <a:ext uri="{0D108BD9-81ED-4DB2-BD59-A6C34878D82A}">
                    <a16:rowId xmlns:a16="http://schemas.microsoft.com/office/drawing/2014/main" val="3636567910"/>
                  </a:ext>
                </a:extLst>
              </a:tr>
              <a:tr h="170803">
                <a:tc>
                  <a:txBody>
                    <a:bodyPr/>
                    <a:lstStyle/>
                    <a:p>
                      <a:pPr algn="ctr"/>
                      <a:r>
                        <a:rPr lang="en-US" sz="800" dirty="0">
                          <a:solidFill>
                            <a:schemeClr val="tx1"/>
                          </a:solidFill>
                        </a:rPr>
                        <a:t>3.5</a:t>
                      </a:r>
                      <a:endParaRPr lang="en-IN" sz="800" dirty="0">
                        <a:solidFill>
                          <a:schemeClr val="tx1"/>
                        </a:solidFill>
                        <a:latin typeface="+mn-lt"/>
                      </a:endParaRPr>
                    </a:p>
                  </a:txBody>
                  <a:tcPr marL="36000" marR="36000" marT="18000" marB="18000" anchor="ctr"/>
                </a:tc>
                <a:tc>
                  <a:txBody>
                    <a:bodyPr/>
                    <a:lstStyle/>
                    <a:p>
                      <a:pPr algn="l"/>
                      <a:r>
                        <a:rPr lang="en-US" sz="800" dirty="0">
                          <a:solidFill>
                            <a:schemeClr val="tx1"/>
                          </a:solidFill>
                        </a:rPr>
                        <a:t>Privacy POV</a:t>
                      </a:r>
                      <a:endParaRPr lang="en-IN" sz="800" dirty="0">
                        <a:solidFill>
                          <a:schemeClr val="tx1"/>
                        </a:solidFill>
                        <a:latin typeface="+mn-lt"/>
                      </a:endParaRPr>
                    </a:p>
                  </a:txBody>
                  <a:tcPr marL="36000" marR="36000" marT="18000" marB="18000" anchor="ctr"/>
                </a:tc>
                <a:tc>
                  <a:txBody>
                    <a:bodyPr/>
                    <a:lstStyle/>
                    <a:p>
                      <a:pPr algn="ctr"/>
                      <a:r>
                        <a:rPr kumimoji="0" lang="en-US" sz="800" b="0" u="none" strike="noStrike" kern="1200" cap="none" spc="0" normalizeH="0" baseline="0" noProof="0" dirty="0">
                          <a:ln>
                            <a:noFill/>
                          </a:ln>
                          <a:solidFill>
                            <a:prstClr val="black"/>
                          </a:solidFill>
                          <a:effectLst/>
                          <a:uLnTx/>
                          <a:uFillTx/>
                        </a:rPr>
                        <a:t>3</a:t>
                      </a:r>
                      <a:endParaRPr lang="en-IN" sz="800" dirty="0">
                        <a:solidFill>
                          <a:schemeClr val="tx1"/>
                        </a:solidFill>
                        <a:latin typeface="+mn-lt"/>
                      </a:endParaRPr>
                    </a:p>
                  </a:txBody>
                  <a:tcPr marL="36000" marR="36000" marT="18000" marB="18000" anchor="ctr">
                    <a:solidFill>
                      <a:schemeClr val="accent3">
                        <a:alpha val="20000"/>
                      </a:schemeClr>
                    </a:solidFill>
                  </a:tcPr>
                </a:tc>
                <a:tc>
                  <a:txBody>
                    <a:bodyPr/>
                    <a:lstStyle/>
                    <a:p>
                      <a:pPr algn="ctr"/>
                      <a:r>
                        <a:rPr kumimoji="0" lang="en-US" sz="800" b="0" u="none" strike="noStrike" kern="1200" cap="none" spc="0" normalizeH="0" baseline="0" noProof="0" dirty="0">
                          <a:ln>
                            <a:noFill/>
                          </a:ln>
                          <a:solidFill>
                            <a:prstClr val="black"/>
                          </a:solidFill>
                          <a:effectLst/>
                          <a:uLnTx/>
                          <a:uFillTx/>
                        </a:rPr>
                        <a:t>3</a:t>
                      </a:r>
                      <a:endParaRPr lang="en-IN" sz="800" dirty="0">
                        <a:solidFill>
                          <a:schemeClr val="tx1"/>
                        </a:solidFill>
                        <a:latin typeface="+mn-lt"/>
                      </a:endParaRPr>
                    </a:p>
                  </a:txBody>
                  <a:tcPr marL="36000" marR="36000" marT="18000" marB="18000" anchor="ctr">
                    <a:solidFill>
                      <a:schemeClr val="accent3">
                        <a:alpha val="20000"/>
                      </a:schemeClr>
                    </a:solidFill>
                  </a:tcPr>
                </a:tc>
                <a:tc>
                  <a:txBody>
                    <a:bodyPr/>
                    <a:lstStyle/>
                    <a:p>
                      <a:pPr algn="ctr"/>
                      <a:r>
                        <a:rPr kumimoji="0" lang="en-US" sz="800" b="0" u="none" strike="noStrike" kern="1200" cap="none" spc="0" normalizeH="0" baseline="0" noProof="0" dirty="0">
                          <a:ln>
                            <a:noFill/>
                          </a:ln>
                          <a:solidFill>
                            <a:prstClr val="black"/>
                          </a:solidFill>
                          <a:effectLst/>
                          <a:uLnTx/>
                          <a:uFillTx/>
                        </a:rPr>
                        <a:t>5</a:t>
                      </a:r>
                      <a:endParaRPr lang="en-IN" sz="800" dirty="0">
                        <a:solidFill>
                          <a:schemeClr val="tx1"/>
                        </a:solidFill>
                        <a:latin typeface="+mn-lt"/>
                      </a:endParaRPr>
                    </a:p>
                  </a:txBody>
                  <a:tcPr marL="36000" marR="36000" marT="18000" marB="18000" anchor="ctr">
                    <a:solidFill>
                      <a:schemeClr val="accent3"/>
                    </a:solidFill>
                  </a:tcPr>
                </a:tc>
                <a:extLst>
                  <a:ext uri="{0D108BD9-81ED-4DB2-BD59-A6C34878D82A}">
                    <a16:rowId xmlns:a16="http://schemas.microsoft.com/office/drawing/2014/main" val="1630100617"/>
                  </a:ext>
                </a:extLst>
              </a:tr>
              <a:tr h="170803">
                <a:tc>
                  <a:txBody>
                    <a:bodyPr/>
                    <a:lstStyle/>
                    <a:p>
                      <a:pPr algn="ctr"/>
                      <a:r>
                        <a:rPr lang="en-US" sz="800" dirty="0">
                          <a:solidFill>
                            <a:schemeClr val="tx1"/>
                          </a:solidFill>
                        </a:rPr>
                        <a:t>2.6</a:t>
                      </a:r>
                      <a:endParaRPr lang="en-IN" sz="800" dirty="0">
                        <a:solidFill>
                          <a:schemeClr val="tx1"/>
                        </a:solidFill>
                        <a:latin typeface="+mn-lt"/>
                      </a:endParaRPr>
                    </a:p>
                  </a:txBody>
                  <a:tcPr marL="36000" marR="36000" marT="18000" marB="18000" anchor="ctr"/>
                </a:tc>
                <a:tc>
                  <a:txBody>
                    <a:bodyPr/>
                    <a:lstStyle/>
                    <a:p>
                      <a:pPr algn="l"/>
                      <a:r>
                        <a:rPr lang="en-US" sz="800" dirty="0">
                          <a:solidFill>
                            <a:schemeClr val="tx1"/>
                          </a:solidFill>
                        </a:rPr>
                        <a:t>Clean tech programs (or below?)</a:t>
                      </a:r>
                      <a:endParaRPr lang="en-IN" sz="800" dirty="0">
                        <a:solidFill>
                          <a:schemeClr val="tx1"/>
                        </a:solidFill>
                        <a:latin typeface="+mn-lt"/>
                      </a:endParaRPr>
                    </a:p>
                  </a:txBody>
                  <a:tcPr marL="36000" marR="36000" marT="18000" marB="18000" anchor="ctr"/>
                </a:tc>
                <a:tc>
                  <a:txBody>
                    <a:bodyPr/>
                    <a:lstStyle/>
                    <a:p>
                      <a:pPr algn="ctr"/>
                      <a:r>
                        <a:rPr kumimoji="0" lang="en-US" sz="800" b="0" u="none" strike="noStrike" kern="1200" cap="none" spc="0" normalizeH="0" baseline="0" noProof="0" dirty="0">
                          <a:ln>
                            <a:noFill/>
                          </a:ln>
                          <a:solidFill>
                            <a:prstClr val="black"/>
                          </a:solidFill>
                          <a:effectLst/>
                          <a:uLnTx/>
                          <a:uFillTx/>
                        </a:rPr>
                        <a:t>4</a:t>
                      </a:r>
                      <a:endParaRPr lang="en-IN" sz="800" dirty="0">
                        <a:solidFill>
                          <a:schemeClr val="tx1"/>
                        </a:solidFill>
                        <a:latin typeface="+mn-lt"/>
                      </a:endParaRPr>
                    </a:p>
                  </a:txBody>
                  <a:tcPr marL="36000" marR="36000" marT="18000" marB="18000" anchor="ctr">
                    <a:solidFill>
                      <a:schemeClr val="accent3">
                        <a:alpha val="10000"/>
                      </a:schemeClr>
                    </a:solidFill>
                  </a:tcPr>
                </a:tc>
                <a:tc>
                  <a:txBody>
                    <a:bodyPr/>
                    <a:lstStyle/>
                    <a:p>
                      <a:pPr algn="ctr"/>
                      <a:r>
                        <a:rPr lang="en-US" sz="800" dirty="0">
                          <a:solidFill>
                            <a:schemeClr val="tx1"/>
                          </a:solidFill>
                        </a:rPr>
                        <a:t>2</a:t>
                      </a:r>
                      <a:endParaRPr lang="en-IN" sz="800" dirty="0">
                        <a:solidFill>
                          <a:schemeClr val="tx1"/>
                        </a:solidFill>
                        <a:latin typeface="+mn-lt"/>
                      </a:endParaRPr>
                    </a:p>
                  </a:txBody>
                  <a:tcPr marL="36000" marR="36000" marT="18000" marB="18000" anchor="ctr">
                    <a:solidFill>
                      <a:schemeClr val="accent3">
                        <a:alpha val="40000"/>
                      </a:schemeClr>
                    </a:solidFill>
                  </a:tcPr>
                </a:tc>
                <a:tc>
                  <a:txBody>
                    <a:bodyPr/>
                    <a:lstStyle/>
                    <a:p>
                      <a:pPr algn="ctr"/>
                      <a:r>
                        <a:rPr kumimoji="0" lang="en-US" sz="800" b="0" u="none" strike="noStrike" kern="1200" cap="none" spc="0" normalizeH="0" baseline="0" noProof="0" dirty="0">
                          <a:ln>
                            <a:noFill/>
                          </a:ln>
                          <a:solidFill>
                            <a:prstClr val="black"/>
                          </a:solidFill>
                          <a:effectLst/>
                          <a:uLnTx/>
                          <a:uFillTx/>
                        </a:rPr>
                        <a:t>5</a:t>
                      </a:r>
                      <a:endParaRPr lang="en-IN" sz="800" dirty="0">
                        <a:solidFill>
                          <a:schemeClr val="tx1"/>
                        </a:solidFill>
                        <a:latin typeface="+mn-lt"/>
                      </a:endParaRPr>
                    </a:p>
                  </a:txBody>
                  <a:tcPr marL="36000" marR="36000" marT="18000" marB="18000" anchor="ctr">
                    <a:solidFill>
                      <a:schemeClr val="accent3"/>
                    </a:solidFill>
                  </a:tcPr>
                </a:tc>
                <a:extLst>
                  <a:ext uri="{0D108BD9-81ED-4DB2-BD59-A6C34878D82A}">
                    <a16:rowId xmlns:a16="http://schemas.microsoft.com/office/drawing/2014/main" val="1670934959"/>
                  </a:ext>
                </a:extLst>
              </a:tr>
              <a:tr h="170803">
                <a:tc>
                  <a:txBody>
                    <a:bodyPr/>
                    <a:lstStyle/>
                    <a:p>
                      <a:pPr algn="ctr"/>
                      <a:r>
                        <a:rPr lang="en-US" sz="800" dirty="0">
                          <a:solidFill>
                            <a:schemeClr val="tx1"/>
                          </a:solidFill>
                        </a:rPr>
                        <a:t>2.3</a:t>
                      </a:r>
                      <a:endParaRPr lang="en-IN" sz="800" dirty="0">
                        <a:solidFill>
                          <a:schemeClr val="tx1"/>
                        </a:solidFill>
                        <a:latin typeface="+mn-lt"/>
                      </a:endParaRPr>
                    </a:p>
                  </a:txBody>
                  <a:tcPr marL="36000" marR="36000" marT="18000" marB="18000" anchor="ctr"/>
                </a:tc>
                <a:tc>
                  <a:txBody>
                    <a:bodyPr/>
                    <a:lstStyle/>
                    <a:p>
                      <a:pPr algn="l"/>
                      <a:r>
                        <a:rPr lang="en-US" sz="800" dirty="0">
                          <a:solidFill>
                            <a:schemeClr val="tx1"/>
                          </a:solidFill>
                        </a:rPr>
                        <a:t>Subpanel</a:t>
                      </a:r>
                      <a:endParaRPr lang="en-IN" sz="800" dirty="0">
                        <a:solidFill>
                          <a:schemeClr val="tx1"/>
                        </a:solidFill>
                        <a:latin typeface="+mn-lt"/>
                      </a:endParaRPr>
                    </a:p>
                  </a:txBody>
                  <a:tcPr marL="36000" marR="36000" marT="18000" marB="18000" anchor="ctr"/>
                </a:tc>
                <a:tc>
                  <a:txBody>
                    <a:bodyPr/>
                    <a:lstStyle/>
                    <a:p>
                      <a:pPr algn="ctr"/>
                      <a:r>
                        <a:rPr kumimoji="0" lang="en-US" sz="800" b="0" u="none" strike="noStrike" kern="1200" cap="none" spc="0" normalizeH="0" baseline="0" noProof="0" dirty="0">
                          <a:ln>
                            <a:noFill/>
                          </a:ln>
                          <a:solidFill>
                            <a:prstClr val="black"/>
                          </a:solidFill>
                          <a:effectLst/>
                          <a:uLnTx/>
                          <a:uFillTx/>
                        </a:rPr>
                        <a:t>2</a:t>
                      </a:r>
                      <a:endParaRPr lang="en-IN" sz="800" dirty="0">
                        <a:solidFill>
                          <a:schemeClr val="tx1"/>
                        </a:solidFill>
                        <a:latin typeface="+mn-lt"/>
                      </a:endParaRPr>
                    </a:p>
                  </a:txBody>
                  <a:tcPr marL="36000" marR="36000" marT="18000" marB="18000" anchor="ctr">
                    <a:solidFill>
                      <a:schemeClr val="accent3">
                        <a:alpha val="40000"/>
                      </a:schemeClr>
                    </a:solidFill>
                  </a:tcPr>
                </a:tc>
                <a:tc>
                  <a:txBody>
                    <a:bodyPr/>
                    <a:lstStyle/>
                    <a:p>
                      <a:pPr algn="ctr"/>
                      <a:r>
                        <a:rPr lang="en-US" sz="800" dirty="0">
                          <a:solidFill>
                            <a:schemeClr val="tx1"/>
                          </a:solidFill>
                        </a:rPr>
                        <a:t>2</a:t>
                      </a:r>
                      <a:endParaRPr lang="en-IN" sz="800" dirty="0">
                        <a:solidFill>
                          <a:schemeClr val="tx1"/>
                        </a:solidFill>
                        <a:latin typeface="+mn-lt"/>
                      </a:endParaRPr>
                    </a:p>
                  </a:txBody>
                  <a:tcPr marL="36000" marR="36000" marT="18000" marB="18000" anchor="ctr">
                    <a:solidFill>
                      <a:schemeClr val="accent3">
                        <a:alpha val="40000"/>
                      </a:schemeClr>
                    </a:solidFill>
                  </a:tcPr>
                </a:tc>
                <a:tc>
                  <a:txBody>
                    <a:bodyPr/>
                    <a:lstStyle/>
                    <a:p>
                      <a:pPr algn="ctr"/>
                      <a:r>
                        <a:rPr kumimoji="0" lang="en-US" sz="800" b="0" u="none" strike="noStrike" kern="1200" cap="none" spc="0" normalizeH="0" baseline="0" noProof="0" dirty="0">
                          <a:ln>
                            <a:noFill/>
                          </a:ln>
                          <a:solidFill>
                            <a:prstClr val="black"/>
                          </a:solidFill>
                          <a:effectLst/>
                          <a:uLnTx/>
                          <a:uFillTx/>
                        </a:rPr>
                        <a:t>5</a:t>
                      </a:r>
                      <a:endParaRPr lang="en-IN" sz="800" dirty="0">
                        <a:solidFill>
                          <a:schemeClr val="tx1"/>
                        </a:solidFill>
                        <a:latin typeface="+mn-lt"/>
                      </a:endParaRPr>
                    </a:p>
                  </a:txBody>
                  <a:tcPr marL="36000" marR="36000" marT="18000" marB="18000" anchor="ctr">
                    <a:solidFill>
                      <a:schemeClr val="accent3"/>
                    </a:solidFill>
                  </a:tcPr>
                </a:tc>
                <a:extLst>
                  <a:ext uri="{0D108BD9-81ED-4DB2-BD59-A6C34878D82A}">
                    <a16:rowId xmlns:a16="http://schemas.microsoft.com/office/drawing/2014/main" val="2442957530"/>
                  </a:ext>
                </a:extLst>
              </a:tr>
              <a:tr h="170803">
                <a:tc>
                  <a:txBody>
                    <a:bodyPr/>
                    <a:lstStyle/>
                    <a:p>
                      <a:pPr algn="ctr"/>
                      <a:r>
                        <a:rPr lang="en-US" sz="800" dirty="0">
                          <a:solidFill>
                            <a:schemeClr val="tx1"/>
                          </a:solidFill>
                        </a:rPr>
                        <a:t>1.3.1</a:t>
                      </a:r>
                      <a:endParaRPr lang="en-IN" sz="800" dirty="0">
                        <a:solidFill>
                          <a:schemeClr val="tx1"/>
                        </a:solidFill>
                        <a:latin typeface="+mn-lt"/>
                      </a:endParaRPr>
                    </a:p>
                  </a:txBody>
                  <a:tcPr marL="36000" marR="36000" marT="18000" marB="18000" anchor="ctr"/>
                </a:tc>
                <a:tc>
                  <a:txBody>
                    <a:bodyPr/>
                    <a:lstStyle/>
                    <a:p>
                      <a:pPr algn="l"/>
                      <a:r>
                        <a:rPr lang="en-US" sz="800" dirty="0">
                          <a:solidFill>
                            <a:schemeClr val="tx1"/>
                          </a:solidFill>
                        </a:rPr>
                        <a:t>Watermarks</a:t>
                      </a:r>
                      <a:endParaRPr lang="en-IN" sz="800" dirty="0">
                        <a:solidFill>
                          <a:schemeClr val="tx1"/>
                        </a:solidFill>
                        <a:latin typeface="+mn-lt"/>
                      </a:endParaRPr>
                    </a:p>
                  </a:txBody>
                  <a:tcPr marL="36000" marR="36000" marT="18000" marB="18000" anchor="ctr"/>
                </a:tc>
                <a:tc>
                  <a:txBody>
                    <a:bodyPr/>
                    <a:lstStyle/>
                    <a:p>
                      <a:pPr algn="ctr"/>
                      <a:r>
                        <a:rPr lang="en-US" sz="800" dirty="0">
                          <a:solidFill>
                            <a:schemeClr val="tx1"/>
                          </a:solidFill>
                        </a:rPr>
                        <a:t>2</a:t>
                      </a:r>
                      <a:endParaRPr lang="en-IN" sz="800" dirty="0">
                        <a:solidFill>
                          <a:schemeClr val="tx1"/>
                        </a:solidFill>
                        <a:latin typeface="+mn-lt"/>
                      </a:endParaRPr>
                    </a:p>
                  </a:txBody>
                  <a:tcPr marL="36000" marR="36000" marT="18000" marB="18000" anchor="ctr">
                    <a:solidFill>
                      <a:schemeClr val="accent3">
                        <a:alpha val="40000"/>
                      </a:schemeClr>
                    </a:solidFill>
                  </a:tcPr>
                </a:tc>
                <a:tc>
                  <a:txBody>
                    <a:bodyPr/>
                    <a:lstStyle/>
                    <a:p>
                      <a:pPr algn="ctr"/>
                      <a:r>
                        <a:rPr lang="en-US" sz="800" dirty="0">
                          <a:solidFill>
                            <a:schemeClr val="tx1"/>
                          </a:solidFill>
                        </a:rPr>
                        <a:t>1</a:t>
                      </a:r>
                      <a:endParaRPr lang="en-IN" sz="800" dirty="0">
                        <a:solidFill>
                          <a:schemeClr val="tx1"/>
                        </a:solidFill>
                        <a:latin typeface="+mn-lt"/>
                      </a:endParaRPr>
                    </a:p>
                  </a:txBody>
                  <a:tcPr marL="36000" marR="36000" marT="18000" marB="18000" anchor="ctr">
                    <a:noFill/>
                  </a:tcPr>
                </a:tc>
                <a:tc>
                  <a:txBody>
                    <a:bodyPr/>
                    <a:lstStyle/>
                    <a:p>
                      <a:pPr algn="ctr"/>
                      <a:r>
                        <a:rPr kumimoji="0" lang="en-US" sz="800" b="0" u="none" strike="noStrike" kern="1200" cap="none" spc="0" normalizeH="0" baseline="0" noProof="0" dirty="0">
                          <a:ln>
                            <a:noFill/>
                          </a:ln>
                          <a:solidFill>
                            <a:prstClr val="black"/>
                          </a:solidFill>
                          <a:effectLst/>
                          <a:uLnTx/>
                          <a:uFillTx/>
                        </a:rPr>
                        <a:t>5</a:t>
                      </a:r>
                      <a:endParaRPr lang="en-IN" sz="800" dirty="0">
                        <a:solidFill>
                          <a:schemeClr val="tx1"/>
                        </a:solidFill>
                        <a:latin typeface="+mn-lt"/>
                      </a:endParaRPr>
                    </a:p>
                  </a:txBody>
                  <a:tcPr marL="36000" marR="36000" marT="18000" marB="18000" anchor="ctr">
                    <a:solidFill>
                      <a:schemeClr val="accent3"/>
                    </a:solidFill>
                  </a:tcPr>
                </a:tc>
                <a:extLst>
                  <a:ext uri="{0D108BD9-81ED-4DB2-BD59-A6C34878D82A}">
                    <a16:rowId xmlns:a16="http://schemas.microsoft.com/office/drawing/2014/main" val="3484104531"/>
                  </a:ext>
                </a:extLst>
              </a:tr>
              <a:tr h="170803">
                <a:tc>
                  <a:txBody>
                    <a:bodyPr/>
                    <a:lstStyle/>
                    <a:p>
                      <a:pPr algn="ctr"/>
                      <a:r>
                        <a:rPr lang="en-US" sz="800" dirty="0">
                          <a:solidFill>
                            <a:schemeClr val="tx1"/>
                          </a:solidFill>
                        </a:rPr>
                        <a:t>1.3</a:t>
                      </a:r>
                      <a:endParaRPr lang="en-IN" sz="800" dirty="0">
                        <a:solidFill>
                          <a:schemeClr val="tx1"/>
                        </a:solidFill>
                        <a:latin typeface="+mn-lt"/>
                      </a:endParaRPr>
                    </a:p>
                  </a:txBody>
                  <a:tcPr marL="36000" marR="36000" marT="18000" marB="18000" anchor="ctr"/>
                </a:tc>
                <a:tc>
                  <a:txBody>
                    <a:bodyPr/>
                    <a:lstStyle/>
                    <a:p>
                      <a:pPr algn="l"/>
                      <a:r>
                        <a:rPr lang="en-US" sz="800" dirty="0">
                          <a:solidFill>
                            <a:schemeClr val="tx1"/>
                          </a:solidFill>
                        </a:rPr>
                        <a:t>Cross - platform technical standards</a:t>
                      </a:r>
                      <a:endParaRPr lang="en-IN" sz="800" dirty="0">
                        <a:solidFill>
                          <a:schemeClr val="tx1"/>
                        </a:solidFill>
                        <a:latin typeface="+mn-lt"/>
                      </a:endParaRPr>
                    </a:p>
                  </a:txBody>
                  <a:tcPr marL="36000" marR="36000" marT="18000" marB="18000" anchor="ctr"/>
                </a:tc>
                <a:tc>
                  <a:txBody>
                    <a:bodyPr/>
                    <a:lstStyle/>
                    <a:p>
                      <a:pPr algn="ctr"/>
                      <a:r>
                        <a:rPr lang="en-US" sz="800" dirty="0">
                          <a:solidFill>
                            <a:schemeClr val="tx1"/>
                          </a:solidFill>
                        </a:rPr>
                        <a:t>3</a:t>
                      </a:r>
                      <a:endParaRPr lang="en-IN" sz="800" dirty="0">
                        <a:solidFill>
                          <a:schemeClr val="tx1"/>
                        </a:solidFill>
                        <a:latin typeface="+mn-lt"/>
                      </a:endParaRPr>
                    </a:p>
                  </a:txBody>
                  <a:tcPr marL="36000" marR="36000" marT="18000" marB="18000" anchor="ctr">
                    <a:solidFill>
                      <a:schemeClr val="accent3">
                        <a:alpha val="20000"/>
                      </a:schemeClr>
                    </a:solidFill>
                  </a:tcPr>
                </a:tc>
                <a:tc>
                  <a:txBody>
                    <a:bodyPr/>
                    <a:lstStyle/>
                    <a:p>
                      <a:pPr algn="ctr"/>
                      <a:r>
                        <a:rPr lang="en-US" sz="800" dirty="0">
                          <a:solidFill>
                            <a:schemeClr val="tx1"/>
                          </a:solidFill>
                        </a:rPr>
                        <a:t>3</a:t>
                      </a:r>
                      <a:endParaRPr lang="en-IN" sz="800" dirty="0">
                        <a:solidFill>
                          <a:schemeClr val="tx1"/>
                        </a:solidFill>
                        <a:latin typeface="+mn-lt"/>
                      </a:endParaRPr>
                    </a:p>
                  </a:txBody>
                  <a:tcPr marL="36000" marR="36000" marT="18000" marB="18000" anchor="ctr">
                    <a:solidFill>
                      <a:schemeClr val="accent3">
                        <a:alpha val="20000"/>
                      </a:schemeClr>
                    </a:solidFill>
                  </a:tcPr>
                </a:tc>
                <a:tc>
                  <a:txBody>
                    <a:bodyPr/>
                    <a:lstStyle/>
                    <a:p>
                      <a:pPr algn="ctr"/>
                      <a:r>
                        <a:rPr lang="en-US" sz="800" dirty="0">
                          <a:solidFill>
                            <a:schemeClr val="tx1"/>
                          </a:solidFill>
                        </a:rPr>
                        <a:t>4</a:t>
                      </a:r>
                      <a:endParaRPr lang="en-IN" sz="800" dirty="0">
                        <a:solidFill>
                          <a:schemeClr val="tx1"/>
                        </a:solidFill>
                        <a:latin typeface="+mn-lt"/>
                      </a:endParaRPr>
                    </a:p>
                  </a:txBody>
                  <a:tcPr marL="36000" marR="36000" marT="18000" marB="18000" anchor="ctr">
                    <a:solidFill>
                      <a:schemeClr val="accent3">
                        <a:alpha val="10000"/>
                      </a:schemeClr>
                    </a:solidFill>
                  </a:tcPr>
                </a:tc>
                <a:extLst>
                  <a:ext uri="{0D108BD9-81ED-4DB2-BD59-A6C34878D82A}">
                    <a16:rowId xmlns:a16="http://schemas.microsoft.com/office/drawing/2014/main" val="2940571618"/>
                  </a:ext>
                </a:extLst>
              </a:tr>
              <a:tr h="302669">
                <a:tc>
                  <a:txBody>
                    <a:bodyPr/>
                    <a:lstStyle/>
                    <a:p>
                      <a:pPr algn="ctr"/>
                      <a:r>
                        <a:rPr lang="en-US" sz="800" dirty="0">
                          <a:solidFill>
                            <a:schemeClr val="tx1"/>
                          </a:solidFill>
                        </a:rPr>
                        <a:t>1.6</a:t>
                      </a:r>
                      <a:endParaRPr lang="en-IN" sz="800" dirty="0">
                        <a:solidFill>
                          <a:schemeClr val="tx1"/>
                        </a:solidFill>
                        <a:latin typeface="+mn-lt"/>
                      </a:endParaRPr>
                    </a:p>
                  </a:txBody>
                  <a:tcPr marL="36000" marR="36000" marT="18000" marB="18000" anchor="ctr"/>
                </a:tc>
                <a:tc>
                  <a:txBody>
                    <a:bodyPr/>
                    <a:lstStyle/>
                    <a:p>
                      <a:pPr algn="l"/>
                      <a:r>
                        <a:rPr lang="en-US" sz="800" dirty="0">
                          <a:solidFill>
                            <a:schemeClr val="tx1"/>
                          </a:solidFill>
                        </a:rPr>
                        <a:t>Services or instruments that can support access to common libraries for content and ads, and schedules</a:t>
                      </a:r>
                      <a:endParaRPr lang="en-IN" sz="800" dirty="0">
                        <a:solidFill>
                          <a:schemeClr val="tx1"/>
                        </a:solidFill>
                        <a:latin typeface="+mn-lt"/>
                      </a:endParaRPr>
                    </a:p>
                  </a:txBody>
                  <a:tcPr marL="36000" marR="36000" marT="18000" marB="18000" anchor="ctr"/>
                </a:tc>
                <a:tc>
                  <a:txBody>
                    <a:bodyPr/>
                    <a:lstStyle/>
                    <a:p>
                      <a:pPr algn="ctr"/>
                      <a:r>
                        <a:rPr kumimoji="0" lang="en-US" sz="800" b="0" u="none" strike="noStrike" kern="1200" cap="none" spc="0" normalizeH="0" baseline="0" noProof="0" dirty="0">
                          <a:ln>
                            <a:noFill/>
                          </a:ln>
                          <a:solidFill>
                            <a:prstClr val="black"/>
                          </a:solidFill>
                          <a:effectLst/>
                          <a:uLnTx/>
                          <a:uFillTx/>
                        </a:rPr>
                        <a:t>3</a:t>
                      </a:r>
                      <a:endParaRPr lang="en-IN" sz="800" dirty="0">
                        <a:solidFill>
                          <a:schemeClr val="tx1"/>
                        </a:solidFill>
                        <a:latin typeface="+mn-lt"/>
                      </a:endParaRPr>
                    </a:p>
                  </a:txBody>
                  <a:tcPr marL="36000" marR="36000" marT="18000" marB="18000" anchor="ctr">
                    <a:solidFill>
                      <a:schemeClr val="accent3">
                        <a:alpha val="20000"/>
                      </a:schemeClr>
                    </a:solidFill>
                  </a:tcPr>
                </a:tc>
                <a:tc>
                  <a:txBody>
                    <a:bodyPr/>
                    <a:lstStyle/>
                    <a:p>
                      <a:pPr algn="ctr"/>
                      <a:r>
                        <a:rPr kumimoji="0" lang="en-US" sz="800" b="0" u="none" strike="noStrike" kern="1200" cap="none" spc="0" normalizeH="0" baseline="0" noProof="0" dirty="0">
                          <a:ln>
                            <a:noFill/>
                          </a:ln>
                          <a:solidFill>
                            <a:prstClr val="black"/>
                          </a:solidFill>
                          <a:effectLst/>
                          <a:uLnTx/>
                          <a:uFillTx/>
                        </a:rPr>
                        <a:t>3</a:t>
                      </a:r>
                      <a:endParaRPr lang="en-IN" sz="800" dirty="0">
                        <a:solidFill>
                          <a:schemeClr val="tx1"/>
                        </a:solidFill>
                        <a:latin typeface="+mn-lt"/>
                      </a:endParaRPr>
                    </a:p>
                  </a:txBody>
                  <a:tcPr marL="36000" marR="36000" marT="18000" marB="18000" anchor="ctr">
                    <a:solidFill>
                      <a:schemeClr val="accent3">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u="none" strike="noStrike" kern="1200" cap="none" spc="0" normalizeH="0" baseline="0" noProof="0" dirty="0">
                          <a:ln>
                            <a:noFill/>
                          </a:ln>
                          <a:solidFill>
                            <a:prstClr val="black"/>
                          </a:solidFill>
                          <a:effectLst/>
                          <a:uLnTx/>
                          <a:uFillTx/>
                        </a:rPr>
                        <a:t>4</a:t>
                      </a:r>
                      <a:endParaRPr kumimoji="0" lang="en-IN" sz="800" b="0" i="0" u="none" strike="noStrike" kern="1200" cap="none" spc="0" normalizeH="0" baseline="0" noProof="0" dirty="0">
                        <a:ln>
                          <a:noFill/>
                        </a:ln>
                        <a:solidFill>
                          <a:prstClr val="black"/>
                        </a:solidFill>
                        <a:effectLst/>
                        <a:uLnTx/>
                        <a:uFillTx/>
                        <a:latin typeface="+mn-lt"/>
                        <a:ea typeface="+mn-ea"/>
                        <a:cs typeface="+mn-cs"/>
                      </a:endParaRPr>
                    </a:p>
                  </a:txBody>
                  <a:tcPr marL="36000" marR="36000" marT="18000" marB="18000" anchor="ctr">
                    <a:solidFill>
                      <a:schemeClr val="accent3">
                        <a:alpha val="10000"/>
                      </a:schemeClr>
                    </a:solidFill>
                  </a:tcPr>
                </a:tc>
                <a:extLst>
                  <a:ext uri="{0D108BD9-81ED-4DB2-BD59-A6C34878D82A}">
                    <a16:rowId xmlns:a16="http://schemas.microsoft.com/office/drawing/2014/main" val="3926916384"/>
                  </a:ext>
                </a:extLst>
              </a:tr>
              <a:tr h="170803">
                <a:tc>
                  <a:txBody>
                    <a:bodyPr/>
                    <a:lstStyle/>
                    <a:p>
                      <a:pPr algn="ctr"/>
                      <a:r>
                        <a:rPr lang="en-US" sz="800" dirty="0">
                          <a:solidFill>
                            <a:schemeClr val="tx1"/>
                          </a:solidFill>
                        </a:rPr>
                        <a:t>2.1</a:t>
                      </a:r>
                      <a:endParaRPr lang="en-IN" sz="800" dirty="0">
                        <a:solidFill>
                          <a:schemeClr val="tx1"/>
                        </a:solidFill>
                        <a:latin typeface="+mn-lt"/>
                      </a:endParaRPr>
                    </a:p>
                  </a:txBody>
                  <a:tcPr marL="36000" marR="36000" marT="18000" marB="18000" anchor="ctr"/>
                </a:tc>
                <a:tc>
                  <a:txBody>
                    <a:bodyPr/>
                    <a:lstStyle/>
                    <a:p>
                      <a:pPr algn="l"/>
                      <a:r>
                        <a:rPr lang="en-US" sz="800" dirty="0">
                          <a:solidFill>
                            <a:schemeClr val="tx1"/>
                          </a:solidFill>
                        </a:rPr>
                        <a:t>Additional types of data collection</a:t>
                      </a:r>
                      <a:endParaRPr lang="en-IN" sz="800" dirty="0">
                        <a:solidFill>
                          <a:schemeClr val="tx1"/>
                        </a:solidFill>
                        <a:latin typeface="+mn-lt"/>
                      </a:endParaRPr>
                    </a:p>
                  </a:txBody>
                  <a:tcPr marL="36000" marR="36000" marT="18000" marB="18000" anchor="ctr"/>
                </a:tc>
                <a:tc>
                  <a:txBody>
                    <a:bodyPr/>
                    <a:lstStyle/>
                    <a:p>
                      <a:pPr algn="ctr"/>
                      <a:r>
                        <a:rPr kumimoji="0" lang="en-US" sz="800" b="0" u="none" strike="noStrike" kern="1200" cap="none" spc="0" normalizeH="0" baseline="0" noProof="0" dirty="0">
                          <a:ln>
                            <a:noFill/>
                          </a:ln>
                          <a:solidFill>
                            <a:prstClr val="black"/>
                          </a:solidFill>
                          <a:effectLst/>
                          <a:uLnTx/>
                          <a:uFillTx/>
                        </a:rPr>
                        <a:t>3</a:t>
                      </a:r>
                      <a:endParaRPr lang="en-IN" sz="800" dirty="0">
                        <a:solidFill>
                          <a:schemeClr val="tx1"/>
                        </a:solidFill>
                        <a:latin typeface="+mn-lt"/>
                      </a:endParaRPr>
                    </a:p>
                  </a:txBody>
                  <a:tcPr marL="36000" marR="36000" marT="18000" marB="18000" anchor="ctr">
                    <a:solidFill>
                      <a:schemeClr val="accent3">
                        <a:alpha val="20000"/>
                      </a:schemeClr>
                    </a:solidFill>
                  </a:tcPr>
                </a:tc>
                <a:tc>
                  <a:txBody>
                    <a:bodyPr/>
                    <a:lstStyle/>
                    <a:p>
                      <a:pPr algn="ctr"/>
                      <a:r>
                        <a:rPr kumimoji="0" lang="en-US" sz="800" b="0" u="none" strike="noStrike" kern="1200" cap="none" spc="0" normalizeH="0" baseline="0" noProof="0" dirty="0">
                          <a:ln>
                            <a:noFill/>
                          </a:ln>
                          <a:solidFill>
                            <a:prstClr val="black"/>
                          </a:solidFill>
                          <a:effectLst/>
                          <a:uLnTx/>
                          <a:uFillTx/>
                        </a:rPr>
                        <a:t>3</a:t>
                      </a:r>
                      <a:endParaRPr lang="en-IN" sz="800" dirty="0">
                        <a:solidFill>
                          <a:schemeClr val="tx1"/>
                        </a:solidFill>
                        <a:latin typeface="+mn-lt"/>
                      </a:endParaRPr>
                    </a:p>
                  </a:txBody>
                  <a:tcPr marL="36000" marR="36000" marT="18000" marB="18000" anchor="ctr">
                    <a:solidFill>
                      <a:schemeClr val="accent3">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u="none" strike="noStrike" kern="1200" cap="none" spc="0" normalizeH="0" baseline="0" noProof="0" dirty="0">
                          <a:ln>
                            <a:noFill/>
                          </a:ln>
                          <a:solidFill>
                            <a:prstClr val="black"/>
                          </a:solidFill>
                          <a:effectLst/>
                          <a:uLnTx/>
                          <a:uFillTx/>
                        </a:rPr>
                        <a:t>4</a:t>
                      </a:r>
                      <a:endParaRPr kumimoji="0" lang="en-IN" sz="800" b="0" i="0" u="none" strike="noStrike" kern="1200" cap="none" spc="0" normalizeH="0" baseline="0" noProof="0" dirty="0">
                        <a:ln>
                          <a:noFill/>
                        </a:ln>
                        <a:solidFill>
                          <a:prstClr val="black"/>
                        </a:solidFill>
                        <a:effectLst/>
                        <a:uLnTx/>
                        <a:uFillTx/>
                        <a:latin typeface="+mn-lt"/>
                        <a:ea typeface="+mn-ea"/>
                        <a:cs typeface="+mn-cs"/>
                      </a:endParaRPr>
                    </a:p>
                  </a:txBody>
                  <a:tcPr marL="36000" marR="36000" marT="18000" marB="18000" anchor="ctr">
                    <a:solidFill>
                      <a:schemeClr val="accent3">
                        <a:alpha val="10000"/>
                      </a:schemeClr>
                    </a:solidFill>
                  </a:tcPr>
                </a:tc>
                <a:extLst>
                  <a:ext uri="{0D108BD9-81ED-4DB2-BD59-A6C34878D82A}">
                    <a16:rowId xmlns:a16="http://schemas.microsoft.com/office/drawing/2014/main" val="67986447"/>
                  </a:ext>
                </a:extLst>
              </a:tr>
              <a:tr h="170803">
                <a:tc>
                  <a:txBody>
                    <a:bodyPr/>
                    <a:lstStyle/>
                    <a:p>
                      <a:pPr algn="ctr"/>
                      <a:r>
                        <a:rPr lang="en-US" sz="800" dirty="0">
                          <a:solidFill>
                            <a:schemeClr val="tx1"/>
                          </a:solidFill>
                        </a:rPr>
                        <a:t>2.4</a:t>
                      </a:r>
                      <a:endParaRPr lang="en-IN" sz="800" dirty="0">
                        <a:solidFill>
                          <a:schemeClr val="tx1"/>
                        </a:solidFill>
                        <a:latin typeface="+mn-lt"/>
                      </a:endParaRPr>
                    </a:p>
                  </a:txBody>
                  <a:tcPr marL="36000" marR="36000" marT="18000" marB="18000" anchor="ctr"/>
                </a:tc>
                <a:tc>
                  <a:txBody>
                    <a:bodyPr/>
                    <a:lstStyle/>
                    <a:p>
                      <a:pPr algn="l"/>
                      <a:r>
                        <a:rPr lang="en-US" sz="800" dirty="0">
                          <a:solidFill>
                            <a:schemeClr val="tx1"/>
                          </a:solidFill>
                        </a:rPr>
                        <a:t>ATSC3</a:t>
                      </a:r>
                      <a:endParaRPr lang="en-IN" sz="800" dirty="0">
                        <a:solidFill>
                          <a:schemeClr val="tx1"/>
                        </a:solidFill>
                        <a:latin typeface="+mn-lt"/>
                      </a:endParaRPr>
                    </a:p>
                  </a:txBody>
                  <a:tcPr marL="36000" marR="36000" marT="18000" marB="18000" anchor="ctr"/>
                </a:tc>
                <a:tc>
                  <a:txBody>
                    <a:bodyPr/>
                    <a:lstStyle/>
                    <a:p>
                      <a:pPr algn="ctr"/>
                      <a:r>
                        <a:rPr kumimoji="0" lang="en-US" sz="800" b="0" u="none" strike="noStrike" kern="1200" cap="none" spc="0" normalizeH="0" baseline="0" noProof="0" dirty="0">
                          <a:ln>
                            <a:noFill/>
                          </a:ln>
                          <a:solidFill>
                            <a:prstClr val="black"/>
                          </a:solidFill>
                          <a:effectLst/>
                          <a:uLnTx/>
                          <a:uFillTx/>
                        </a:rPr>
                        <a:t>3</a:t>
                      </a:r>
                      <a:endParaRPr lang="en-IN" sz="800" dirty="0">
                        <a:solidFill>
                          <a:schemeClr val="tx1"/>
                        </a:solidFill>
                        <a:latin typeface="+mn-lt"/>
                      </a:endParaRPr>
                    </a:p>
                  </a:txBody>
                  <a:tcPr marL="36000" marR="36000" marT="18000" marB="18000" anchor="ctr">
                    <a:solidFill>
                      <a:schemeClr val="accent3">
                        <a:alpha val="20000"/>
                      </a:schemeClr>
                    </a:solidFill>
                  </a:tcPr>
                </a:tc>
                <a:tc>
                  <a:txBody>
                    <a:bodyPr/>
                    <a:lstStyle/>
                    <a:p>
                      <a:pPr algn="ctr"/>
                      <a:r>
                        <a:rPr kumimoji="0" lang="en-US" sz="800" b="0" u="none" strike="noStrike" kern="1200" cap="none" spc="0" normalizeH="0" baseline="0" noProof="0" dirty="0">
                          <a:ln>
                            <a:noFill/>
                          </a:ln>
                          <a:solidFill>
                            <a:prstClr val="black"/>
                          </a:solidFill>
                          <a:effectLst/>
                          <a:uLnTx/>
                          <a:uFillTx/>
                        </a:rPr>
                        <a:t>2</a:t>
                      </a:r>
                      <a:endParaRPr lang="en-IN" sz="800" dirty="0">
                        <a:solidFill>
                          <a:schemeClr val="tx1"/>
                        </a:solidFill>
                        <a:latin typeface="+mn-lt"/>
                      </a:endParaRPr>
                    </a:p>
                  </a:txBody>
                  <a:tcPr marL="36000" marR="36000" marT="18000" marB="18000" anchor="ctr">
                    <a:solidFill>
                      <a:schemeClr val="accent3">
                        <a:alpha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u="none" strike="noStrike" kern="1200" cap="none" spc="0" normalizeH="0" baseline="0" noProof="0" dirty="0">
                          <a:ln>
                            <a:noFill/>
                          </a:ln>
                          <a:solidFill>
                            <a:prstClr val="black"/>
                          </a:solidFill>
                          <a:effectLst/>
                          <a:uLnTx/>
                          <a:uFillTx/>
                        </a:rPr>
                        <a:t>4</a:t>
                      </a:r>
                      <a:endParaRPr kumimoji="0" lang="en-IN" sz="800" b="0" i="0" u="none" strike="noStrike" kern="1200" cap="none" spc="0" normalizeH="0" baseline="0" noProof="0" dirty="0">
                        <a:ln>
                          <a:noFill/>
                        </a:ln>
                        <a:solidFill>
                          <a:prstClr val="black"/>
                        </a:solidFill>
                        <a:effectLst/>
                        <a:uLnTx/>
                        <a:uFillTx/>
                        <a:latin typeface="+mn-lt"/>
                        <a:ea typeface="+mn-ea"/>
                        <a:cs typeface="+mn-cs"/>
                      </a:endParaRPr>
                    </a:p>
                  </a:txBody>
                  <a:tcPr marL="36000" marR="36000" marT="18000" marB="18000" anchor="ctr">
                    <a:solidFill>
                      <a:schemeClr val="accent3">
                        <a:alpha val="10000"/>
                      </a:schemeClr>
                    </a:solidFill>
                  </a:tcPr>
                </a:tc>
                <a:extLst>
                  <a:ext uri="{0D108BD9-81ED-4DB2-BD59-A6C34878D82A}">
                    <a16:rowId xmlns:a16="http://schemas.microsoft.com/office/drawing/2014/main" val="220244308"/>
                  </a:ext>
                </a:extLst>
              </a:tr>
              <a:tr h="170803">
                <a:tc>
                  <a:txBody>
                    <a:bodyPr/>
                    <a:lstStyle/>
                    <a:p>
                      <a:pPr algn="ctr"/>
                      <a:r>
                        <a:rPr lang="en-US" sz="800" dirty="0">
                          <a:solidFill>
                            <a:schemeClr val="tx1"/>
                          </a:solidFill>
                        </a:rPr>
                        <a:t>3.1</a:t>
                      </a:r>
                      <a:endParaRPr lang="en-IN" sz="800" dirty="0">
                        <a:solidFill>
                          <a:schemeClr val="tx1"/>
                        </a:solidFill>
                        <a:latin typeface="+mn-lt"/>
                      </a:endParaRPr>
                    </a:p>
                  </a:txBody>
                  <a:tcPr marL="36000" marR="36000" marT="18000" marB="18000" anchor="ctr"/>
                </a:tc>
                <a:tc>
                  <a:txBody>
                    <a:bodyPr/>
                    <a:lstStyle/>
                    <a:p>
                      <a:pPr algn="l"/>
                      <a:r>
                        <a:rPr lang="en-US" sz="800" dirty="0">
                          <a:solidFill>
                            <a:schemeClr val="tx1"/>
                          </a:solidFill>
                        </a:rPr>
                        <a:t>Education to align the industry on measurement issues</a:t>
                      </a:r>
                      <a:endParaRPr lang="en-IN" sz="800" dirty="0">
                        <a:solidFill>
                          <a:schemeClr val="tx1"/>
                        </a:solidFill>
                        <a:latin typeface="+mn-lt"/>
                      </a:endParaRPr>
                    </a:p>
                  </a:txBody>
                  <a:tcPr marL="36000" marR="36000" marT="18000" marB="18000" anchor="ctr"/>
                </a:tc>
                <a:tc>
                  <a:txBody>
                    <a:bodyPr/>
                    <a:lstStyle/>
                    <a:p>
                      <a:pPr algn="ctr"/>
                      <a:r>
                        <a:rPr lang="en-US" sz="800" dirty="0">
                          <a:solidFill>
                            <a:schemeClr val="tx1"/>
                          </a:solidFill>
                        </a:rPr>
                        <a:t>5</a:t>
                      </a:r>
                      <a:endParaRPr lang="en-IN" sz="800" dirty="0">
                        <a:solidFill>
                          <a:schemeClr val="tx1"/>
                        </a:solidFill>
                        <a:latin typeface="+mn-lt"/>
                      </a:endParaRPr>
                    </a:p>
                  </a:txBody>
                  <a:tcPr marL="36000" marR="36000" marT="18000" marB="18000" anchor="ctr">
                    <a:solidFill>
                      <a:schemeClr val="accent3"/>
                    </a:solidFill>
                  </a:tcPr>
                </a:tc>
                <a:tc>
                  <a:txBody>
                    <a:bodyPr/>
                    <a:lstStyle/>
                    <a:p>
                      <a:pPr algn="ctr"/>
                      <a:r>
                        <a:rPr lang="en-US" sz="800" dirty="0">
                          <a:solidFill>
                            <a:schemeClr val="tx1"/>
                          </a:solidFill>
                        </a:rPr>
                        <a:t>4</a:t>
                      </a:r>
                      <a:endParaRPr lang="en-IN" sz="800" dirty="0">
                        <a:solidFill>
                          <a:schemeClr val="tx1"/>
                        </a:solidFill>
                        <a:latin typeface="+mn-lt"/>
                      </a:endParaRPr>
                    </a:p>
                  </a:txBody>
                  <a:tcPr marL="36000" marR="36000" marT="18000" marB="18000" anchor="ctr">
                    <a:solidFill>
                      <a:schemeClr val="accent3">
                        <a:alpha val="10000"/>
                      </a:schemeClr>
                    </a:solidFill>
                  </a:tcPr>
                </a:tc>
                <a:tc>
                  <a:txBody>
                    <a:bodyPr/>
                    <a:lstStyle/>
                    <a:p>
                      <a:pPr algn="ctr"/>
                      <a:r>
                        <a:rPr lang="en-US" sz="800" dirty="0">
                          <a:solidFill>
                            <a:schemeClr val="tx1"/>
                          </a:solidFill>
                        </a:rPr>
                        <a:t>3</a:t>
                      </a:r>
                      <a:endParaRPr lang="en-IN" sz="800" dirty="0">
                        <a:solidFill>
                          <a:schemeClr val="tx1"/>
                        </a:solidFill>
                        <a:latin typeface="+mn-lt"/>
                      </a:endParaRPr>
                    </a:p>
                  </a:txBody>
                  <a:tcPr marL="36000" marR="36000" marT="18000" marB="18000" anchor="ctr">
                    <a:solidFill>
                      <a:schemeClr val="accent3">
                        <a:alpha val="20000"/>
                      </a:schemeClr>
                    </a:solidFill>
                  </a:tcPr>
                </a:tc>
                <a:extLst>
                  <a:ext uri="{0D108BD9-81ED-4DB2-BD59-A6C34878D82A}">
                    <a16:rowId xmlns:a16="http://schemas.microsoft.com/office/drawing/2014/main" val="1053453687"/>
                  </a:ext>
                </a:extLst>
              </a:tr>
              <a:tr h="170803">
                <a:tc>
                  <a:txBody>
                    <a:bodyPr/>
                    <a:lstStyle/>
                    <a:p>
                      <a:pPr algn="ctr"/>
                      <a:r>
                        <a:rPr lang="en-US" sz="800" dirty="0">
                          <a:solidFill>
                            <a:schemeClr val="tx1"/>
                          </a:solidFill>
                        </a:rPr>
                        <a:t>1.2</a:t>
                      </a:r>
                      <a:endParaRPr lang="en-IN" sz="800" dirty="0">
                        <a:solidFill>
                          <a:schemeClr val="tx1"/>
                        </a:solidFill>
                        <a:latin typeface="+mn-lt"/>
                      </a:endParaRPr>
                    </a:p>
                  </a:txBody>
                  <a:tcPr marL="36000" marR="36000" marT="18000" marB="18000" anchor="ctr"/>
                </a:tc>
                <a:tc>
                  <a:txBody>
                    <a:bodyPr/>
                    <a:lstStyle/>
                    <a:p>
                      <a:pPr algn="l"/>
                      <a:r>
                        <a:rPr lang="en-US" sz="800" dirty="0">
                          <a:solidFill>
                            <a:schemeClr val="tx1"/>
                          </a:solidFill>
                        </a:rPr>
                        <a:t>Definitions of common metrics</a:t>
                      </a:r>
                      <a:endParaRPr lang="en-IN" sz="800" dirty="0">
                        <a:solidFill>
                          <a:schemeClr val="tx1"/>
                        </a:solidFill>
                        <a:latin typeface="+mn-lt"/>
                      </a:endParaRPr>
                    </a:p>
                  </a:txBody>
                  <a:tcPr marL="36000" marR="36000" marT="18000" marB="18000" anchor="ctr"/>
                </a:tc>
                <a:tc>
                  <a:txBody>
                    <a:bodyPr/>
                    <a:lstStyle/>
                    <a:p>
                      <a:pPr marL="0" algn="ctr" defTabSz="685800" rtl="0" eaLnBrk="1" latinLnBrk="0" hangingPunct="1"/>
                      <a:r>
                        <a:rPr lang="en-US" sz="800" kern="1200" dirty="0">
                          <a:solidFill>
                            <a:schemeClr val="tx1"/>
                          </a:solidFill>
                          <a:latin typeface="+mn-lt"/>
                          <a:ea typeface="+mn-ea"/>
                          <a:cs typeface="+mn-cs"/>
                        </a:rPr>
                        <a:t>4</a:t>
                      </a:r>
                      <a:endParaRPr lang="en-IN" sz="800" kern="1200" dirty="0">
                        <a:solidFill>
                          <a:schemeClr val="tx1"/>
                        </a:solidFill>
                        <a:latin typeface="+mn-lt"/>
                        <a:ea typeface="+mn-ea"/>
                        <a:cs typeface="+mn-cs"/>
                      </a:endParaRPr>
                    </a:p>
                  </a:txBody>
                  <a:tcPr marL="36000" marR="36000" marT="18000" marB="18000" anchor="ctr">
                    <a:solidFill>
                      <a:schemeClr val="accent3">
                        <a:alpha val="10000"/>
                      </a:schemeClr>
                    </a:solidFill>
                  </a:tcPr>
                </a:tc>
                <a:tc>
                  <a:txBody>
                    <a:bodyPr/>
                    <a:lstStyle/>
                    <a:p>
                      <a:pPr algn="ctr"/>
                      <a:r>
                        <a:rPr kumimoji="0" lang="en-US" sz="800" b="0" u="none" strike="noStrike" kern="1200" cap="none" spc="0" normalizeH="0" baseline="0" noProof="0" dirty="0">
                          <a:ln>
                            <a:noFill/>
                          </a:ln>
                          <a:solidFill>
                            <a:prstClr val="black"/>
                          </a:solidFill>
                          <a:effectLst/>
                          <a:uLnTx/>
                          <a:uFillTx/>
                        </a:rPr>
                        <a:t>4</a:t>
                      </a:r>
                      <a:endParaRPr lang="en-IN" sz="800" dirty="0">
                        <a:solidFill>
                          <a:schemeClr val="tx1"/>
                        </a:solidFill>
                        <a:latin typeface="+mn-lt"/>
                      </a:endParaRPr>
                    </a:p>
                  </a:txBody>
                  <a:tcPr marL="36000" marR="36000" marT="18000" marB="18000" anchor="ctr">
                    <a:solidFill>
                      <a:schemeClr val="accent3">
                        <a:alpha val="10000"/>
                      </a:schemeClr>
                    </a:solidFill>
                  </a:tcPr>
                </a:tc>
                <a:tc>
                  <a:txBody>
                    <a:bodyPr/>
                    <a:lstStyle/>
                    <a:p>
                      <a:pPr algn="ctr"/>
                      <a:r>
                        <a:rPr kumimoji="0" lang="en-US" sz="800" b="0" u="none" strike="noStrike" kern="1200" cap="none" spc="0" normalizeH="0" baseline="0" noProof="0" dirty="0">
                          <a:ln>
                            <a:noFill/>
                          </a:ln>
                          <a:solidFill>
                            <a:prstClr val="black"/>
                          </a:solidFill>
                          <a:effectLst/>
                          <a:uLnTx/>
                          <a:uFillTx/>
                        </a:rPr>
                        <a:t>3</a:t>
                      </a:r>
                      <a:endParaRPr lang="en-IN" sz="800" dirty="0">
                        <a:solidFill>
                          <a:schemeClr val="tx1"/>
                        </a:solidFill>
                        <a:latin typeface="+mn-lt"/>
                      </a:endParaRPr>
                    </a:p>
                  </a:txBody>
                  <a:tcPr marL="36000" marR="36000" marT="18000" marB="18000" anchor="ctr">
                    <a:solidFill>
                      <a:schemeClr val="accent3">
                        <a:alpha val="20000"/>
                      </a:schemeClr>
                    </a:solidFill>
                  </a:tcPr>
                </a:tc>
                <a:extLst>
                  <a:ext uri="{0D108BD9-81ED-4DB2-BD59-A6C34878D82A}">
                    <a16:rowId xmlns:a16="http://schemas.microsoft.com/office/drawing/2014/main" val="1874900025"/>
                  </a:ext>
                </a:extLst>
              </a:tr>
              <a:tr h="170803">
                <a:tc>
                  <a:txBody>
                    <a:bodyPr/>
                    <a:lstStyle/>
                    <a:p>
                      <a:pPr algn="ctr"/>
                      <a:r>
                        <a:rPr lang="en-US" sz="800" dirty="0">
                          <a:solidFill>
                            <a:schemeClr val="tx1"/>
                          </a:solidFill>
                        </a:rPr>
                        <a:t>1.4</a:t>
                      </a:r>
                      <a:endParaRPr lang="en-IN" sz="800" dirty="0">
                        <a:solidFill>
                          <a:schemeClr val="tx1"/>
                        </a:solidFill>
                        <a:latin typeface="+mn-lt"/>
                      </a:endParaRPr>
                    </a:p>
                  </a:txBody>
                  <a:tcPr marL="36000" marR="36000" marT="18000" marB="18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Disclosure of methodology</a:t>
                      </a:r>
                      <a:endParaRPr lang="en-IN" sz="800" dirty="0">
                        <a:solidFill>
                          <a:schemeClr val="tx1"/>
                        </a:solidFill>
                        <a:latin typeface="+mn-lt"/>
                      </a:endParaRPr>
                    </a:p>
                  </a:txBody>
                  <a:tcPr marL="36000" marR="36000" marT="18000" marB="18000" anchor="ctr"/>
                </a:tc>
                <a:tc>
                  <a:txBody>
                    <a:bodyPr/>
                    <a:lstStyle/>
                    <a:p>
                      <a:pPr marL="0" algn="ctr" defTabSz="685800" rtl="0" eaLnBrk="1" latinLnBrk="0" hangingPunct="1"/>
                      <a:r>
                        <a:rPr lang="en-US" sz="800" kern="1200" noProof="0" dirty="0">
                          <a:solidFill>
                            <a:schemeClr val="tx1"/>
                          </a:solidFill>
                          <a:latin typeface="+mn-lt"/>
                          <a:ea typeface="+mn-ea"/>
                          <a:cs typeface="+mn-cs"/>
                        </a:rPr>
                        <a:t>4</a:t>
                      </a:r>
                      <a:endParaRPr lang="en-IN" sz="800" kern="1200" dirty="0">
                        <a:solidFill>
                          <a:schemeClr val="tx1"/>
                        </a:solidFill>
                        <a:latin typeface="+mn-lt"/>
                        <a:ea typeface="+mn-ea"/>
                        <a:cs typeface="+mn-cs"/>
                      </a:endParaRPr>
                    </a:p>
                  </a:txBody>
                  <a:tcPr marL="36000" marR="36000" marT="18000" marB="18000" anchor="ctr">
                    <a:solidFill>
                      <a:schemeClr val="accent3">
                        <a:alpha val="10000"/>
                      </a:schemeClr>
                    </a:solidFill>
                  </a:tcPr>
                </a:tc>
                <a:tc>
                  <a:txBody>
                    <a:bodyPr/>
                    <a:lstStyle/>
                    <a:p>
                      <a:pPr algn="ctr"/>
                      <a:r>
                        <a:rPr kumimoji="0" lang="en-US" sz="800" b="0" u="none" strike="noStrike" kern="1200" cap="none" spc="0" normalizeH="0" baseline="0" noProof="0" dirty="0">
                          <a:ln>
                            <a:noFill/>
                          </a:ln>
                          <a:solidFill>
                            <a:prstClr val="black"/>
                          </a:solidFill>
                          <a:effectLst/>
                          <a:uLnTx/>
                          <a:uFillTx/>
                        </a:rPr>
                        <a:t>4</a:t>
                      </a:r>
                      <a:endParaRPr lang="en-IN" sz="800" dirty="0">
                        <a:solidFill>
                          <a:schemeClr val="tx1"/>
                        </a:solidFill>
                        <a:latin typeface="+mn-lt"/>
                      </a:endParaRPr>
                    </a:p>
                  </a:txBody>
                  <a:tcPr marL="36000" marR="36000" marT="18000" marB="18000" anchor="ctr">
                    <a:solidFill>
                      <a:schemeClr val="accent3">
                        <a:alpha val="10000"/>
                      </a:schemeClr>
                    </a:solidFill>
                  </a:tcPr>
                </a:tc>
                <a:tc>
                  <a:txBody>
                    <a:bodyPr/>
                    <a:lstStyle/>
                    <a:p>
                      <a:pPr algn="ctr"/>
                      <a:r>
                        <a:rPr kumimoji="0" lang="en-US" sz="800" b="0" u="none" strike="noStrike" kern="1200" cap="none" spc="0" normalizeH="0" baseline="0" noProof="0" dirty="0">
                          <a:ln>
                            <a:noFill/>
                          </a:ln>
                          <a:solidFill>
                            <a:prstClr val="black"/>
                          </a:solidFill>
                          <a:effectLst/>
                          <a:uLnTx/>
                          <a:uFillTx/>
                        </a:rPr>
                        <a:t>3</a:t>
                      </a:r>
                      <a:endParaRPr lang="en-IN" sz="800" dirty="0">
                        <a:solidFill>
                          <a:schemeClr val="tx1"/>
                        </a:solidFill>
                        <a:latin typeface="+mn-lt"/>
                      </a:endParaRPr>
                    </a:p>
                  </a:txBody>
                  <a:tcPr marL="36000" marR="36000" marT="18000" marB="18000" anchor="ctr">
                    <a:solidFill>
                      <a:schemeClr val="accent3">
                        <a:alpha val="20000"/>
                      </a:schemeClr>
                    </a:solidFill>
                  </a:tcPr>
                </a:tc>
                <a:extLst>
                  <a:ext uri="{0D108BD9-81ED-4DB2-BD59-A6C34878D82A}">
                    <a16:rowId xmlns:a16="http://schemas.microsoft.com/office/drawing/2014/main" val="2549851551"/>
                  </a:ext>
                </a:extLst>
              </a:tr>
              <a:tr h="170803">
                <a:tc>
                  <a:txBody>
                    <a:bodyPr/>
                    <a:lstStyle/>
                    <a:p>
                      <a:pPr algn="ctr"/>
                      <a:r>
                        <a:rPr lang="en-US" sz="800" dirty="0">
                          <a:solidFill>
                            <a:schemeClr val="tx1"/>
                          </a:solidFill>
                        </a:rPr>
                        <a:t>1.5</a:t>
                      </a:r>
                      <a:endParaRPr lang="en-IN" sz="800" dirty="0">
                        <a:solidFill>
                          <a:schemeClr val="tx1"/>
                        </a:solidFill>
                        <a:latin typeface="+mn-lt"/>
                      </a:endParaRPr>
                    </a:p>
                  </a:txBody>
                  <a:tcPr marL="36000" marR="36000" marT="18000" marB="18000" anchor="ctr"/>
                </a:tc>
                <a:tc>
                  <a:txBody>
                    <a:bodyPr/>
                    <a:lstStyle/>
                    <a:p>
                      <a:pPr algn="l"/>
                      <a:r>
                        <a:rPr lang="en-US" sz="800" dirty="0">
                          <a:solidFill>
                            <a:schemeClr val="tx1"/>
                          </a:solidFill>
                        </a:rPr>
                        <a:t>Cross - platform taxonomies for the categories of content and ads</a:t>
                      </a:r>
                      <a:endParaRPr lang="en-IN" sz="800" dirty="0">
                        <a:solidFill>
                          <a:schemeClr val="tx1"/>
                        </a:solidFill>
                        <a:latin typeface="+mn-lt"/>
                      </a:endParaRPr>
                    </a:p>
                  </a:txBody>
                  <a:tcPr marL="36000" marR="36000" marT="18000" marB="18000" anchor="ctr"/>
                </a:tc>
                <a:tc>
                  <a:txBody>
                    <a:bodyPr/>
                    <a:lstStyle/>
                    <a:p>
                      <a:pPr marL="0" algn="ctr" defTabSz="685800" rtl="0" eaLnBrk="1" latinLnBrk="0" hangingPunct="1"/>
                      <a:r>
                        <a:rPr lang="en-US" sz="800" kern="1200" noProof="0" dirty="0">
                          <a:solidFill>
                            <a:schemeClr val="tx1"/>
                          </a:solidFill>
                          <a:latin typeface="+mn-lt"/>
                          <a:ea typeface="+mn-ea"/>
                          <a:cs typeface="+mn-cs"/>
                        </a:rPr>
                        <a:t>4</a:t>
                      </a:r>
                      <a:endParaRPr lang="en-IN" sz="800" kern="1200" dirty="0">
                        <a:solidFill>
                          <a:schemeClr val="tx1"/>
                        </a:solidFill>
                        <a:latin typeface="+mn-lt"/>
                        <a:ea typeface="+mn-ea"/>
                        <a:cs typeface="+mn-cs"/>
                      </a:endParaRPr>
                    </a:p>
                  </a:txBody>
                  <a:tcPr marL="36000" marR="36000" marT="18000" marB="18000" anchor="ctr">
                    <a:solidFill>
                      <a:schemeClr val="accent3">
                        <a:alpha val="10000"/>
                      </a:schemeClr>
                    </a:solidFill>
                  </a:tcPr>
                </a:tc>
                <a:tc>
                  <a:txBody>
                    <a:bodyPr/>
                    <a:lstStyle/>
                    <a:p>
                      <a:pPr algn="ctr"/>
                      <a:r>
                        <a:rPr kumimoji="0" lang="en-US" sz="800" b="0" u="none" strike="noStrike" kern="1200" cap="none" spc="0" normalizeH="0" baseline="0" noProof="0" dirty="0">
                          <a:ln>
                            <a:noFill/>
                          </a:ln>
                          <a:solidFill>
                            <a:prstClr val="black"/>
                          </a:solidFill>
                          <a:effectLst/>
                          <a:uLnTx/>
                          <a:uFillTx/>
                        </a:rPr>
                        <a:t>4</a:t>
                      </a:r>
                      <a:endParaRPr lang="en-IN" sz="800" dirty="0">
                        <a:solidFill>
                          <a:schemeClr val="tx1"/>
                        </a:solidFill>
                        <a:latin typeface="+mn-lt"/>
                      </a:endParaRPr>
                    </a:p>
                  </a:txBody>
                  <a:tcPr marL="36000" marR="36000" marT="18000" marB="18000" anchor="ctr">
                    <a:solidFill>
                      <a:schemeClr val="accent3">
                        <a:alpha val="10000"/>
                      </a:schemeClr>
                    </a:solidFill>
                  </a:tcPr>
                </a:tc>
                <a:tc>
                  <a:txBody>
                    <a:bodyPr/>
                    <a:lstStyle/>
                    <a:p>
                      <a:pPr algn="ctr"/>
                      <a:r>
                        <a:rPr kumimoji="0" lang="en-US" sz="800" b="0" u="none" strike="noStrike" kern="1200" cap="none" spc="0" normalizeH="0" baseline="0" noProof="0" dirty="0">
                          <a:ln>
                            <a:noFill/>
                          </a:ln>
                          <a:solidFill>
                            <a:prstClr val="black"/>
                          </a:solidFill>
                          <a:effectLst/>
                          <a:uLnTx/>
                          <a:uFillTx/>
                        </a:rPr>
                        <a:t>3</a:t>
                      </a:r>
                      <a:endParaRPr lang="en-IN" sz="800" dirty="0">
                        <a:solidFill>
                          <a:schemeClr val="tx1"/>
                        </a:solidFill>
                        <a:latin typeface="+mn-lt"/>
                      </a:endParaRPr>
                    </a:p>
                  </a:txBody>
                  <a:tcPr marL="36000" marR="36000" marT="18000" marB="18000" anchor="ctr">
                    <a:solidFill>
                      <a:schemeClr val="accent3">
                        <a:alpha val="20000"/>
                      </a:schemeClr>
                    </a:solidFill>
                  </a:tcPr>
                </a:tc>
                <a:extLst>
                  <a:ext uri="{0D108BD9-81ED-4DB2-BD59-A6C34878D82A}">
                    <a16:rowId xmlns:a16="http://schemas.microsoft.com/office/drawing/2014/main" val="726172463"/>
                  </a:ext>
                </a:extLst>
              </a:tr>
              <a:tr h="170803">
                <a:tc>
                  <a:txBody>
                    <a:bodyPr/>
                    <a:lstStyle/>
                    <a:p>
                      <a:pPr algn="ctr"/>
                      <a:r>
                        <a:rPr lang="en-US" sz="800" dirty="0">
                          <a:solidFill>
                            <a:schemeClr val="tx1"/>
                          </a:solidFill>
                        </a:rPr>
                        <a:t>1.8</a:t>
                      </a:r>
                      <a:endParaRPr lang="en-IN" sz="800" dirty="0">
                        <a:solidFill>
                          <a:schemeClr val="tx1"/>
                        </a:solidFill>
                        <a:latin typeface="+mn-lt"/>
                      </a:endParaRPr>
                    </a:p>
                  </a:txBody>
                  <a:tcPr marL="36000" marR="36000" marT="18000" marB="18000" anchor="ctr"/>
                </a:tc>
                <a:tc>
                  <a:txBody>
                    <a:bodyPr/>
                    <a:lstStyle/>
                    <a:p>
                      <a:pPr algn="l"/>
                      <a:r>
                        <a:rPr lang="en-US" sz="800" dirty="0">
                          <a:solidFill>
                            <a:schemeClr val="tx1"/>
                          </a:solidFill>
                        </a:rPr>
                        <a:t>Cross OEM test lab</a:t>
                      </a:r>
                      <a:endParaRPr lang="en-IN" sz="800" dirty="0">
                        <a:solidFill>
                          <a:schemeClr val="tx1"/>
                        </a:solidFill>
                        <a:latin typeface="+mn-lt"/>
                      </a:endParaRPr>
                    </a:p>
                  </a:txBody>
                  <a:tcPr marL="36000" marR="36000" marT="18000" marB="18000" anchor="ctr"/>
                </a:tc>
                <a:tc>
                  <a:txBody>
                    <a:bodyPr/>
                    <a:lstStyle/>
                    <a:p>
                      <a:pPr marL="0" algn="ctr" defTabSz="685800" rtl="0" eaLnBrk="1" latinLnBrk="0" hangingPunct="1"/>
                      <a:r>
                        <a:rPr lang="en-US" sz="800" kern="1200" noProof="0" dirty="0">
                          <a:solidFill>
                            <a:schemeClr val="tx1"/>
                          </a:solidFill>
                          <a:latin typeface="+mn-lt"/>
                          <a:ea typeface="+mn-ea"/>
                          <a:cs typeface="+mn-cs"/>
                        </a:rPr>
                        <a:t>4</a:t>
                      </a:r>
                      <a:endParaRPr lang="en-IN" sz="800" kern="1200" dirty="0">
                        <a:solidFill>
                          <a:schemeClr val="tx1"/>
                        </a:solidFill>
                        <a:latin typeface="+mn-lt"/>
                        <a:ea typeface="+mn-ea"/>
                        <a:cs typeface="+mn-cs"/>
                      </a:endParaRPr>
                    </a:p>
                  </a:txBody>
                  <a:tcPr marL="36000" marR="36000" marT="18000" marB="18000" anchor="ctr">
                    <a:solidFill>
                      <a:schemeClr val="accent3">
                        <a:alpha val="10000"/>
                      </a:schemeClr>
                    </a:solidFill>
                  </a:tcPr>
                </a:tc>
                <a:tc>
                  <a:txBody>
                    <a:bodyPr/>
                    <a:lstStyle/>
                    <a:p>
                      <a:pPr algn="ctr"/>
                      <a:r>
                        <a:rPr lang="en-US" sz="800" dirty="0">
                          <a:solidFill>
                            <a:schemeClr val="tx1"/>
                          </a:solidFill>
                        </a:rPr>
                        <a:t>3</a:t>
                      </a:r>
                      <a:endParaRPr lang="en-IN" sz="800" dirty="0">
                        <a:solidFill>
                          <a:schemeClr val="tx1"/>
                        </a:solidFill>
                        <a:latin typeface="+mn-lt"/>
                      </a:endParaRPr>
                    </a:p>
                  </a:txBody>
                  <a:tcPr marL="36000" marR="36000" marT="18000" marB="18000" anchor="ctr">
                    <a:solidFill>
                      <a:schemeClr val="accent3">
                        <a:alpha val="20000"/>
                      </a:schemeClr>
                    </a:solidFill>
                  </a:tcPr>
                </a:tc>
                <a:tc>
                  <a:txBody>
                    <a:bodyPr/>
                    <a:lstStyle/>
                    <a:p>
                      <a:pPr algn="ctr"/>
                      <a:r>
                        <a:rPr kumimoji="0" lang="en-US" sz="800" b="0" u="none" strike="noStrike" kern="1200" cap="none" spc="0" normalizeH="0" baseline="0" noProof="0" dirty="0">
                          <a:ln>
                            <a:noFill/>
                          </a:ln>
                          <a:solidFill>
                            <a:prstClr val="black"/>
                          </a:solidFill>
                          <a:effectLst/>
                          <a:uLnTx/>
                          <a:uFillTx/>
                        </a:rPr>
                        <a:t>3</a:t>
                      </a:r>
                      <a:endParaRPr lang="en-IN" sz="800" dirty="0">
                        <a:solidFill>
                          <a:schemeClr val="tx1"/>
                        </a:solidFill>
                        <a:latin typeface="+mn-lt"/>
                      </a:endParaRPr>
                    </a:p>
                  </a:txBody>
                  <a:tcPr marL="36000" marR="36000" marT="18000" marB="18000" anchor="ctr">
                    <a:solidFill>
                      <a:schemeClr val="accent3">
                        <a:alpha val="20000"/>
                      </a:schemeClr>
                    </a:solidFill>
                  </a:tcPr>
                </a:tc>
                <a:extLst>
                  <a:ext uri="{0D108BD9-81ED-4DB2-BD59-A6C34878D82A}">
                    <a16:rowId xmlns:a16="http://schemas.microsoft.com/office/drawing/2014/main" val="2883565921"/>
                  </a:ext>
                </a:extLst>
              </a:tr>
              <a:tr h="170803">
                <a:tc>
                  <a:txBody>
                    <a:bodyPr/>
                    <a:lstStyle/>
                    <a:p>
                      <a:pPr algn="ctr"/>
                      <a:r>
                        <a:rPr lang="en-US" sz="800" dirty="0">
                          <a:solidFill>
                            <a:schemeClr val="tx1"/>
                          </a:solidFill>
                        </a:rPr>
                        <a:t>1.1</a:t>
                      </a:r>
                      <a:endParaRPr lang="en-IN" sz="800" dirty="0">
                        <a:solidFill>
                          <a:schemeClr val="tx1"/>
                        </a:solidFill>
                        <a:latin typeface="+mn-lt"/>
                      </a:endParaRPr>
                    </a:p>
                  </a:txBody>
                  <a:tcPr marL="36000" marR="36000" marT="18000" marB="18000" anchor="ctr"/>
                </a:tc>
                <a:tc>
                  <a:txBody>
                    <a:bodyPr/>
                    <a:lstStyle/>
                    <a:p>
                      <a:pPr algn="l"/>
                      <a:r>
                        <a:rPr lang="en-US" sz="800" dirty="0">
                          <a:solidFill>
                            <a:schemeClr val="tx1"/>
                          </a:solidFill>
                        </a:rPr>
                        <a:t>Terminology for published descriptive statistics</a:t>
                      </a:r>
                      <a:endParaRPr lang="en-IN" sz="800" dirty="0">
                        <a:solidFill>
                          <a:schemeClr val="tx1"/>
                        </a:solidFill>
                        <a:latin typeface="+mn-lt"/>
                      </a:endParaRPr>
                    </a:p>
                  </a:txBody>
                  <a:tcPr marL="36000" marR="36000" marT="18000" marB="18000" anchor="ctr"/>
                </a:tc>
                <a:tc>
                  <a:txBody>
                    <a:bodyPr/>
                    <a:lstStyle/>
                    <a:p>
                      <a:pPr algn="ctr"/>
                      <a:r>
                        <a:rPr lang="en-US" sz="800" dirty="0">
                          <a:solidFill>
                            <a:schemeClr val="tx1"/>
                          </a:solidFill>
                        </a:rPr>
                        <a:t>5</a:t>
                      </a:r>
                      <a:endParaRPr lang="en-IN" sz="800" dirty="0">
                        <a:solidFill>
                          <a:schemeClr val="tx1"/>
                        </a:solidFill>
                        <a:latin typeface="+mn-lt"/>
                      </a:endParaRPr>
                    </a:p>
                  </a:txBody>
                  <a:tcPr marL="36000" marR="36000" marT="18000" marB="18000" anchor="ctr">
                    <a:solidFill>
                      <a:schemeClr val="accent3"/>
                    </a:solidFill>
                  </a:tcPr>
                </a:tc>
                <a:tc>
                  <a:txBody>
                    <a:bodyPr/>
                    <a:lstStyle/>
                    <a:p>
                      <a:pPr algn="ctr"/>
                      <a:r>
                        <a:rPr lang="en-US" sz="800" dirty="0">
                          <a:solidFill>
                            <a:schemeClr val="tx1"/>
                          </a:solidFill>
                        </a:rPr>
                        <a:t>5</a:t>
                      </a:r>
                      <a:endParaRPr lang="en-IN" sz="800" dirty="0">
                        <a:solidFill>
                          <a:schemeClr val="tx1"/>
                        </a:solidFill>
                        <a:latin typeface="+mn-lt"/>
                      </a:endParaRPr>
                    </a:p>
                  </a:txBody>
                  <a:tcPr marL="36000" marR="36000" marT="18000" marB="18000" anchor="ctr">
                    <a:solidFill>
                      <a:schemeClr val="accent3"/>
                    </a:solidFill>
                  </a:tcPr>
                </a:tc>
                <a:tc>
                  <a:txBody>
                    <a:bodyPr/>
                    <a:lstStyle/>
                    <a:p>
                      <a:pPr algn="ctr"/>
                      <a:r>
                        <a:rPr lang="en-US" sz="800" dirty="0">
                          <a:solidFill>
                            <a:schemeClr val="tx1"/>
                          </a:solidFill>
                        </a:rPr>
                        <a:t>1</a:t>
                      </a:r>
                      <a:endParaRPr lang="en-IN" sz="800" dirty="0">
                        <a:solidFill>
                          <a:schemeClr val="tx1"/>
                        </a:solidFill>
                        <a:latin typeface="+mn-lt"/>
                      </a:endParaRPr>
                    </a:p>
                  </a:txBody>
                  <a:tcPr marL="36000" marR="36000" marT="18000" marB="18000" anchor="ctr">
                    <a:noFill/>
                  </a:tcPr>
                </a:tc>
                <a:extLst>
                  <a:ext uri="{0D108BD9-81ED-4DB2-BD59-A6C34878D82A}">
                    <a16:rowId xmlns:a16="http://schemas.microsoft.com/office/drawing/2014/main" val="3197476667"/>
                  </a:ext>
                </a:extLst>
              </a:tr>
            </a:tbl>
          </a:graphicData>
        </a:graphic>
      </p:graphicFrame>
      <p:grpSp>
        <p:nvGrpSpPr>
          <p:cNvPr id="4" name="Group 3">
            <a:extLst>
              <a:ext uri="{FF2B5EF4-FFF2-40B4-BE49-F238E27FC236}">
                <a16:creationId xmlns:a16="http://schemas.microsoft.com/office/drawing/2014/main" id="{CE0F2EAF-0941-430E-F560-CF3A977FB06C}"/>
              </a:ext>
            </a:extLst>
          </p:cNvPr>
          <p:cNvGrpSpPr/>
          <p:nvPr/>
        </p:nvGrpSpPr>
        <p:grpSpPr>
          <a:xfrm>
            <a:off x="354329" y="1104900"/>
            <a:ext cx="1445419" cy="3547926"/>
            <a:chOff x="354330" y="1119331"/>
            <a:chExt cx="1445419" cy="3547926"/>
          </a:xfrm>
        </p:grpSpPr>
        <p:grpSp>
          <p:nvGrpSpPr>
            <p:cNvPr id="6" name="Group 5">
              <a:extLst>
                <a:ext uri="{FF2B5EF4-FFF2-40B4-BE49-F238E27FC236}">
                  <a16:creationId xmlns:a16="http://schemas.microsoft.com/office/drawing/2014/main" id="{B70A40A3-37F3-8D10-962A-F8478442A3B1}"/>
                </a:ext>
              </a:extLst>
            </p:cNvPr>
            <p:cNvGrpSpPr/>
            <p:nvPr/>
          </p:nvGrpSpPr>
          <p:grpSpPr>
            <a:xfrm>
              <a:off x="354330" y="1119331"/>
              <a:ext cx="1445419" cy="1103632"/>
              <a:chOff x="354330" y="1119331"/>
              <a:chExt cx="1445419" cy="1103632"/>
            </a:xfrm>
          </p:grpSpPr>
          <p:sp>
            <p:nvSpPr>
              <p:cNvPr id="7" name="Rectangle 6">
                <a:extLst>
                  <a:ext uri="{FF2B5EF4-FFF2-40B4-BE49-F238E27FC236}">
                    <a16:creationId xmlns:a16="http://schemas.microsoft.com/office/drawing/2014/main" id="{5B8EFE9C-83CF-4FB9-1272-4A3E15497B38}"/>
                  </a:ext>
                </a:extLst>
              </p:cNvPr>
              <p:cNvSpPr/>
              <p:nvPr/>
            </p:nvSpPr>
            <p:spPr>
              <a:xfrm>
                <a:off x="354330" y="1119331"/>
                <a:ext cx="1445419" cy="1103632"/>
              </a:xfrm>
              <a:prstGeom prst="rect">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spcBef>
                    <a:spcPts val="900"/>
                  </a:spcBef>
                  <a:spcAft>
                    <a:spcPts val="900"/>
                  </a:spcAft>
                </a:pPr>
                <a:r>
                  <a:rPr lang="en-GB" sz="1000" dirty="0">
                    <a:solidFill>
                      <a:schemeClr val="tx1"/>
                    </a:solidFill>
                  </a:rPr>
                  <a:t>Sorted by Impact, Viability and Time to Market</a:t>
                </a:r>
              </a:p>
            </p:txBody>
          </p:sp>
          <p:sp>
            <p:nvSpPr>
              <p:cNvPr id="8" name="Freeform: Shape 7">
                <a:extLst>
                  <a:ext uri="{FF2B5EF4-FFF2-40B4-BE49-F238E27FC236}">
                    <a16:creationId xmlns:a16="http://schemas.microsoft.com/office/drawing/2014/main" id="{9A6D4E86-9A4C-87C5-9600-16DAC6F1207C}"/>
                  </a:ext>
                </a:extLst>
              </p:cNvPr>
              <p:cNvSpPr/>
              <p:nvPr/>
            </p:nvSpPr>
            <p:spPr>
              <a:xfrm>
                <a:off x="909161" y="1285291"/>
                <a:ext cx="335757" cy="330348"/>
              </a:xfrm>
              <a:custGeom>
                <a:avLst/>
                <a:gdLst>
                  <a:gd name="connsiteX0" fmla="*/ 822960 w 3986212"/>
                  <a:gd name="connsiteY0" fmla="*/ 1517333 h 3921999"/>
                  <a:gd name="connsiteX1" fmla="*/ 1581626 w 3986212"/>
                  <a:gd name="connsiteY1" fmla="*/ 758666 h 3921999"/>
                  <a:gd name="connsiteX2" fmla="*/ 822960 w 3986212"/>
                  <a:gd name="connsiteY2" fmla="*/ 0 h 3921999"/>
                  <a:gd name="connsiteX3" fmla="*/ 64294 w 3986212"/>
                  <a:gd name="connsiteY3" fmla="*/ 758666 h 3921999"/>
                  <a:gd name="connsiteX4" fmla="*/ 64294 w 3986212"/>
                  <a:gd name="connsiteY4" fmla="*/ 758747 h 3921999"/>
                  <a:gd name="connsiteX5" fmla="*/ 822880 w 3986212"/>
                  <a:gd name="connsiteY5" fmla="*/ 1517333 h 3921999"/>
                  <a:gd name="connsiteX6" fmla="*/ 822960 w 3986212"/>
                  <a:gd name="connsiteY6" fmla="*/ 1517333 h 3921999"/>
                  <a:gd name="connsiteX7" fmla="*/ 887254 w 3986212"/>
                  <a:gd name="connsiteY7" fmla="*/ 1353544 h 3921999"/>
                  <a:gd name="connsiteX8" fmla="*/ 822960 w 3986212"/>
                  <a:gd name="connsiteY8" fmla="*/ 1417838 h 3921999"/>
                  <a:gd name="connsiteX9" fmla="*/ 758666 w 3986212"/>
                  <a:gd name="connsiteY9" fmla="*/ 1353544 h 3921999"/>
                  <a:gd name="connsiteX10" fmla="*/ 758666 w 3986212"/>
                  <a:gd name="connsiteY10" fmla="*/ 1259274 h 3921999"/>
                  <a:gd name="connsiteX11" fmla="*/ 822960 w 3986212"/>
                  <a:gd name="connsiteY11" fmla="*/ 1194980 h 3921999"/>
                  <a:gd name="connsiteX12" fmla="*/ 887254 w 3986212"/>
                  <a:gd name="connsiteY12" fmla="*/ 1259274 h 3921999"/>
                  <a:gd name="connsiteX13" fmla="*/ 1152465 w 3986212"/>
                  <a:gd name="connsiteY13" fmla="*/ 1329434 h 3921999"/>
                  <a:gd name="connsiteX14" fmla="*/ 1065106 w 3986212"/>
                  <a:gd name="connsiteY14" fmla="*/ 1305806 h 3921999"/>
                  <a:gd name="connsiteX15" fmla="*/ 1017931 w 3986212"/>
                  <a:gd name="connsiteY15" fmla="*/ 1224153 h 3921999"/>
                  <a:gd name="connsiteX16" fmla="*/ 1049731 w 3986212"/>
                  <a:gd name="connsiteY16" fmla="*/ 1138970 h 3921999"/>
                  <a:gd name="connsiteX17" fmla="*/ 1128918 w 3986212"/>
                  <a:gd name="connsiteY17" fmla="*/ 1160342 h 3921999"/>
                  <a:gd name="connsiteX18" fmla="*/ 1176093 w 3986212"/>
                  <a:gd name="connsiteY18" fmla="*/ 1242075 h 3921999"/>
                  <a:gd name="connsiteX19" fmla="*/ 1152224 w 3986212"/>
                  <a:gd name="connsiteY19" fmla="*/ 1329354 h 3921999"/>
                  <a:gd name="connsiteX20" fmla="*/ 1481971 w 3986212"/>
                  <a:gd name="connsiteY20" fmla="*/ 758827 h 3921999"/>
                  <a:gd name="connsiteX21" fmla="*/ 1417677 w 3986212"/>
                  <a:gd name="connsiteY21" fmla="*/ 823121 h 3921999"/>
                  <a:gd name="connsiteX22" fmla="*/ 1323487 w 3986212"/>
                  <a:gd name="connsiteY22" fmla="*/ 823121 h 3921999"/>
                  <a:gd name="connsiteX23" fmla="*/ 1253871 w 3986212"/>
                  <a:gd name="connsiteY23" fmla="*/ 764631 h 3921999"/>
                  <a:gd name="connsiteX24" fmla="*/ 1312361 w 3986212"/>
                  <a:gd name="connsiteY24" fmla="*/ 695016 h 3921999"/>
                  <a:gd name="connsiteX25" fmla="*/ 1323487 w 3986212"/>
                  <a:gd name="connsiteY25" fmla="*/ 695016 h 3921999"/>
                  <a:gd name="connsiteX26" fmla="*/ 1417758 w 3986212"/>
                  <a:gd name="connsiteY26" fmla="*/ 695016 h 3921999"/>
                  <a:gd name="connsiteX27" fmla="*/ 1481810 w 3986212"/>
                  <a:gd name="connsiteY27" fmla="*/ 758747 h 3921999"/>
                  <a:gd name="connsiteX28" fmla="*/ 1224796 w 3986212"/>
                  <a:gd name="connsiteY28" fmla="*/ 453030 h 3921999"/>
                  <a:gd name="connsiteX29" fmla="*/ 1306449 w 3986212"/>
                  <a:gd name="connsiteY29" fmla="*/ 405854 h 3921999"/>
                  <a:gd name="connsiteX30" fmla="*/ 1395600 w 3986212"/>
                  <a:gd name="connsiteY30" fmla="*/ 423730 h 3921999"/>
                  <a:gd name="connsiteX31" fmla="*/ 1377725 w 3986212"/>
                  <a:gd name="connsiteY31" fmla="*/ 512880 h 3921999"/>
                  <a:gd name="connsiteX32" fmla="*/ 1370743 w 3986212"/>
                  <a:gd name="connsiteY32" fmla="*/ 516922 h 3921999"/>
                  <a:gd name="connsiteX33" fmla="*/ 1289090 w 3986212"/>
                  <a:gd name="connsiteY33" fmla="*/ 564017 h 3921999"/>
                  <a:gd name="connsiteX34" fmla="*/ 1203107 w 3986212"/>
                  <a:gd name="connsiteY34" fmla="*/ 534448 h 3921999"/>
                  <a:gd name="connsiteX35" fmla="*/ 1224796 w 3986212"/>
                  <a:gd name="connsiteY35" fmla="*/ 453030 h 3921999"/>
                  <a:gd name="connsiteX36" fmla="*/ 1201490 w 3986212"/>
                  <a:gd name="connsiteY36" fmla="*/ 976944 h 3921999"/>
                  <a:gd name="connsiteX37" fmla="*/ 1289090 w 3986212"/>
                  <a:gd name="connsiteY37" fmla="*/ 953557 h 3921999"/>
                  <a:gd name="connsiteX38" fmla="*/ 1370743 w 3986212"/>
                  <a:gd name="connsiteY38" fmla="*/ 1000732 h 3921999"/>
                  <a:gd name="connsiteX39" fmla="*/ 1400312 w 3986212"/>
                  <a:gd name="connsiteY39" fmla="*/ 1086715 h 3921999"/>
                  <a:gd name="connsiteX40" fmla="*/ 1314329 w 3986212"/>
                  <a:gd name="connsiteY40" fmla="*/ 1116284 h 3921999"/>
                  <a:gd name="connsiteX41" fmla="*/ 1306449 w 3986212"/>
                  <a:gd name="connsiteY41" fmla="*/ 1111719 h 3921999"/>
                  <a:gd name="connsiteX42" fmla="*/ 1224796 w 3986212"/>
                  <a:gd name="connsiteY42" fmla="*/ 1064544 h 3921999"/>
                  <a:gd name="connsiteX43" fmla="*/ 1200927 w 3986212"/>
                  <a:gd name="connsiteY43" fmla="*/ 976863 h 3921999"/>
                  <a:gd name="connsiteX44" fmla="*/ 1018252 w 3986212"/>
                  <a:gd name="connsiteY44" fmla="*/ 293180 h 3921999"/>
                  <a:gd name="connsiteX45" fmla="*/ 1064865 w 3986212"/>
                  <a:gd name="connsiteY45" fmla="*/ 211446 h 3921999"/>
                  <a:gd name="connsiteX46" fmla="*/ 1150848 w 3986212"/>
                  <a:gd name="connsiteY46" fmla="*/ 181877 h 3921999"/>
                  <a:gd name="connsiteX47" fmla="*/ 1180417 w 3986212"/>
                  <a:gd name="connsiteY47" fmla="*/ 267860 h 3921999"/>
                  <a:gd name="connsiteX48" fmla="*/ 1175852 w 3986212"/>
                  <a:gd name="connsiteY48" fmla="*/ 275740 h 3921999"/>
                  <a:gd name="connsiteX49" fmla="*/ 1128677 w 3986212"/>
                  <a:gd name="connsiteY49" fmla="*/ 357393 h 3921999"/>
                  <a:gd name="connsiteX50" fmla="*/ 1042694 w 3986212"/>
                  <a:gd name="connsiteY50" fmla="*/ 386962 h 3921999"/>
                  <a:gd name="connsiteX51" fmla="*/ 1013125 w 3986212"/>
                  <a:gd name="connsiteY51" fmla="*/ 300979 h 3921999"/>
                  <a:gd name="connsiteX52" fmla="*/ 1017690 w 3986212"/>
                  <a:gd name="connsiteY52" fmla="*/ 293099 h 3921999"/>
                  <a:gd name="connsiteX53" fmla="*/ 758666 w 3986212"/>
                  <a:gd name="connsiteY53" fmla="*/ 163869 h 3921999"/>
                  <a:gd name="connsiteX54" fmla="*/ 822960 w 3986212"/>
                  <a:gd name="connsiteY54" fmla="*/ 99575 h 3921999"/>
                  <a:gd name="connsiteX55" fmla="*/ 887254 w 3986212"/>
                  <a:gd name="connsiteY55" fmla="*/ 163869 h 3921999"/>
                  <a:gd name="connsiteX56" fmla="*/ 887254 w 3986212"/>
                  <a:gd name="connsiteY56" fmla="*/ 258220 h 3921999"/>
                  <a:gd name="connsiteX57" fmla="*/ 822960 w 3986212"/>
                  <a:gd name="connsiteY57" fmla="*/ 322514 h 3921999"/>
                  <a:gd name="connsiteX58" fmla="*/ 758666 w 3986212"/>
                  <a:gd name="connsiteY58" fmla="*/ 258220 h 3921999"/>
                  <a:gd name="connsiteX59" fmla="*/ 758666 w 3986212"/>
                  <a:gd name="connsiteY59" fmla="*/ 690917 h 3921999"/>
                  <a:gd name="connsiteX60" fmla="*/ 758666 w 3986212"/>
                  <a:gd name="connsiteY60" fmla="*/ 427955 h 3921999"/>
                  <a:gd name="connsiteX61" fmla="*/ 822960 w 3986212"/>
                  <a:gd name="connsiteY61" fmla="*/ 363662 h 3921999"/>
                  <a:gd name="connsiteX62" fmla="*/ 887254 w 3986212"/>
                  <a:gd name="connsiteY62" fmla="*/ 427955 h 3921999"/>
                  <a:gd name="connsiteX63" fmla="*/ 887254 w 3986212"/>
                  <a:gd name="connsiteY63" fmla="*/ 691238 h 3921999"/>
                  <a:gd name="connsiteX64" fmla="*/ 1080135 w 3986212"/>
                  <a:gd name="connsiteY64" fmla="*/ 694774 h 3921999"/>
                  <a:gd name="connsiteX65" fmla="*/ 1144429 w 3986212"/>
                  <a:gd name="connsiteY65" fmla="*/ 759068 h 3921999"/>
                  <a:gd name="connsiteX66" fmla="*/ 1080135 w 3986212"/>
                  <a:gd name="connsiteY66" fmla="*/ 823362 h 3921999"/>
                  <a:gd name="connsiteX67" fmla="*/ 890710 w 3986212"/>
                  <a:gd name="connsiteY67" fmla="*/ 823362 h 3921999"/>
                  <a:gd name="connsiteX68" fmla="*/ 758625 w 3986212"/>
                  <a:gd name="connsiteY68" fmla="*/ 828433 h 3921999"/>
                  <a:gd name="connsiteX69" fmla="*/ 753553 w 3986212"/>
                  <a:gd name="connsiteY69" fmla="*/ 696348 h 3921999"/>
                  <a:gd name="connsiteX70" fmla="*/ 758666 w 3986212"/>
                  <a:gd name="connsiteY70" fmla="*/ 691238 h 3921999"/>
                  <a:gd name="connsiteX71" fmla="*/ 493455 w 3986212"/>
                  <a:gd name="connsiteY71" fmla="*/ 188059 h 3921999"/>
                  <a:gd name="connsiteX72" fmla="*/ 581055 w 3986212"/>
                  <a:gd name="connsiteY72" fmla="*/ 211687 h 3921999"/>
                  <a:gd name="connsiteX73" fmla="*/ 628150 w 3986212"/>
                  <a:gd name="connsiteY73" fmla="*/ 293340 h 3921999"/>
                  <a:gd name="connsiteX74" fmla="*/ 612774 w 3986212"/>
                  <a:gd name="connsiteY74" fmla="*/ 382956 h 3921999"/>
                  <a:gd name="connsiteX75" fmla="*/ 523159 w 3986212"/>
                  <a:gd name="connsiteY75" fmla="*/ 367580 h 3921999"/>
                  <a:gd name="connsiteX76" fmla="*/ 517163 w 3986212"/>
                  <a:gd name="connsiteY76" fmla="*/ 357152 h 3921999"/>
                  <a:gd name="connsiteX77" fmla="*/ 469987 w 3986212"/>
                  <a:gd name="connsiteY77" fmla="*/ 275499 h 3921999"/>
                  <a:gd name="connsiteX78" fmla="*/ 493615 w 3986212"/>
                  <a:gd name="connsiteY78" fmla="*/ 188059 h 3921999"/>
                  <a:gd name="connsiteX79" fmla="*/ 469987 w 3986212"/>
                  <a:gd name="connsiteY79" fmla="*/ 1241995 h 3921999"/>
                  <a:gd name="connsiteX80" fmla="*/ 517163 w 3986212"/>
                  <a:gd name="connsiteY80" fmla="*/ 1160342 h 3921999"/>
                  <a:gd name="connsiteX81" fmla="*/ 602224 w 3986212"/>
                  <a:gd name="connsiteY81" fmla="*/ 1128217 h 3921999"/>
                  <a:gd name="connsiteX82" fmla="*/ 634349 w 3986212"/>
                  <a:gd name="connsiteY82" fmla="*/ 1213278 h 3921999"/>
                  <a:gd name="connsiteX83" fmla="*/ 628150 w 3986212"/>
                  <a:gd name="connsiteY83" fmla="*/ 1224073 h 3921999"/>
                  <a:gd name="connsiteX84" fmla="*/ 581055 w 3986212"/>
                  <a:gd name="connsiteY84" fmla="*/ 1305726 h 3921999"/>
                  <a:gd name="connsiteX85" fmla="*/ 491491 w 3986212"/>
                  <a:gd name="connsiteY85" fmla="*/ 1321402 h 3921999"/>
                  <a:gd name="connsiteX86" fmla="*/ 469987 w 3986212"/>
                  <a:gd name="connsiteY86" fmla="*/ 1241995 h 3921999"/>
                  <a:gd name="connsiteX87" fmla="*/ 252273 w 3986212"/>
                  <a:gd name="connsiteY87" fmla="*/ 429161 h 3921999"/>
                  <a:gd name="connsiteX88" fmla="*/ 339953 w 3986212"/>
                  <a:gd name="connsiteY88" fmla="*/ 405774 h 3921999"/>
                  <a:gd name="connsiteX89" fmla="*/ 421606 w 3986212"/>
                  <a:gd name="connsiteY89" fmla="*/ 452950 h 3921999"/>
                  <a:gd name="connsiteX90" fmla="*/ 451175 w 3986212"/>
                  <a:gd name="connsiteY90" fmla="*/ 538932 h 3921999"/>
                  <a:gd name="connsiteX91" fmla="*/ 365192 w 3986212"/>
                  <a:gd name="connsiteY91" fmla="*/ 568501 h 3921999"/>
                  <a:gd name="connsiteX92" fmla="*/ 357313 w 3986212"/>
                  <a:gd name="connsiteY92" fmla="*/ 563937 h 3921999"/>
                  <a:gd name="connsiteX93" fmla="*/ 275659 w 3986212"/>
                  <a:gd name="connsiteY93" fmla="*/ 516841 h 3921999"/>
                  <a:gd name="connsiteX94" fmla="*/ 252273 w 3986212"/>
                  <a:gd name="connsiteY94" fmla="*/ 429161 h 3921999"/>
                  <a:gd name="connsiteX95" fmla="*/ 163869 w 3986212"/>
                  <a:gd name="connsiteY95" fmla="*/ 758666 h 3921999"/>
                  <a:gd name="connsiteX96" fmla="*/ 228162 w 3986212"/>
                  <a:gd name="connsiteY96" fmla="*/ 694373 h 3921999"/>
                  <a:gd name="connsiteX97" fmla="*/ 322433 w 3986212"/>
                  <a:gd name="connsiteY97" fmla="*/ 694373 h 3921999"/>
                  <a:gd name="connsiteX98" fmla="*/ 386727 w 3986212"/>
                  <a:gd name="connsiteY98" fmla="*/ 758666 h 3921999"/>
                  <a:gd name="connsiteX99" fmla="*/ 322433 w 3986212"/>
                  <a:gd name="connsiteY99" fmla="*/ 822960 h 3921999"/>
                  <a:gd name="connsiteX100" fmla="*/ 228082 w 3986212"/>
                  <a:gd name="connsiteY100" fmla="*/ 822960 h 3921999"/>
                  <a:gd name="connsiteX101" fmla="*/ 163788 w 3986212"/>
                  <a:gd name="connsiteY101" fmla="*/ 758747 h 3921999"/>
                  <a:gd name="connsiteX102" fmla="*/ 252273 w 3986212"/>
                  <a:gd name="connsiteY102" fmla="*/ 1088172 h 3921999"/>
                  <a:gd name="connsiteX103" fmla="*/ 275659 w 3986212"/>
                  <a:gd name="connsiteY103" fmla="*/ 1000572 h 3921999"/>
                  <a:gd name="connsiteX104" fmla="*/ 357313 w 3986212"/>
                  <a:gd name="connsiteY104" fmla="*/ 953396 h 3921999"/>
                  <a:gd name="connsiteX105" fmla="*/ 446610 w 3986212"/>
                  <a:gd name="connsiteY105" fmla="*/ 970521 h 3921999"/>
                  <a:gd name="connsiteX106" fmla="*/ 429486 w 3986212"/>
                  <a:gd name="connsiteY106" fmla="*/ 1059819 h 3921999"/>
                  <a:gd name="connsiteX107" fmla="*/ 421606 w 3986212"/>
                  <a:gd name="connsiteY107" fmla="*/ 1064383 h 3921999"/>
                  <a:gd name="connsiteX108" fmla="*/ 339953 w 3986212"/>
                  <a:gd name="connsiteY108" fmla="*/ 1111639 h 3921999"/>
                  <a:gd name="connsiteX109" fmla="*/ 252273 w 3986212"/>
                  <a:gd name="connsiteY109" fmla="*/ 1088252 h 3921999"/>
                  <a:gd name="connsiteX110" fmla="*/ 1771213 w 3986212"/>
                  <a:gd name="connsiteY110" fmla="*/ 2185345 h 3921999"/>
                  <a:gd name="connsiteX111" fmla="*/ 1811396 w 3986212"/>
                  <a:gd name="connsiteY111" fmla="*/ 2225528 h 3921999"/>
                  <a:gd name="connsiteX112" fmla="*/ 1811396 w 3986212"/>
                  <a:gd name="connsiteY112" fmla="*/ 3664824 h 3921999"/>
                  <a:gd name="connsiteX113" fmla="*/ 1210169 w 3986212"/>
                  <a:gd name="connsiteY113" fmla="*/ 3664824 h 3921999"/>
                  <a:gd name="connsiteX114" fmla="*/ 1210169 w 3986212"/>
                  <a:gd name="connsiteY114" fmla="*/ 2225609 h 3921999"/>
                  <a:gd name="connsiteX115" fmla="*/ 1250353 w 3986212"/>
                  <a:gd name="connsiteY115" fmla="*/ 2185425 h 3921999"/>
                  <a:gd name="connsiteX116" fmla="*/ 2815986 w 3986212"/>
                  <a:gd name="connsiteY116" fmla="*/ 1528986 h 3921999"/>
                  <a:gd name="connsiteX117" fmla="*/ 2856170 w 3986212"/>
                  <a:gd name="connsiteY117" fmla="*/ 1569170 h 3921999"/>
                  <a:gd name="connsiteX118" fmla="*/ 2856170 w 3986212"/>
                  <a:gd name="connsiteY118" fmla="*/ 3664824 h 3921999"/>
                  <a:gd name="connsiteX119" fmla="*/ 2254943 w 3986212"/>
                  <a:gd name="connsiteY119" fmla="*/ 3664824 h 3921999"/>
                  <a:gd name="connsiteX120" fmla="*/ 2254943 w 3986212"/>
                  <a:gd name="connsiteY120" fmla="*/ 1569170 h 3921999"/>
                  <a:gd name="connsiteX121" fmla="*/ 2295126 w 3986212"/>
                  <a:gd name="connsiteY121" fmla="*/ 1528986 h 3921999"/>
                  <a:gd name="connsiteX122" fmla="*/ 2452405 w 3986212"/>
                  <a:gd name="connsiteY122" fmla="*/ 703615 h 3921999"/>
                  <a:gd name="connsiteX123" fmla="*/ 2516699 w 3986212"/>
                  <a:gd name="connsiteY123" fmla="*/ 639321 h 3921999"/>
                  <a:gd name="connsiteX124" fmla="*/ 2856330 w 3986212"/>
                  <a:gd name="connsiteY124" fmla="*/ 639321 h 3921999"/>
                  <a:gd name="connsiteX125" fmla="*/ 2920592 w 3986212"/>
                  <a:gd name="connsiteY125" fmla="*/ 703647 h 3921999"/>
                  <a:gd name="connsiteX126" fmla="*/ 2908730 w 3986212"/>
                  <a:gd name="connsiteY126" fmla="*/ 740825 h 3921999"/>
                  <a:gd name="connsiteX127" fmla="*/ 2742048 w 3986212"/>
                  <a:gd name="connsiteY127" fmla="*/ 1029584 h 3921999"/>
                  <a:gd name="connsiteX128" fmla="*/ 2656686 w 3986212"/>
                  <a:gd name="connsiteY128" fmla="*/ 1060901 h 3921999"/>
                  <a:gd name="connsiteX129" fmla="*/ 2625370 w 3986212"/>
                  <a:gd name="connsiteY129" fmla="*/ 975539 h 3921999"/>
                  <a:gd name="connsiteX130" fmla="*/ 2630981 w 3986212"/>
                  <a:gd name="connsiteY130" fmla="*/ 965773 h 3921999"/>
                  <a:gd name="connsiteX131" fmla="*/ 2681291 w 3986212"/>
                  <a:gd name="connsiteY131" fmla="*/ 878735 h 3921999"/>
                  <a:gd name="connsiteX132" fmla="*/ 433983 w 3986212"/>
                  <a:gd name="connsiteY132" fmla="*/ 2176183 h 3921999"/>
                  <a:gd name="connsiteX133" fmla="*/ 344254 w 3986212"/>
                  <a:gd name="connsiteY133" fmla="*/ 2161484 h 3921999"/>
                  <a:gd name="connsiteX134" fmla="*/ 358953 w 3986212"/>
                  <a:gd name="connsiteY134" fmla="*/ 2071755 h 3921999"/>
                  <a:gd name="connsiteX135" fmla="*/ 369689 w 3986212"/>
                  <a:gd name="connsiteY135" fmla="*/ 2065517 h 3921999"/>
                  <a:gd name="connsiteX136" fmla="*/ 2616675 w 3986212"/>
                  <a:gd name="connsiteY136" fmla="*/ 767909 h 3921999"/>
                  <a:gd name="connsiteX137" fmla="*/ 2516699 w 3986212"/>
                  <a:gd name="connsiteY137" fmla="*/ 767909 h 3921999"/>
                  <a:gd name="connsiteX138" fmla="*/ 2452405 w 3986212"/>
                  <a:gd name="connsiteY138" fmla="*/ 703615 h 3921999"/>
                  <a:gd name="connsiteX139" fmla="*/ 726680 w 3986212"/>
                  <a:gd name="connsiteY139" fmla="*/ 2831256 h 3921999"/>
                  <a:gd name="connsiteX140" fmla="*/ 766864 w 3986212"/>
                  <a:gd name="connsiteY140" fmla="*/ 2871439 h 3921999"/>
                  <a:gd name="connsiteX141" fmla="*/ 766864 w 3986212"/>
                  <a:gd name="connsiteY141" fmla="*/ 3664824 h 3921999"/>
                  <a:gd name="connsiteX142" fmla="*/ 165396 w 3986212"/>
                  <a:gd name="connsiteY142" fmla="*/ 3664824 h 3921999"/>
                  <a:gd name="connsiteX143" fmla="*/ 165396 w 3986212"/>
                  <a:gd name="connsiteY143" fmla="*/ 2871439 h 3921999"/>
                  <a:gd name="connsiteX144" fmla="*/ 205579 w 3986212"/>
                  <a:gd name="connsiteY144" fmla="*/ 2831256 h 3921999"/>
                  <a:gd name="connsiteX145" fmla="*/ 3986213 w 3986212"/>
                  <a:gd name="connsiteY145" fmla="*/ 3857706 h 3921999"/>
                  <a:gd name="connsiteX146" fmla="*/ 3921919 w 3986212"/>
                  <a:gd name="connsiteY146" fmla="*/ 3921999 h 3921999"/>
                  <a:gd name="connsiteX147" fmla="*/ 64294 w 3986212"/>
                  <a:gd name="connsiteY147" fmla="*/ 3921999 h 3921999"/>
                  <a:gd name="connsiteX148" fmla="*/ 0 w 3986212"/>
                  <a:gd name="connsiteY148" fmla="*/ 3857706 h 3921999"/>
                  <a:gd name="connsiteX149" fmla="*/ 64294 w 3986212"/>
                  <a:gd name="connsiteY149" fmla="*/ 3793412 h 3921999"/>
                  <a:gd name="connsiteX150" fmla="*/ 3921919 w 3986212"/>
                  <a:gd name="connsiteY150" fmla="*/ 3793412 h 3921999"/>
                  <a:gd name="connsiteX151" fmla="*/ 3986213 w 3986212"/>
                  <a:gd name="connsiteY151" fmla="*/ 3857706 h 3921999"/>
                  <a:gd name="connsiteX152" fmla="*/ 3820817 w 3986212"/>
                  <a:gd name="connsiteY152" fmla="*/ 3664824 h 3921999"/>
                  <a:gd name="connsiteX153" fmla="*/ 3219349 w 3986212"/>
                  <a:gd name="connsiteY153" fmla="*/ 3664824 h 3921999"/>
                  <a:gd name="connsiteX154" fmla="*/ 3219349 w 3986212"/>
                  <a:gd name="connsiteY154" fmla="*/ 1008126 h 3921999"/>
                  <a:gd name="connsiteX155" fmla="*/ 3259532 w 3986212"/>
                  <a:gd name="connsiteY155" fmla="*/ 967942 h 3921999"/>
                  <a:gd name="connsiteX156" fmla="*/ 3780633 w 3986212"/>
                  <a:gd name="connsiteY156" fmla="*/ 967942 h 3921999"/>
                  <a:gd name="connsiteX157" fmla="*/ 3820817 w 3986212"/>
                  <a:gd name="connsiteY157" fmla="*/ 1008126 h 39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3986212" h="3921999">
                    <a:moveTo>
                      <a:pt x="822960" y="1517333"/>
                    </a:moveTo>
                    <a:cubicBezTo>
                      <a:pt x="1241960" y="1517333"/>
                      <a:pt x="1581626" y="1177666"/>
                      <a:pt x="1581626" y="758666"/>
                    </a:cubicBezTo>
                    <a:cubicBezTo>
                      <a:pt x="1581626" y="339666"/>
                      <a:pt x="1241960" y="0"/>
                      <a:pt x="822960" y="0"/>
                    </a:cubicBezTo>
                    <a:cubicBezTo>
                      <a:pt x="403960" y="0"/>
                      <a:pt x="64294" y="339666"/>
                      <a:pt x="64294" y="758666"/>
                    </a:cubicBezTo>
                    <a:cubicBezTo>
                      <a:pt x="64294" y="758693"/>
                      <a:pt x="64294" y="758720"/>
                      <a:pt x="64294" y="758747"/>
                    </a:cubicBezTo>
                    <a:cubicBezTo>
                      <a:pt x="64294" y="1177702"/>
                      <a:pt x="403924" y="1517333"/>
                      <a:pt x="822880" y="1517333"/>
                    </a:cubicBezTo>
                    <a:cubicBezTo>
                      <a:pt x="822906" y="1517333"/>
                      <a:pt x="822933" y="1517333"/>
                      <a:pt x="822960" y="1517333"/>
                    </a:cubicBezTo>
                    <a:close/>
                    <a:moveTo>
                      <a:pt x="887254" y="1353544"/>
                    </a:moveTo>
                    <a:cubicBezTo>
                      <a:pt x="887254" y="1389053"/>
                      <a:pt x="858469" y="1417838"/>
                      <a:pt x="822960" y="1417838"/>
                    </a:cubicBezTo>
                    <a:cubicBezTo>
                      <a:pt x="787452" y="1417838"/>
                      <a:pt x="758666" y="1389053"/>
                      <a:pt x="758666" y="1353544"/>
                    </a:cubicBezTo>
                    <a:lnTo>
                      <a:pt x="758666" y="1259274"/>
                    </a:lnTo>
                    <a:cubicBezTo>
                      <a:pt x="758666" y="1223765"/>
                      <a:pt x="787452" y="1194980"/>
                      <a:pt x="822960" y="1194980"/>
                    </a:cubicBezTo>
                    <a:cubicBezTo>
                      <a:pt x="858469" y="1194980"/>
                      <a:pt x="887254" y="1223765"/>
                      <a:pt x="887254" y="1259274"/>
                    </a:cubicBezTo>
                    <a:close/>
                    <a:moveTo>
                      <a:pt x="1152465" y="1329434"/>
                    </a:moveTo>
                    <a:cubicBezTo>
                      <a:pt x="1121794" y="1346856"/>
                      <a:pt x="1082814" y="1336313"/>
                      <a:pt x="1065106" y="1305806"/>
                    </a:cubicBezTo>
                    <a:lnTo>
                      <a:pt x="1017931" y="1224153"/>
                    </a:lnTo>
                    <a:cubicBezTo>
                      <a:pt x="1003189" y="1191849"/>
                      <a:pt x="1017427" y="1153712"/>
                      <a:pt x="1049731" y="1138970"/>
                    </a:cubicBezTo>
                    <a:cubicBezTo>
                      <a:pt x="1077833" y="1126146"/>
                      <a:pt x="1111084" y="1135120"/>
                      <a:pt x="1128918" y="1160342"/>
                    </a:cubicBezTo>
                    <a:lnTo>
                      <a:pt x="1176093" y="1242075"/>
                    </a:lnTo>
                    <a:cubicBezTo>
                      <a:pt x="1193420" y="1272790"/>
                      <a:pt x="1182771" y="1311730"/>
                      <a:pt x="1152224" y="1329354"/>
                    </a:cubicBezTo>
                    <a:close/>
                    <a:moveTo>
                      <a:pt x="1481971" y="758827"/>
                    </a:moveTo>
                    <a:cubicBezTo>
                      <a:pt x="1481971" y="794336"/>
                      <a:pt x="1453186" y="823121"/>
                      <a:pt x="1417677" y="823121"/>
                    </a:cubicBezTo>
                    <a:lnTo>
                      <a:pt x="1323487" y="823121"/>
                    </a:lnTo>
                    <a:cubicBezTo>
                      <a:pt x="1288112" y="826193"/>
                      <a:pt x="1256944" y="800006"/>
                      <a:pt x="1253871" y="764631"/>
                    </a:cubicBezTo>
                    <a:cubicBezTo>
                      <a:pt x="1250799" y="729256"/>
                      <a:pt x="1276986" y="698088"/>
                      <a:pt x="1312361" y="695016"/>
                    </a:cubicBezTo>
                    <a:cubicBezTo>
                      <a:pt x="1316063" y="694694"/>
                      <a:pt x="1319785" y="694694"/>
                      <a:pt x="1323487" y="695016"/>
                    </a:cubicBezTo>
                    <a:lnTo>
                      <a:pt x="1417758" y="695016"/>
                    </a:lnTo>
                    <a:cubicBezTo>
                      <a:pt x="1452953" y="695146"/>
                      <a:pt x="1481503" y="723552"/>
                      <a:pt x="1481810" y="758747"/>
                    </a:cubicBezTo>
                    <a:close/>
                    <a:moveTo>
                      <a:pt x="1224796" y="453030"/>
                    </a:moveTo>
                    <a:lnTo>
                      <a:pt x="1306449" y="405854"/>
                    </a:lnTo>
                    <a:cubicBezTo>
                      <a:pt x="1336003" y="386172"/>
                      <a:pt x="1375918" y="394175"/>
                      <a:pt x="1395600" y="423730"/>
                    </a:cubicBezTo>
                    <a:cubicBezTo>
                      <a:pt x="1415282" y="453284"/>
                      <a:pt x="1407279" y="493198"/>
                      <a:pt x="1377725" y="512880"/>
                    </a:cubicBezTo>
                    <a:cubicBezTo>
                      <a:pt x="1375484" y="514372"/>
                      <a:pt x="1373152" y="515722"/>
                      <a:pt x="1370743" y="516922"/>
                    </a:cubicBezTo>
                    <a:lnTo>
                      <a:pt x="1289090" y="564017"/>
                    </a:lnTo>
                    <a:cubicBezTo>
                      <a:pt x="1257181" y="579595"/>
                      <a:pt x="1218685" y="566357"/>
                      <a:pt x="1203107" y="534448"/>
                    </a:cubicBezTo>
                    <a:cubicBezTo>
                      <a:pt x="1189068" y="505693"/>
                      <a:pt x="1198312" y="470990"/>
                      <a:pt x="1224796" y="453030"/>
                    </a:cubicBezTo>
                    <a:close/>
                    <a:moveTo>
                      <a:pt x="1201490" y="976944"/>
                    </a:moveTo>
                    <a:cubicBezTo>
                      <a:pt x="1219287" y="946381"/>
                      <a:pt x="1258427" y="935932"/>
                      <a:pt x="1289090" y="953557"/>
                    </a:cubicBezTo>
                    <a:lnTo>
                      <a:pt x="1370743" y="1000732"/>
                    </a:lnTo>
                    <a:cubicBezTo>
                      <a:pt x="1402652" y="1016311"/>
                      <a:pt x="1415890" y="1054807"/>
                      <a:pt x="1400312" y="1086715"/>
                    </a:cubicBezTo>
                    <a:cubicBezTo>
                      <a:pt x="1384733" y="1118624"/>
                      <a:pt x="1346237" y="1131862"/>
                      <a:pt x="1314329" y="1116284"/>
                    </a:cubicBezTo>
                    <a:cubicBezTo>
                      <a:pt x="1311598" y="1114951"/>
                      <a:pt x="1308964" y="1113425"/>
                      <a:pt x="1306449" y="1111719"/>
                    </a:cubicBezTo>
                    <a:lnTo>
                      <a:pt x="1224796" y="1064544"/>
                    </a:lnTo>
                    <a:cubicBezTo>
                      <a:pt x="1194010" y="1046909"/>
                      <a:pt x="1183328" y="1007670"/>
                      <a:pt x="1200927" y="976863"/>
                    </a:cubicBezTo>
                    <a:close/>
                    <a:moveTo>
                      <a:pt x="1018252" y="293180"/>
                    </a:moveTo>
                    <a:lnTo>
                      <a:pt x="1064865" y="211446"/>
                    </a:lnTo>
                    <a:cubicBezTo>
                      <a:pt x="1080444" y="179537"/>
                      <a:pt x="1118940" y="166299"/>
                      <a:pt x="1150848" y="181877"/>
                    </a:cubicBezTo>
                    <a:cubicBezTo>
                      <a:pt x="1182757" y="197456"/>
                      <a:pt x="1195995" y="235951"/>
                      <a:pt x="1180417" y="267860"/>
                    </a:cubicBezTo>
                    <a:cubicBezTo>
                      <a:pt x="1179084" y="270591"/>
                      <a:pt x="1177558" y="273224"/>
                      <a:pt x="1175852" y="275740"/>
                    </a:cubicBezTo>
                    <a:lnTo>
                      <a:pt x="1128677" y="357393"/>
                    </a:lnTo>
                    <a:cubicBezTo>
                      <a:pt x="1113099" y="389302"/>
                      <a:pt x="1074603" y="402540"/>
                      <a:pt x="1042694" y="386962"/>
                    </a:cubicBezTo>
                    <a:cubicBezTo>
                      <a:pt x="1010785" y="371383"/>
                      <a:pt x="997547" y="332888"/>
                      <a:pt x="1013125" y="300979"/>
                    </a:cubicBezTo>
                    <a:cubicBezTo>
                      <a:pt x="1014458" y="298248"/>
                      <a:pt x="1015984" y="295615"/>
                      <a:pt x="1017690" y="293099"/>
                    </a:cubicBezTo>
                    <a:close/>
                    <a:moveTo>
                      <a:pt x="758666" y="163869"/>
                    </a:moveTo>
                    <a:cubicBezTo>
                      <a:pt x="758666" y="128360"/>
                      <a:pt x="787452" y="99575"/>
                      <a:pt x="822960" y="99575"/>
                    </a:cubicBezTo>
                    <a:cubicBezTo>
                      <a:pt x="858469" y="99575"/>
                      <a:pt x="887254" y="128360"/>
                      <a:pt x="887254" y="163869"/>
                    </a:cubicBezTo>
                    <a:lnTo>
                      <a:pt x="887254" y="258220"/>
                    </a:lnTo>
                    <a:cubicBezTo>
                      <a:pt x="887254" y="293728"/>
                      <a:pt x="858469" y="322514"/>
                      <a:pt x="822960" y="322514"/>
                    </a:cubicBezTo>
                    <a:cubicBezTo>
                      <a:pt x="787452" y="322514"/>
                      <a:pt x="758666" y="293728"/>
                      <a:pt x="758666" y="258220"/>
                    </a:cubicBezTo>
                    <a:close/>
                    <a:moveTo>
                      <a:pt x="758666" y="690917"/>
                    </a:moveTo>
                    <a:lnTo>
                      <a:pt x="758666" y="427955"/>
                    </a:lnTo>
                    <a:cubicBezTo>
                      <a:pt x="758666" y="392447"/>
                      <a:pt x="787452" y="363662"/>
                      <a:pt x="822960" y="363662"/>
                    </a:cubicBezTo>
                    <a:cubicBezTo>
                      <a:pt x="858469" y="363662"/>
                      <a:pt x="887254" y="392447"/>
                      <a:pt x="887254" y="427955"/>
                    </a:cubicBezTo>
                    <a:lnTo>
                      <a:pt x="887254" y="691238"/>
                    </a:lnTo>
                    <a:cubicBezTo>
                      <a:pt x="896094" y="699677"/>
                      <a:pt x="1056025" y="694774"/>
                      <a:pt x="1080135" y="694774"/>
                    </a:cubicBezTo>
                    <a:cubicBezTo>
                      <a:pt x="1115643" y="694774"/>
                      <a:pt x="1144429" y="723560"/>
                      <a:pt x="1144429" y="759068"/>
                    </a:cubicBezTo>
                    <a:cubicBezTo>
                      <a:pt x="1144429" y="794577"/>
                      <a:pt x="1115643" y="823362"/>
                      <a:pt x="1080135" y="823362"/>
                    </a:cubicBezTo>
                    <a:lnTo>
                      <a:pt x="890710" y="823362"/>
                    </a:lnTo>
                    <a:cubicBezTo>
                      <a:pt x="855636" y="861237"/>
                      <a:pt x="796499" y="863507"/>
                      <a:pt x="758625" y="828433"/>
                    </a:cubicBezTo>
                    <a:cubicBezTo>
                      <a:pt x="720750" y="793360"/>
                      <a:pt x="718479" y="734223"/>
                      <a:pt x="753553" y="696348"/>
                    </a:cubicBezTo>
                    <a:cubicBezTo>
                      <a:pt x="755191" y="694580"/>
                      <a:pt x="756897" y="692875"/>
                      <a:pt x="758666" y="691238"/>
                    </a:cubicBezTo>
                    <a:close/>
                    <a:moveTo>
                      <a:pt x="493455" y="188059"/>
                    </a:moveTo>
                    <a:cubicBezTo>
                      <a:pt x="524180" y="170475"/>
                      <a:pt x="563339" y="181037"/>
                      <a:pt x="581055" y="211687"/>
                    </a:cubicBezTo>
                    <a:lnTo>
                      <a:pt x="628150" y="293340"/>
                    </a:lnTo>
                    <a:cubicBezTo>
                      <a:pt x="648651" y="322333"/>
                      <a:pt x="641767" y="362455"/>
                      <a:pt x="612774" y="382956"/>
                    </a:cubicBezTo>
                    <a:cubicBezTo>
                      <a:pt x="583782" y="403457"/>
                      <a:pt x="543659" y="396573"/>
                      <a:pt x="523159" y="367580"/>
                    </a:cubicBezTo>
                    <a:cubicBezTo>
                      <a:pt x="520839" y="364299"/>
                      <a:pt x="518831" y="360808"/>
                      <a:pt x="517163" y="357152"/>
                    </a:cubicBezTo>
                    <a:lnTo>
                      <a:pt x="469987" y="275499"/>
                    </a:lnTo>
                    <a:cubicBezTo>
                      <a:pt x="452512" y="244810"/>
                      <a:pt x="463061" y="205770"/>
                      <a:pt x="493615" y="188059"/>
                    </a:cubicBezTo>
                    <a:close/>
                    <a:moveTo>
                      <a:pt x="469987" y="1241995"/>
                    </a:moveTo>
                    <a:lnTo>
                      <a:pt x="517163" y="1160342"/>
                    </a:lnTo>
                    <a:cubicBezTo>
                      <a:pt x="531781" y="1127982"/>
                      <a:pt x="569864" y="1113599"/>
                      <a:pt x="602224" y="1128217"/>
                    </a:cubicBezTo>
                    <a:cubicBezTo>
                      <a:pt x="634584" y="1142835"/>
                      <a:pt x="648967" y="1180918"/>
                      <a:pt x="634349" y="1213278"/>
                    </a:cubicBezTo>
                    <a:cubicBezTo>
                      <a:pt x="632636" y="1217068"/>
                      <a:pt x="630560" y="1220683"/>
                      <a:pt x="628150" y="1224073"/>
                    </a:cubicBezTo>
                    <a:lnTo>
                      <a:pt x="581055" y="1305726"/>
                    </a:lnTo>
                    <a:cubicBezTo>
                      <a:pt x="560651" y="1334787"/>
                      <a:pt x="520552" y="1341806"/>
                      <a:pt x="491491" y="1321402"/>
                    </a:cubicBezTo>
                    <a:cubicBezTo>
                      <a:pt x="466111" y="1303583"/>
                      <a:pt x="457067" y="1270186"/>
                      <a:pt x="469987" y="1241995"/>
                    </a:cubicBezTo>
                    <a:close/>
                    <a:moveTo>
                      <a:pt x="252273" y="429161"/>
                    </a:moveTo>
                    <a:cubicBezTo>
                      <a:pt x="270073" y="398550"/>
                      <a:pt x="309273" y="388095"/>
                      <a:pt x="339953" y="405774"/>
                    </a:cubicBezTo>
                    <a:lnTo>
                      <a:pt x="421606" y="452950"/>
                    </a:lnTo>
                    <a:cubicBezTo>
                      <a:pt x="453515" y="468528"/>
                      <a:pt x="466753" y="507024"/>
                      <a:pt x="451175" y="538932"/>
                    </a:cubicBezTo>
                    <a:cubicBezTo>
                      <a:pt x="435597" y="570841"/>
                      <a:pt x="397101" y="584080"/>
                      <a:pt x="365192" y="568501"/>
                    </a:cubicBezTo>
                    <a:cubicBezTo>
                      <a:pt x="362461" y="567168"/>
                      <a:pt x="359828" y="565642"/>
                      <a:pt x="357313" y="563937"/>
                    </a:cubicBezTo>
                    <a:lnTo>
                      <a:pt x="275659" y="516841"/>
                    </a:lnTo>
                    <a:cubicBezTo>
                      <a:pt x="245049" y="499041"/>
                      <a:pt x="234593" y="459841"/>
                      <a:pt x="252273" y="429161"/>
                    </a:cubicBezTo>
                    <a:close/>
                    <a:moveTo>
                      <a:pt x="163869" y="758666"/>
                    </a:moveTo>
                    <a:cubicBezTo>
                      <a:pt x="163869" y="723158"/>
                      <a:pt x="192654" y="694373"/>
                      <a:pt x="228162" y="694373"/>
                    </a:cubicBezTo>
                    <a:lnTo>
                      <a:pt x="322433" y="694373"/>
                    </a:lnTo>
                    <a:cubicBezTo>
                      <a:pt x="357942" y="694373"/>
                      <a:pt x="386727" y="723158"/>
                      <a:pt x="386727" y="758666"/>
                    </a:cubicBezTo>
                    <a:cubicBezTo>
                      <a:pt x="386727" y="794175"/>
                      <a:pt x="357942" y="822960"/>
                      <a:pt x="322433" y="822960"/>
                    </a:cubicBezTo>
                    <a:lnTo>
                      <a:pt x="228082" y="822960"/>
                    </a:lnTo>
                    <a:cubicBezTo>
                      <a:pt x="192605" y="822960"/>
                      <a:pt x="163833" y="794224"/>
                      <a:pt x="163788" y="758747"/>
                    </a:cubicBezTo>
                    <a:close/>
                    <a:moveTo>
                      <a:pt x="252273" y="1088172"/>
                    </a:moveTo>
                    <a:cubicBezTo>
                      <a:pt x="234648" y="1057510"/>
                      <a:pt x="245097" y="1018369"/>
                      <a:pt x="275659" y="1000572"/>
                    </a:cubicBezTo>
                    <a:lnTo>
                      <a:pt x="357313" y="953396"/>
                    </a:lnTo>
                    <a:cubicBezTo>
                      <a:pt x="386700" y="933466"/>
                      <a:pt x="426680" y="941133"/>
                      <a:pt x="446610" y="970521"/>
                    </a:cubicBezTo>
                    <a:cubicBezTo>
                      <a:pt x="466541" y="999908"/>
                      <a:pt x="458874" y="1039888"/>
                      <a:pt x="429486" y="1059819"/>
                    </a:cubicBezTo>
                    <a:cubicBezTo>
                      <a:pt x="426971" y="1061524"/>
                      <a:pt x="424337" y="1063050"/>
                      <a:pt x="421606" y="1064383"/>
                    </a:cubicBezTo>
                    <a:lnTo>
                      <a:pt x="339953" y="1111639"/>
                    </a:lnTo>
                    <a:cubicBezTo>
                      <a:pt x="309273" y="1129318"/>
                      <a:pt x="270073" y="1118863"/>
                      <a:pt x="252273" y="1088252"/>
                    </a:cubicBezTo>
                    <a:close/>
                    <a:moveTo>
                      <a:pt x="1771213" y="2185345"/>
                    </a:moveTo>
                    <a:cubicBezTo>
                      <a:pt x="1793405" y="2185345"/>
                      <a:pt x="1811396" y="2203336"/>
                      <a:pt x="1811396" y="2225528"/>
                    </a:cubicBezTo>
                    <a:lnTo>
                      <a:pt x="1811396" y="3664824"/>
                    </a:lnTo>
                    <a:lnTo>
                      <a:pt x="1210169" y="3664824"/>
                    </a:lnTo>
                    <a:lnTo>
                      <a:pt x="1210169" y="2225609"/>
                    </a:lnTo>
                    <a:cubicBezTo>
                      <a:pt x="1210169" y="2203416"/>
                      <a:pt x="1228160" y="2185425"/>
                      <a:pt x="1250353" y="2185425"/>
                    </a:cubicBezTo>
                    <a:close/>
                    <a:moveTo>
                      <a:pt x="2815986" y="1528986"/>
                    </a:moveTo>
                    <a:cubicBezTo>
                      <a:pt x="2838179" y="1528986"/>
                      <a:pt x="2856170" y="1546977"/>
                      <a:pt x="2856170" y="1569170"/>
                    </a:cubicBezTo>
                    <a:lnTo>
                      <a:pt x="2856170" y="3664824"/>
                    </a:lnTo>
                    <a:lnTo>
                      <a:pt x="2254943" y="3664824"/>
                    </a:lnTo>
                    <a:lnTo>
                      <a:pt x="2254943" y="1569170"/>
                    </a:lnTo>
                    <a:cubicBezTo>
                      <a:pt x="2254943" y="1546977"/>
                      <a:pt x="2272933" y="1528986"/>
                      <a:pt x="2295126" y="1528986"/>
                    </a:cubicBezTo>
                    <a:close/>
                    <a:moveTo>
                      <a:pt x="2452405" y="703615"/>
                    </a:moveTo>
                    <a:cubicBezTo>
                      <a:pt x="2452405" y="668106"/>
                      <a:pt x="2481190" y="639321"/>
                      <a:pt x="2516699" y="639321"/>
                    </a:cubicBezTo>
                    <a:lnTo>
                      <a:pt x="2856330" y="639321"/>
                    </a:lnTo>
                    <a:cubicBezTo>
                      <a:pt x="2891839" y="639339"/>
                      <a:pt x="2920610" y="668139"/>
                      <a:pt x="2920592" y="703647"/>
                    </a:cubicBezTo>
                    <a:cubicBezTo>
                      <a:pt x="2920585" y="716969"/>
                      <a:pt x="2916440" y="729961"/>
                      <a:pt x="2908730" y="740825"/>
                    </a:cubicBezTo>
                    <a:lnTo>
                      <a:pt x="2742048" y="1029584"/>
                    </a:lnTo>
                    <a:cubicBezTo>
                      <a:pt x="2727124" y="1061804"/>
                      <a:pt x="2688906" y="1075825"/>
                      <a:pt x="2656686" y="1060901"/>
                    </a:cubicBezTo>
                    <a:cubicBezTo>
                      <a:pt x="2624467" y="1045976"/>
                      <a:pt x="2610446" y="1007758"/>
                      <a:pt x="2625370" y="975539"/>
                    </a:cubicBezTo>
                    <a:cubicBezTo>
                      <a:pt x="2626951" y="972125"/>
                      <a:pt x="2628829" y="968858"/>
                      <a:pt x="2630981" y="965773"/>
                    </a:cubicBezTo>
                    <a:lnTo>
                      <a:pt x="2681291" y="878735"/>
                    </a:lnTo>
                    <a:lnTo>
                      <a:pt x="433983" y="2176183"/>
                    </a:lnTo>
                    <a:cubicBezTo>
                      <a:pt x="405146" y="2196902"/>
                      <a:pt x="364973" y="2190321"/>
                      <a:pt x="344254" y="2161484"/>
                    </a:cubicBezTo>
                    <a:cubicBezTo>
                      <a:pt x="323535" y="2132647"/>
                      <a:pt x="330116" y="2092474"/>
                      <a:pt x="358953" y="2071755"/>
                    </a:cubicBezTo>
                    <a:cubicBezTo>
                      <a:pt x="362322" y="2069334"/>
                      <a:pt x="365917" y="2067245"/>
                      <a:pt x="369689" y="2065517"/>
                    </a:cubicBezTo>
                    <a:lnTo>
                      <a:pt x="2616675" y="767909"/>
                    </a:lnTo>
                    <a:lnTo>
                      <a:pt x="2516699" y="767909"/>
                    </a:lnTo>
                    <a:cubicBezTo>
                      <a:pt x="2481190" y="767909"/>
                      <a:pt x="2452405" y="739123"/>
                      <a:pt x="2452405" y="703615"/>
                    </a:cubicBezTo>
                    <a:close/>
                    <a:moveTo>
                      <a:pt x="726680" y="2831256"/>
                    </a:moveTo>
                    <a:cubicBezTo>
                      <a:pt x="748873" y="2831256"/>
                      <a:pt x="766864" y="2849247"/>
                      <a:pt x="766864" y="2871439"/>
                    </a:cubicBezTo>
                    <a:lnTo>
                      <a:pt x="766864" y="3664824"/>
                    </a:lnTo>
                    <a:lnTo>
                      <a:pt x="165396" y="3664824"/>
                    </a:lnTo>
                    <a:lnTo>
                      <a:pt x="165396" y="2871439"/>
                    </a:lnTo>
                    <a:cubicBezTo>
                      <a:pt x="165396" y="2849247"/>
                      <a:pt x="183386" y="2831256"/>
                      <a:pt x="205579" y="2831256"/>
                    </a:cubicBezTo>
                    <a:close/>
                    <a:moveTo>
                      <a:pt x="3986213" y="3857706"/>
                    </a:moveTo>
                    <a:cubicBezTo>
                      <a:pt x="3986213" y="3893214"/>
                      <a:pt x="3957427" y="3921999"/>
                      <a:pt x="3921919" y="3921999"/>
                    </a:cubicBezTo>
                    <a:lnTo>
                      <a:pt x="64294" y="3921999"/>
                    </a:lnTo>
                    <a:cubicBezTo>
                      <a:pt x="28785" y="3921999"/>
                      <a:pt x="0" y="3893214"/>
                      <a:pt x="0" y="3857706"/>
                    </a:cubicBezTo>
                    <a:cubicBezTo>
                      <a:pt x="0" y="3822197"/>
                      <a:pt x="28785" y="3793412"/>
                      <a:pt x="64294" y="3793412"/>
                    </a:cubicBezTo>
                    <a:lnTo>
                      <a:pt x="3921919" y="3793412"/>
                    </a:lnTo>
                    <a:cubicBezTo>
                      <a:pt x="3957427" y="3793412"/>
                      <a:pt x="3986213" y="3822197"/>
                      <a:pt x="3986213" y="3857706"/>
                    </a:cubicBezTo>
                    <a:close/>
                    <a:moveTo>
                      <a:pt x="3820817" y="3664824"/>
                    </a:moveTo>
                    <a:lnTo>
                      <a:pt x="3219349" y="3664824"/>
                    </a:lnTo>
                    <a:lnTo>
                      <a:pt x="3219349" y="1008126"/>
                    </a:lnTo>
                    <a:cubicBezTo>
                      <a:pt x="3219349" y="985933"/>
                      <a:pt x="3237340" y="967942"/>
                      <a:pt x="3259532" y="967942"/>
                    </a:cubicBezTo>
                    <a:lnTo>
                      <a:pt x="3780633" y="967942"/>
                    </a:lnTo>
                    <a:cubicBezTo>
                      <a:pt x="3802826" y="967942"/>
                      <a:pt x="3820817" y="985933"/>
                      <a:pt x="3820817" y="1008126"/>
                    </a:cubicBezTo>
                    <a:close/>
                  </a:path>
                </a:pathLst>
              </a:custGeom>
              <a:solidFill>
                <a:schemeClr val="accent1"/>
              </a:solidFill>
              <a:ln w="8037" cap="flat">
                <a:noFill/>
                <a:prstDash val="solid"/>
                <a:miter/>
              </a:ln>
            </p:spPr>
            <p:txBody>
              <a:bodyPr rtlCol="0" anchor="ctr"/>
              <a:lstStyle/>
              <a:p>
                <a:endParaRPr lang="en-GB" dirty="0"/>
              </a:p>
            </p:txBody>
          </p:sp>
        </p:grpSp>
        <p:grpSp>
          <p:nvGrpSpPr>
            <p:cNvPr id="9" name="Group 8">
              <a:extLst>
                <a:ext uri="{FF2B5EF4-FFF2-40B4-BE49-F238E27FC236}">
                  <a16:creationId xmlns:a16="http://schemas.microsoft.com/office/drawing/2014/main" id="{D288052B-8321-511B-E130-1E53A9CDC58D}"/>
                </a:ext>
              </a:extLst>
            </p:cNvPr>
            <p:cNvGrpSpPr/>
            <p:nvPr/>
          </p:nvGrpSpPr>
          <p:grpSpPr>
            <a:xfrm>
              <a:off x="354330" y="2341478"/>
              <a:ext cx="1445419" cy="1103632"/>
              <a:chOff x="354330" y="2341478"/>
              <a:chExt cx="1445419" cy="1103632"/>
            </a:xfrm>
          </p:grpSpPr>
          <p:sp>
            <p:nvSpPr>
              <p:cNvPr id="10" name="Rectangle 9">
                <a:extLst>
                  <a:ext uri="{FF2B5EF4-FFF2-40B4-BE49-F238E27FC236}">
                    <a16:creationId xmlns:a16="http://schemas.microsoft.com/office/drawing/2014/main" id="{71B7AF0C-034F-43B7-C196-883393CFE99A}"/>
                  </a:ext>
                </a:extLst>
              </p:cNvPr>
              <p:cNvSpPr/>
              <p:nvPr/>
            </p:nvSpPr>
            <p:spPr>
              <a:xfrm>
                <a:off x="354330" y="2341478"/>
                <a:ext cx="1445419" cy="1103632"/>
              </a:xfrm>
              <a:prstGeom prst="rect">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spcBef>
                    <a:spcPts val="900"/>
                  </a:spcBef>
                  <a:spcAft>
                    <a:spcPts val="900"/>
                  </a:spcAft>
                </a:pPr>
                <a:r>
                  <a:rPr lang="en-GB" sz="1000" dirty="0">
                    <a:solidFill>
                      <a:schemeClr val="tx1"/>
                    </a:solidFill>
                  </a:rPr>
                  <a:t>What can CIMM do and what should others?</a:t>
                </a:r>
              </a:p>
            </p:txBody>
          </p:sp>
          <p:sp>
            <p:nvSpPr>
              <p:cNvPr id="11" name="Freeform: Shape 10">
                <a:extLst>
                  <a:ext uri="{FF2B5EF4-FFF2-40B4-BE49-F238E27FC236}">
                    <a16:creationId xmlns:a16="http://schemas.microsoft.com/office/drawing/2014/main" id="{7A0B541C-A906-FB07-A3E6-47F2ABBF70AB}"/>
                  </a:ext>
                </a:extLst>
              </p:cNvPr>
              <p:cNvSpPr/>
              <p:nvPr/>
            </p:nvSpPr>
            <p:spPr>
              <a:xfrm>
                <a:off x="911181" y="2496839"/>
                <a:ext cx="331717" cy="354545"/>
              </a:xfrm>
              <a:custGeom>
                <a:avLst/>
                <a:gdLst>
                  <a:gd name="connsiteX0" fmla="*/ 15135 w 787250"/>
                  <a:gd name="connsiteY0" fmla="*/ 90802 h 841428"/>
                  <a:gd name="connsiteX1" fmla="*/ 458172 w 787250"/>
                  <a:gd name="connsiteY1" fmla="*/ 90802 h 841428"/>
                  <a:gd name="connsiteX2" fmla="*/ 458172 w 787250"/>
                  <a:gd name="connsiteY2" fmla="*/ 177070 h 841428"/>
                  <a:gd name="connsiteX3" fmla="*/ 492881 w 787250"/>
                  <a:gd name="connsiteY3" fmla="*/ 211779 h 841428"/>
                  <a:gd name="connsiteX4" fmla="*/ 579149 w 787250"/>
                  <a:gd name="connsiteY4" fmla="*/ 211779 h 841428"/>
                  <a:gd name="connsiteX5" fmla="*/ 579149 w 787250"/>
                  <a:gd name="connsiteY5" fmla="*/ 432587 h 841428"/>
                  <a:gd name="connsiteX6" fmla="*/ 547459 w 787250"/>
                  <a:gd name="connsiteY6" fmla="*/ 432587 h 841428"/>
                  <a:gd name="connsiteX7" fmla="*/ 537553 w 787250"/>
                  <a:gd name="connsiteY7" fmla="*/ 494500 h 841428"/>
                  <a:gd name="connsiteX8" fmla="*/ 527656 w 787250"/>
                  <a:gd name="connsiteY8" fmla="*/ 498605 h 841428"/>
                  <a:gd name="connsiteX9" fmla="*/ 476869 w 787250"/>
                  <a:gd name="connsiteY9" fmla="*/ 461829 h 841428"/>
                  <a:gd name="connsiteX10" fmla="*/ 425682 w 787250"/>
                  <a:gd name="connsiteY10" fmla="*/ 513017 h 841428"/>
                  <a:gd name="connsiteX11" fmla="*/ 118186 w 787250"/>
                  <a:gd name="connsiteY11" fmla="*/ 513017 h 841428"/>
                  <a:gd name="connsiteX12" fmla="*/ 106080 w 787250"/>
                  <a:gd name="connsiteY12" fmla="*/ 525123 h 841428"/>
                  <a:gd name="connsiteX13" fmla="*/ 118186 w 787250"/>
                  <a:gd name="connsiteY13" fmla="*/ 537229 h 841428"/>
                  <a:gd name="connsiteX14" fmla="*/ 412137 w 787250"/>
                  <a:gd name="connsiteY14" fmla="*/ 537229 h 841428"/>
                  <a:gd name="connsiteX15" fmla="*/ 444427 w 787250"/>
                  <a:gd name="connsiteY15" fmla="*/ 581825 h 841428"/>
                  <a:gd name="connsiteX16" fmla="*/ 440322 w 787250"/>
                  <a:gd name="connsiteY16" fmla="*/ 591722 h 841428"/>
                  <a:gd name="connsiteX17" fmla="*/ 378409 w 787250"/>
                  <a:gd name="connsiteY17" fmla="*/ 601637 h 841428"/>
                  <a:gd name="connsiteX18" fmla="*/ 378409 w 787250"/>
                  <a:gd name="connsiteY18" fmla="*/ 614039 h 841428"/>
                  <a:gd name="connsiteX19" fmla="*/ 118186 w 787250"/>
                  <a:gd name="connsiteY19" fmla="*/ 614039 h 841428"/>
                  <a:gd name="connsiteX20" fmla="*/ 106080 w 787250"/>
                  <a:gd name="connsiteY20" fmla="*/ 626145 h 841428"/>
                  <a:gd name="connsiteX21" fmla="*/ 118186 w 787250"/>
                  <a:gd name="connsiteY21" fmla="*/ 638251 h 841428"/>
                  <a:gd name="connsiteX22" fmla="*/ 378409 w 787250"/>
                  <a:gd name="connsiteY22" fmla="*/ 638251 h 841428"/>
                  <a:gd name="connsiteX23" fmla="*/ 378409 w 787250"/>
                  <a:gd name="connsiteY23" fmla="*/ 699516 h 841428"/>
                  <a:gd name="connsiteX24" fmla="*/ 440322 w 787250"/>
                  <a:gd name="connsiteY24" fmla="*/ 709422 h 841428"/>
                  <a:gd name="connsiteX25" fmla="*/ 442560 w 787250"/>
                  <a:gd name="connsiteY25" fmla="*/ 715042 h 841428"/>
                  <a:gd name="connsiteX26" fmla="*/ 118186 w 787250"/>
                  <a:gd name="connsiteY26" fmla="*/ 715042 h 841428"/>
                  <a:gd name="connsiteX27" fmla="*/ 106080 w 787250"/>
                  <a:gd name="connsiteY27" fmla="*/ 727148 h 841428"/>
                  <a:gd name="connsiteX28" fmla="*/ 118186 w 787250"/>
                  <a:gd name="connsiteY28" fmla="*/ 739254 h 841428"/>
                  <a:gd name="connsiteX29" fmla="*/ 429987 w 787250"/>
                  <a:gd name="connsiteY29" fmla="*/ 739254 h 841428"/>
                  <a:gd name="connsiteX30" fmla="*/ 407651 w 787250"/>
                  <a:gd name="connsiteY30" fmla="*/ 770106 h 841428"/>
                  <a:gd name="connsiteX31" fmla="*/ 476860 w 787250"/>
                  <a:gd name="connsiteY31" fmla="*/ 839314 h 841428"/>
                  <a:gd name="connsiteX32" fmla="*/ 527647 w 787250"/>
                  <a:gd name="connsiteY32" fmla="*/ 802538 h 841428"/>
                  <a:gd name="connsiteX33" fmla="*/ 537543 w 787250"/>
                  <a:gd name="connsiteY33" fmla="*/ 806644 h 841428"/>
                  <a:gd name="connsiteX34" fmla="*/ 543106 w 787250"/>
                  <a:gd name="connsiteY34" fmla="*/ 841410 h 841428"/>
                  <a:gd name="connsiteX35" fmla="*/ 15135 w 787250"/>
                  <a:gd name="connsiteY35" fmla="*/ 841410 h 841428"/>
                  <a:gd name="connsiteX36" fmla="*/ 0 w 787250"/>
                  <a:gd name="connsiteY36" fmla="*/ 826275 h 841428"/>
                  <a:gd name="connsiteX37" fmla="*/ 0 w 787250"/>
                  <a:gd name="connsiteY37" fmla="*/ 105937 h 841428"/>
                  <a:gd name="connsiteX38" fmla="*/ 15135 w 787250"/>
                  <a:gd name="connsiteY38" fmla="*/ 90802 h 841428"/>
                  <a:gd name="connsiteX39" fmla="*/ 15135 w 787250"/>
                  <a:gd name="connsiteY39" fmla="*/ 90802 h 841428"/>
                  <a:gd name="connsiteX40" fmla="*/ 576110 w 787250"/>
                  <a:gd name="connsiteY40" fmla="*/ 1305 h 841428"/>
                  <a:gd name="connsiteX41" fmla="*/ 576110 w 787250"/>
                  <a:gd name="connsiteY41" fmla="*/ 86258 h 841428"/>
                  <a:gd name="connsiteX42" fmla="*/ 583673 w 787250"/>
                  <a:gd name="connsiteY42" fmla="*/ 93821 h 841428"/>
                  <a:gd name="connsiteX43" fmla="*/ 668626 w 787250"/>
                  <a:gd name="connsiteY43" fmla="*/ 93821 h 841428"/>
                  <a:gd name="connsiteX44" fmla="*/ 665502 w 787250"/>
                  <a:gd name="connsiteY44" fmla="*/ 89392 h 841428"/>
                  <a:gd name="connsiteX45" fmla="*/ 580539 w 787250"/>
                  <a:gd name="connsiteY45" fmla="*/ 4429 h 841428"/>
                  <a:gd name="connsiteX46" fmla="*/ 576110 w 787250"/>
                  <a:gd name="connsiteY46" fmla="*/ 1305 h 841428"/>
                  <a:gd name="connsiteX47" fmla="*/ 576110 w 787250"/>
                  <a:gd name="connsiteY47" fmla="*/ 1305 h 841428"/>
                  <a:gd name="connsiteX48" fmla="*/ 105937 w 787250"/>
                  <a:gd name="connsiteY48" fmla="*/ 0 h 841428"/>
                  <a:gd name="connsiteX49" fmla="*/ 90802 w 787250"/>
                  <a:gd name="connsiteY49" fmla="*/ 15135 h 841428"/>
                  <a:gd name="connsiteX50" fmla="*/ 90802 w 787250"/>
                  <a:gd name="connsiteY50" fmla="*/ 63665 h 841428"/>
                  <a:gd name="connsiteX51" fmla="*/ 479041 w 787250"/>
                  <a:gd name="connsiteY51" fmla="*/ 63665 h 841428"/>
                  <a:gd name="connsiteX52" fmla="*/ 508930 w 787250"/>
                  <a:gd name="connsiteY52" fmla="*/ 76048 h 841428"/>
                  <a:gd name="connsiteX53" fmla="*/ 593903 w 787250"/>
                  <a:gd name="connsiteY53" fmla="*/ 161011 h 841428"/>
                  <a:gd name="connsiteX54" fmla="*/ 606285 w 787250"/>
                  <a:gd name="connsiteY54" fmla="*/ 190900 h 841428"/>
                  <a:gd name="connsiteX55" fmla="*/ 606285 w 787250"/>
                  <a:gd name="connsiteY55" fmla="*/ 432587 h 841428"/>
                  <a:gd name="connsiteX56" fmla="*/ 645338 w 787250"/>
                  <a:gd name="connsiteY56" fmla="*/ 432587 h 841428"/>
                  <a:gd name="connsiteX57" fmla="*/ 655244 w 787250"/>
                  <a:gd name="connsiteY57" fmla="*/ 494500 h 841428"/>
                  <a:gd name="connsiteX58" fmla="*/ 665140 w 787250"/>
                  <a:gd name="connsiteY58" fmla="*/ 498605 h 841428"/>
                  <a:gd name="connsiteX59" fmla="*/ 669941 w 787250"/>
                  <a:gd name="connsiteY59" fmla="*/ 495129 h 841428"/>
                  <a:gd name="connsiteX60" fmla="*/ 669941 w 787250"/>
                  <a:gd name="connsiteY60" fmla="*/ 120968 h 841428"/>
                  <a:gd name="connsiteX61" fmla="*/ 583673 w 787250"/>
                  <a:gd name="connsiteY61" fmla="*/ 120968 h 841428"/>
                  <a:gd name="connsiteX62" fmla="*/ 548964 w 787250"/>
                  <a:gd name="connsiteY62" fmla="*/ 86258 h 841428"/>
                  <a:gd name="connsiteX63" fmla="*/ 548964 w 787250"/>
                  <a:gd name="connsiteY63" fmla="*/ 0 h 841428"/>
                  <a:gd name="connsiteX64" fmla="*/ 105937 w 787250"/>
                  <a:gd name="connsiteY64" fmla="*/ 0 h 841428"/>
                  <a:gd name="connsiteX65" fmla="*/ 105937 w 787250"/>
                  <a:gd name="connsiteY65" fmla="*/ 0 h 841428"/>
                  <a:gd name="connsiteX66" fmla="*/ 485308 w 787250"/>
                  <a:gd name="connsiteY66" fmla="*/ 92116 h 841428"/>
                  <a:gd name="connsiteX67" fmla="*/ 485308 w 787250"/>
                  <a:gd name="connsiteY67" fmla="*/ 177070 h 841428"/>
                  <a:gd name="connsiteX68" fmla="*/ 492871 w 787250"/>
                  <a:gd name="connsiteY68" fmla="*/ 184633 h 841428"/>
                  <a:gd name="connsiteX69" fmla="*/ 577825 w 787250"/>
                  <a:gd name="connsiteY69" fmla="*/ 184633 h 841428"/>
                  <a:gd name="connsiteX70" fmla="*/ 574700 w 787250"/>
                  <a:gd name="connsiteY70" fmla="*/ 180203 h 841428"/>
                  <a:gd name="connsiteX71" fmla="*/ 489737 w 787250"/>
                  <a:gd name="connsiteY71" fmla="*/ 95240 h 841428"/>
                  <a:gd name="connsiteX72" fmla="*/ 485308 w 787250"/>
                  <a:gd name="connsiteY72" fmla="*/ 92116 h 841428"/>
                  <a:gd name="connsiteX73" fmla="*/ 485308 w 787250"/>
                  <a:gd name="connsiteY73" fmla="*/ 92116 h 841428"/>
                  <a:gd name="connsiteX74" fmla="*/ 118186 w 787250"/>
                  <a:gd name="connsiteY74" fmla="*/ 335194 h 841428"/>
                  <a:gd name="connsiteX75" fmla="*/ 460962 w 787250"/>
                  <a:gd name="connsiteY75" fmla="*/ 335194 h 841428"/>
                  <a:gd name="connsiteX76" fmla="*/ 473069 w 787250"/>
                  <a:gd name="connsiteY76" fmla="*/ 323088 h 841428"/>
                  <a:gd name="connsiteX77" fmla="*/ 460962 w 787250"/>
                  <a:gd name="connsiteY77" fmla="*/ 310982 h 841428"/>
                  <a:gd name="connsiteX78" fmla="*/ 118186 w 787250"/>
                  <a:gd name="connsiteY78" fmla="*/ 310982 h 841428"/>
                  <a:gd name="connsiteX79" fmla="*/ 106080 w 787250"/>
                  <a:gd name="connsiteY79" fmla="*/ 323088 h 841428"/>
                  <a:gd name="connsiteX80" fmla="*/ 118186 w 787250"/>
                  <a:gd name="connsiteY80" fmla="*/ 335194 h 841428"/>
                  <a:gd name="connsiteX81" fmla="*/ 118186 w 787250"/>
                  <a:gd name="connsiteY81" fmla="*/ 335194 h 841428"/>
                  <a:gd name="connsiteX82" fmla="*/ 118186 w 787250"/>
                  <a:gd name="connsiteY82" fmla="*/ 234182 h 841428"/>
                  <a:gd name="connsiteX83" fmla="*/ 364246 w 787250"/>
                  <a:gd name="connsiteY83" fmla="*/ 234182 h 841428"/>
                  <a:gd name="connsiteX84" fmla="*/ 376352 w 787250"/>
                  <a:gd name="connsiteY84" fmla="*/ 222075 h 841428"/>
                  <a:gd name="connsiteX85" fmla="*/ 364246 w 787250"/>
                  <a:gd name="connsiteY85" fmla="*/ 209969 h 841428"/>
                  <a:gd name="connsiteX86" fmla="*/ 118186 w 787250"/>
                  <a:gd name="connsiteY86" fmla="*/ 209969 h 841428"/>
                  <a:gd name="connsiteX87" fmla="*/ 106080 w 787250"/>
                  <a:gd name="connsiteY87" fmla="*/ 222075 h 841428"/>
                  <a:gd name="connsiteX88" fmla="*/ 118186 w 787250"/>
                  <a:gd name="connsiteY88" fmla="*/ 234182 h 841428"/>
                  <a:gd name="connsiteX89" fmla="*/ 118186 w 787250"/>
                  <a:gd name="connsiteY89" fmla="*/ 234182 h 841428"/>
                  <a:gd name="connsiteX90" fmla="*/ 118186 w 787250"/>
                  <a:gd name="connsiteY90" fmla="*/ 436216 h 841428"/>
                  <a:gd name="connsiteX91" fmla="*/ 460962 w 787250"/>
                  <a:gd name="connsiteY91" fmla="*/ 436216 h 841428"/>
                  <a:gd name="connsiteX92" fmla="*/ 473069 w 787250"/>
                  <a:gd name="connsiteY92" fmla="*/ 424110 h 841428"/>
                  <a:gd name="connsiteX93" fmla="*/ 460962 w 787250"/>
                  <a:gd name="connsiteY93" fmla="*/ 412004 h 841428"/>
                  <a:gd name="connsiteX94" fmla="*/ 118186 w 787250"/>
                  <a:gd name="connsiteY94" fmla="*/ 412004 h 841428"/>
                  <a:gd name="connsiteX95" fmla="*/ 106080 w 787250"/>
                  <a:gd name="connsiteY95" fmla="*/ 424110 h 841428"/>
                  <a:gd name="connsiteX96" fmla="*/ 118186 w 787250"/>
                  <a:gd name="connsiteY96" fmla="*/ 436216 h 841428"/>
                  <a:gd name="connsiteX97" fmla="*/ 118186 w 787250"/>
                  <a:gd name="connsiteY97" fmla="*/ 436216 h 841428"/>
                  <a:gd name="connsiteX98" fmla="*/ 631088 w 787250"/>
                  <a:gd name="connsiteY98" fmla="*/ 515293 h 841428"/>
                  <a:gd name="connsiteX99" fmla="*/ 622192 w 787250"/>
                  <a:gd name="connsiteY99" fmla="*/ 459734 h 841428"/>
                  <a:gd name="connsiteX100" fmla="*/ 570595 w 787250"/>
                  <a:gd name="connsiteY100" fmla="*/ 459734 h 841428"/>
                  <a:gd name="connsiteX101" fmla="*/ 561699 w 787250"/>
                  <a:gd name="connsiteY101" fmla="*/ 515293 h 841428"/>
                  <a:gd name="connsiteX102" fmla="*/ 525275 w 787250"/>
                  <a:gd name="connsiteY102" fmla="*/ 530400 h 841428"/>
                  <a:gd name="connsiteX103" fmla="*/ 479679 w 787250"/>
                  <a:gd name="connsiteY103" fmla="*/ 497386 h 841428"/>
                  <a:gd name="connsiteX104" fmla="*/ 443198 w 787250"/>
                  <a:gd name="connsiteY104" fmla="*/ 533867 h 841428"/>
                  <a:gd name="connsiteX105" fmla="*/ 476212 w 787250"/>
                  <a:gd name="connsiteY105" fmla="*/ 579463 h 841428"/>
                  <a:gd name="connsiteX106" fmla="*/ 461115 w 787250"/>
                  <a:gd name="connsiteY106" fmla="*/ 615887 h 841428"/>
                  <a:gd name="connsiteX107" fmla="*/ 405546 w 787250"/>
                  <a:gd name="connsiteY107" fmla="*/ 624783 h 841428"/>
                  <a:gd name="connsiteX108" fmla="*/ 405546 w 787250"/>
                  <a:gd name="connsiteY108" fmla="*/ 676380 h 841428"/>
                  <a:gd name="connsiteX109" fmla="*/ 461115 w 787250"/>
                  <a:gd name="connsiteY109" fmla="*/ 685276 h 841428"/>
                  <a:gd name="connsiteX110" fmla="*/ 476221 w 787250"/>
                  <a:gd name="connsiteY110" fmla="*/ 721700 h 841428"/>
                  <a:gd name="connsiteX111" fmla="*/ 443208 w 787250"/>
                  <a:gd name="connsiteY111" fmla="*/ 767296 h 841428"/>
                  <a:gd name="connsiteX112" fmla="*/ 479689 w 787250"/>
                  <a:gd name="connsiteY112" fmla="*/ 803777 h 841428"/>
                  <a:gd name="connsiteX113" fmla="*/ 525285 w 787250"/>
                  <a:gd name="connsiteY113" fmla="*/ 770763 h 841428"/>
                  <a:gd name="connsiteX114" fmla="*/ 561708 w 787250"/>
                  <a:gd name="connsiteY114" fmla="*/ 785870 h 841428"/>
                  <a:gd name="connsiteX115" fmla="*/ 570605 w 787250"/>
                  <a:gd name="connsiteY115" fmla="*/ 841429 h 841428"/>
                  <a:gd name="connsiteX116" fmla="*/ 622202 w 787250"/>
                  <a:gd name="connsiteY116" fmla="*/ 841429 h 841428"/>
                  <a:gd name="connsiteX117" fmla="*/ 631098 w 787250"/>
                  <a:gd name="connsiteY117" fmla="*/ 785860 h 841428"/>
                  <a:gd name="connsiteX118" fmla="*/ 667522 w 787250"/>
                  <a:gd name="connsiteY118" fmla="*/ 770754 h 841428"/>
                  <a:gd name="connsiteX119" fmla="*/ 713118 w 787250"/>
                  <a:gd name="connsiteY119" fmla="*/ 803767 h 841428"/>
                  <a:gd name="connsiteX120" fmla="*/ 749598 w 787250"/>
                  <a:gd name="connsiteY120" fmla="*/ 767286 h 841428"/>
                  <a:gd name="connsiteX121" fmla="*/ 716585 w 787250"/>
                  <a:gd name="connsiteY121" fmla="*/ 721690 h 841428"/>
                  <a:gd name="connsiteX122" fmla="*/ 731691 w 787250"/>
                  <a:gd name="connsiteY122" fmla="*/ 685267 h 841428"/>
                  <a:gd name="connsiteX123" fmla="*/ 787251 w 787250"/>
                  <a:gd name="connsiteY123" fmla="*/ 676370 h 841428"/>
                  <a:gd name="connsiteX124" fmla="*/ 787251 w 787250"/>
                  <a:gd name="connsiteY124" fmla="*/ 624773 h 841428"/>
                  <a:gd name="connsiteX125" fmla="*/ 731682 w 787250"/>
                  <a:gd name="connsiteY125" fmla="*/ 615877 h 841428"/>
                  <a:gd name="connsiteX126" fmla="*/ 716575 w 787250"/>
                  <a:gd name="connsiteY126" fmla="*/ 579453 h 841428"/>
                  <a:gd name="connsiteX127" fmla="*/ 749589 w 787250"/>
                  <a:gd name="connsiteY127" fmla="*/ 533857 h 841428"/>
                  <a:gd name="connsiteX128" fmla="*/ 713108 w 787250"/>
                  <a:gd name="connsiteY128" fmla="*/ 497376 h 841428"/>
                  <a:gd name="connsiteX129" fmla="*/ 667512 w 787250"/>
                  <a:gd name="connsiteY129" fmla="*/ 530390 h 841428"/>
                  <a:gd name="connsiteX130" fmla="*/ 631088 w 787250"/>
                  <a:gd name="connsiteY130" fmla="*/ 515293 h 841428"/>
                  <a:gd name="connsiteX131" fmla="*/ 631088 w 787250"/>
                  <a:gd name="connsiteY131" fmla="*/ 515293 h 841428"/>
                  <a:gd name="connsiteX132" fmla="*/ 596398 w 787250"/>
                  <a:gd name="connsiteY132" fmla="*/ 574338 h 841428"/>
                  <a:gd name="connsiteX133" fmla="*/ 520170 w 787250"/>
                  <a:gd name="connsiteY133" fmla="*/ 650567 h 841428"/>
                  <a:gd name="connsiteX134" fmla="*/ 596398 w 787250"/>
                  <a:gd name="connsiteY134" fmla="*/ 726796 h 841428"/>
                  <a:gd name="connsiteX135" fmla="*/ 672636 w 787250"/>
                  <a:gd name="connsiteY135" fmla="*/ 650567 h 841428"/>
                  <a:gd name="connsiteX136" fmla="*/ 596398 w 787250"/>
                  <a:gd name="connsiteY136" fmla="*/ 574338 h 84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787250" h="841428">
                    <a:moveTo>
                      <a:pt x="15135" y="90802"/>
                    </a:moveTo>
                    <a:lnTo>
                      <a:pt x="458172" y="90802"/>
                    </a:lnTo>
                    <a:lnTo>
                      <a:pt x="458172" y="177070"/>
                    </a:lnTo>
                    <a:cubicBezTo>
                      <a:pt x="458172" y="196215"/>
                      <a:pt x="473735" y="211779"/>
                      <a:pt x="492881" y="211779"/>
                    </a:cubicBezTo>
                    <a:lnTo>
                      <a:pt x="579149" y="211779"/>
                    </a:lnTo>
                    <a:lnTo>
                      <a:pt x="579149" y="432587"/>
                    </a:lnTo>
                    <a:lnTo>
                      <a:pt x="547459" y="432587"/>
                    </a:lnTo>
                    <a:lnTo>
                      <a:pt x="537553" y="494500"/>
                    </a:lnTo>
                    <a:cubicBezTo>
                      <a:pt x="534210" y="495757"/>
                      <a:pt x="530914" y="497129"/>
                      <a:pt x="527656" y="498605"/>
                    </a:cubicBezTo>
                    <a:lnTo>
                      <a:pt x="476869" y="461829"/>
                    </a:lnTo>
                    <a:lnTo>
                      <a:pt x="425682" y="513017"/>
                    </a:lnTo>
                    <a:lnTo>
                      <a:pt x="118186" y="513017"/>
                    </a:lnTo>
                    <a:cubicBezTo>
                      <a:pt x="111500" y="513017"/>
                      <a:pt x="106080" y="518436"/>
                      <a:pt x="106080" y="525123"/>
                    </a:cubicBezTo>
                    <a:cubicBezTo>
                      <a:pt x="106080" y="531809"/>
                      <a:pt x="111500" y="537229"/>
                      <a:pt x="118186" y="537229"/>
                    </a:cubicBezTo>
                    <a:lnTo>
                      <a:pt x="412137" y="537229"/>
                    </a:lnTo>
                    <a:lnTo>
                      <a:pt x="444427" y="581825"/>
                    </a:lnTo>
                    <a:cubicBezTo>
                      <a:pt x="442951" y="585083"/>
                      <a:pt x="441589" y="588378"/>
                      <a:pt x="440322" y="591722"/>
                    </a:cubicBezTo>
                    <a:lnTo>
                      <a:pt x="378409" y="601637"/>
                    </a:lnTo>
                    <a:lnTo>
                      <a:pt x="378409" y="614039"/>
                    </a:lnTo>
                    <a:lnTo>
                      <a:pt x="118186" y="614039"/>
                    </a:lnTo>
                    <a:cubicBezTo>
                      <a:pt x="111500" y="614039"/>
                      <a:pt x="106080" y="619458"/>
                      <a:pt x="106080" y="626145"/>
                    </a:cubicBezTo>
                    <a:cubicBezTo>
                      <a:pt x="106080" y="632831"/>
                      <a:pt x="111500" y="638251"/>
                      <a:pt x="118186" y="638251"/>
                    </a:cubicBezTo>
                    <a:lnTo>
                      <a:pt x="378409" y="638251"/>
                    </a:lnTo>
                    <a:lnTo>
                      <a:pt x="378409" y="699516"/>
                    </a:lnTo>
                    <a:lnTo>
                      <a:pt x="440322" y="709422"/>
                    </a:lnTo>
                    <a:cubicBezTo>
                      <a:pt x="441036" y="711308"/>
                      <a:pt x="441779" y="713184"/>
                      <a:pt x="442560" y="715042"/>
                    </a:cubicBezTo>
                    <a:lnTo>
                      <a:pt x="118186" y="715042"/>
                    </a:lnTo>
                    <a:cubicBezTo>
                      <a:pt x="111500" y="715042"/>
                      <a:pt x="106080" y="720462"/>
                      <a:pt x="106080" y="727148"/>
                    </a:cubicBezTo>
                    <a:cubicBezTo>
                      <a:pt x="106080" y="733835"/>
                      <a:pt x="111500" y="739254"/>
                      <a:pt x="118186" y="739254"/>
                    </a:cubicBezTo>
                    <a:lnTo>
                      <a:pt x="429987" y="739254"/>
                    </a:lnTo>
                    <a:lnTo>
                      <a:pt x="407651" y="770106"/>
                    </a:lnTo>
                    <a:lnTo>
                      <a:pt x="476860" y="839314"/>
                    </a:lnTo>
                    <a:lnTo>
                      <a:pt x="527647" y="802538"/>
                    </a:lnTo>
                    <a:cubicBezTo>
                      <a:pt x="530904" y="804015"/>
                      <a:pt x="534200" y="805377"/>
                      <a:pt x="537543" y="806644"/>
                    </a:cubicBezTo>
                    <a:lnTo>
                      <a:pt x="543106" y="841410"/>
                    </a:lnTo>
                    <a:lnTo>
                      <a:pt x="15135" y="841410"/>
                    </a:lnTo>
                    <a:cubicBezTo>
                      <a:pt x="6801" y="841410"/>
                      <a:pt x="0" y="834609"/>
                      <a:pt x="0" y="826275"/>
                    </a:cubicBezTo>
                    <a:lnTo>
                      <a:pt x="0" y="105937"/>
                    </a:lnTo>
                    <a:cubicBezTo>
                      <a:pt x="0" y="97603"/>
                      <a:pt x="6791" y="90802"/>
                      <a:pt x="15135" y="90802"/>
                    </a:cubicBezTo>
                    <a:lnTo>
                      <a:pt x="15135" y="90802"/>
                    </a:lnTo>
                    <a:close/>
                    <a:moveTo>
                      <a:pt x="576110" y="1305"/>
                    </a:moveTo>
                    <a:lnTo>
                      <a:pt x="576110" y="86258"/>
                    </a:lnTo>
                    <a:cubicBezTo>
                      <a:pt x="576110" y="90430"/>
                      <a:pt x="579511" y="93821"/>
                      <a:pt x="583673" y="93821"/>
                    </a:cubicBezTo>
                    <a:lnTo>
                      <a:pt x="668626" y="93821"/>
                    </a:lnTo>
                    <a:cubicBezTo>
                      <a:pt x="667893" y="92212"/>
                      <a:pt x="666855" y="90735"/>
                      <a:pt x="665502" y="89392"/>
                    </a:cubicBezTo>
                    <a:lnTo>
                      <a:pt x="580539" y="4429"/>
                    </a:lnTo>
                    <a:cubicBezTo>
                      <a:pt x="579196" y="3086"/>
                      <a:pt x="577720" y="2038"/>
                      <a:pt x="576110" y="1305"/>
                    </a:cubicBezTo>
                    <a:lnTo>
                      <a:pt x="576110" y="1305"/>
                    </a:lnTo>
                    <a:close/>
                    <a:moveTo>
                      <a:pt x="105937" y="0"/>
                    </a:moveTo>
                    <a:cubicBezTo>
                      <a:pt x="97603" y="0"/>
                      <a:pt x="90802" y="6801"/>
                      <a:pt x="90802" y="15135"/>
                    </a:cubicBezTo>
                    <a:lnTo>
                      <a:pt x="90802" y="63665"/>
                    </a:lnTo>
                    <a:lnTo>
                      <a:pt x="479041" y="63665"/>
                    </a:lnTo>
                    <a:cubicBezTo>
                      <a:pt x="490404" y="63665"/>
                      <a:pt x="500901" y="68009"/>
                      <a:pt x="508930" y="76048"/>
                    </a:cubicBezTo>
                    <a:lnTo>
                      <a:pt x="593903" y="161011"/>
                    </a:lnTo>
                    <a:cubicBezTo>
                      <a:pt x="601942" y="169050"/>
                      <a:pt x="606285" y="179537"/>
                      <a:pt x="606285" y="190900"/>
                    </a:cubicBezTo>
                    <a:lnTo>
                      <a:pt x="606285" y="432587"/>
                    </a:lnTo>
                    <a:lnTo>
                      <a:pt x="645338" y="432587"/>
                    </a:lnTo>
                    <a:lnTo>
                      <a:pt x="655244" y="494500"/>
                    </a:lnTo>
                    <a:cubicBezTo>
                      <a:pt x="658587" y="495757"/>
                      <a:pt x="661883" y="497129"/>
                      <a:pt x="665140" y="498605"/>
                    </a:cubicBezTo>
                    <a:lnTo>
                      <a:pt x="669941" y="495129"/>
                    </a:lnTo>
                    <a:lnTo>
                      <a:pt x="669941" y="120968"/>
                    </a:lnTo>
                    <a:lnTo>
                      <a:pt x="583673" y="120968"/>
                    </a:lnTo>
                    <a:cubicBezTo>
                      <a:pt x="564528" y="120968"/>
                      <a:pt x="548964" y="105404"/>
                      <a:pt x="548964" y="86258"/>
                    </a:cubicBezTo>
                    <a:lnTo>
                      <a:pt x="548964" y="0"/>
                    </a:lnTo>
                    <a:lnTo>
                      <a:pt x="105937" y="0"/>
                    </a:lnTo>
                    <a:lnTo>
                      <a:pt x="105937" y="0"/>
                    </a:lnTo>
                    <a:close/>
                    <a:moveTo>
                      <a:pt x="485308" y="92116"/>
                    </a:moveTo>
                    <a:lnTo>
                      <a:pt x="485308" y="177070"/>
                    </a:lnTo>
                    <a:cubicBezTo>
                      <a:pt x="485308" y="181242"/>
                      <a:pt x="488709" y="184633"/>
                      <a:pt x="492871" y="184633"/>
                    </a:cubicBezTo>
                    <a:lnTo>
                      <a:pt x="577825" y="184633"/>
                    </a:lnTo>
                    <a:cubicBezTo>
                      <a:pt x="577091" y="183023"/>
                      <a:pt x="576053" y="181547"/>
                      <a:pt x="574700" y="180203"/>
                    </a:cubicBezTo>
                    <a:lnTo>
                      <a:pt x="489737" y="95240"/>
                    </a:lnTo>
                    <a:cubicBezTo>
                      <a:pt x="488394" y="93888"/>
                      <a:pt x="486918" y="92850"/>
                      <a:pt x="485308" y="92116"/>
                    </a:cubicBezTo>
                    <a:lnTo>
                      <a:pt x="485308" y="92116"/>
                    </a:lnTo>
                    <a:close/>
                    <a:moveTo>
                      <a:pt x="118186" y="335194"/>
                    </a:moveTo>
                    <a:lnTo>
                      <a:pt x="460962" y="335194"/>
                    </a:lnTo>
                    <a:cubicBezTo>
                      <a:pt x="467649" y="335194"/>
                      <a:pt x="473069" y="329775"/>
                      <a:pt x="473069" y="323088"/>
                    </a:cubicBezTo>
                    <a:cubicBezTo>
                      <a:pt x="473069" y="316401"/>
                      <a:pt x="467649" y="310982"/>
                      <a:pt x="460962" y="310982"/>
                    </a:cubicBezTo>
                    <a:lnTo>
                      <a:pt x="118186" y="310982"/>
                    </a:lnTo>
                    <a:cubicBezTo>
                      <a:pt x="111500" y="310982"/>
                      <a:pt x="106080" y="316401"/>
                      <a:pt x="106080" y="323088"/>
                    </a:cubicBezTo>
                    <a:cubicBezTo>
                      <a:pt x="106080" y="329775"/>
                      <a:pt x="111500" y="335194"/>
                      <a:pt x="118186" y="335194"/>
                    </a:cubicBezTo>
                    <a:lnTo>
                      <a:pt x="118186" y="335194"/>
                    </a:lnTo>
                    <a:close/>
                    <a:moveTo>
                      <a:pt x="118186" y="234182"/>
                    </a:moveTo>
                    <a:lnTo>
                      <a:pt x="364246" y="234182"/>
                    </a:lnTo>
                    <a:cubicBezTo>
                      <a:pt x="370932" y="234182"/>
                      <a:pt x="376352" y="228762"/>
                      <a:pt x="376352" y="222075"/>
                    </a:cubicBezTo>
                    <a:cubicBezTo>
                      <a:pt x="376352" y="215389"/>
                      <a:pt x="370932" y="209969"/>
                      <a:pt x="364246" y="209969"/>
                    </a:cubicBezTo>
                    <a:lnTo>
                      <a:pt x="118186" y="209969"/>
                    </a:lnTo>
                    <a:cubicBezTo>
                      <a:pt x="111500" y="209969"/>
                      <a:pt x="106080" y="215389"/>
                      <a:pt x="106080" y="222075"/>
                    </a:cubicBezTo>
                    <a:cubicBezTo>
                      <a:pt x="106080" y="228762"/>
                      <a:pt x="111500" y="234182"/>
                      <a:pt x="118186" y="234182"/>
                    </a:cubicBezTo>
                    <a:lnTo>
                      <a:pt x="118186" y="234182"/>
                    </a:lnTo>
                    <a:close/>
                    <a:moveTo>
                      <a:pt x="118186" y="436216"/>
                    </a:moveTo>
                    <a:lnTo>
                      <a:pt x="460962" y="436216"/>
                    </a:lnTo>
                    <a:cubicBezTo>
                      <a:pt x="467649" y="436216"/>
                      <a:pt x="473069" y="430797"/>
                      <a:pt x="473069" y="424110"/>
                    </a:cubicBezTo>
                    <a:cubicBezTo>
                      <a:pt x="473069" y="417424"/>
                      <a:pt x="467649" y="412004"/>
                      <a:pt x="460962" y="412004"/>
                    </a:cubicBezTo>
                    <a:lnTo>
                      <a:pt x="118186" y="412004"/>
                    </a:lnTo>
                    <a:cubicBezTo>
                      <a:pt x="111500" y="412004"/>
                      <a:pt x="106080" y="417424"/>
                      <a:pt x="106080" y="424110"/>
                    </a:cubicBezTo>
                    <a:cubicBezTo>
                      <a:pt x="106080" y="430797"/>
                      <a:pt x="111500" y="436216"/>
                      <a:pt x="118186" y="436216"/>
                    </a:cubicBezTo>
                    <a:lnTo>
                      <a:pt x="118186" y="436216"/>
                    </a:lnTo>
                    <a:close/>
                    <a:moveTo>
                      <a:pt x="631088" y="515293"/>
                    </a:moveTo>
                    <a:lnTo>
                      <a:pt x="622192" y="459734"/>
                    </a:lnTo>
                    <a:lnTo>
                      <a:pt x="570595" y="459734"/>
                    </a:lnTo>
                    <a:lnTo>
                      <a:pt x="561699" y="515293"/>
                    </a:lnTo>
                    <a:cubicBezTo>
                      <a:pt x="548735" y="518608"/>
                      <a:pt x="536496" y="523742"/>
                      <a:pt x="525275" y="530400"/>
                    </a:cubicBezTo>
                    <a:lnTo>
                      <a:pt x="479679" y="497386"/>
                    </a:lnTo>
                    <a:lnTo>
                      <a:pt x="443198" y="533867"/>
                    </a:lnTo>
                    <a:lnTo>
                      <a:pt x="476212" y="579463"/>
                    </a:lnTo>
                    <a:cubicBezTo>
                      <a:pt x="469554" y="590683"/>
                      <a:pt x="464429" y="602923"/>
                      <a:pt x="461115" y="615887"/>
                    </a:cubicBezTo>
                    <a:lnTo>
                      <a:pt x="405546" y="624783"/>
                    </a:lnTo>
                    <a:lnTo>
                      <a:pt x="405546" y="676380"/>
                    </a:lnTo>
                    <a:lnTo>
                      <a:pt x="461115" y="685276"/>
                    </a:lnTo>
                    <a:cubicBezTo>
                      <a:pt x="464429" y="698240"/>
                      <a:pt x="469563" y="710479"/>
                      <a:pt x="476221" y="721700"/>
                    </a:cubicBezTo>
                    <a:lnTo>
                      <a:pt x="443208" y="767296"/>
                    </a:lnTo>
                    <a:lnTo>
                      <a:pt x="479689" y="803777"/>
                    </a:lnTo>
                    <a:lnTo>
                      <a:pt x="525285" y="770763"/>
                    </a:lnTo>
                    <a:cubicBezTo>
                      <a:pt x="536505" y="777421"/>
                      <a:pt x="548745" y="782555"/>
                      <a:pt x="561708" y="785870"/>
                    </a:cubicBezTo>
                    <a:lnTo>
                      <a:pt x="570605" y="841429"/>
                    </a:lnTo>
                    <a:lnTo>
                      <a:pt x="622202" y="841429"/>
                    </a:lnTo>
                    <a:lnTo>
                      <a:pt x="631098" y="785860"/>
                    </a:lnTo>
                    <a:cubicBezTo>
                      <a:pt x="644061" y="782545"/>
                      <a:pt x="656301" y="777411"/>
                      <a:pt x="667522" y="770754"/>
                    </a:cubicBezTo>
                    <a:lnTo>
                      <a:pt x="713118" y="803767"/>
                    </a:lnTo>
                    <a:lnTo>
                      <a:pt x="749598" y="767286"/>
                    </a:lnTo>
                    <a:lnTo>
                      <a:pt x="716585" y="721690"/>
                    </a:lnTo>
                    <a:cubicBezTo>
                      <a:pt x="723243" y="710470"/>
                      <a:pt x="728377" y="698230"/>
                      <a:pt x="731691" y="685267"/>
                    </a:cubicBezTo>
                    <a:lnTo>
                      <a:pt x="787251" y="676370"/>
                    </a:lnTo>
                    <a:lnTo>
                      <a:pt x="787251" y="624773"/>
                    </a:lnTo>
                    <a:lnTo>
                      <a:pt x="731682" y="615877"/>
                    </a:lnTo>
                    <a:cubicBezTo>
                      <a:pt x="728367" y="602913"/>
                      <a:pt x="723233" y="590674"/>
                      <a:pt x="716575" y="579453"/>
                    </a:cubicBezTo>
                    <a:lnTo>
                      <a:pt x="749589" y="533857"/>
                    </a:lnTo>
                    <a:lnTo>
                      <a:pt x="713108" y="497376"/>
                    </a:lnTo>
                    <a:lnTo>
                      <a:pt x="667512" y="530390"/>
                    </a:lnTo>
                    <a:cubicBezTo>
                      <a:pt x="656282" y="523742"/>
                      <a:pt x="644052" y="518608"/>
                      <a:pt x="631088" y="515293"/>
                    </a:cubicBezTo>
                    <a:lnTo>
                      <a:pt x="631088" y="515293"/>
                    </a:lnTo>
                    <a:close/>
                    <a:moveTo>
                      <a:pt x="596398" y="574338"/>
                    </a:moveTo>
                    <a:cubicBezTo>
                      <a:pt x="554298" y="574338"/>
                      <a:pt x="520170" y="608467"/>
                      <a:pt x="520170" y="650567"/>
                    </a:cubicBezTo>
                    <a:cubicBezTo>
                      <a:pt x="520170" y="692668"/>
                      <a:pt x="554298" y="726796"/>
                      <a:pt x="596398" y="726796"/>
                    </a:cubicBezTo>
                    <a:cubicBezTo>
                      <a:pt x="638499" y="726796"/>
                      <a:pt x="672636" y="692668"/>
                      <a:pt x="672636" y="650567"/>
                    </a:cubicBezTo>
                    <a:cubicBezTo>
                      <a:pt x="672636" y="608467"/>
                      <a:pt x="638499" y="574338"/>
                      <a:pt x="596398" y="574338"/>
                    </a:cubicBezTo>
                    <a:close/>
                  </a:path>
                </a:pathLst>
              </a:custGeom>
              <a:solidFill>
                <a:schemeClr val="accent1"/>
              </a:solidFill>
              <a:ln w="9525" cap="flat">
                <a:noFill/>
                <a:prstDash val="solid"/>
                <a:miter/>
              </a:ln>
            </p:spPr>
            <p:txBody>
              <a:bodyPr rtlCol="0" anchor="ctr"/>
              <a:lstStyle/>
              <a:p>
                <a:endParaRPr lang="en-GB" dirty="0"/>
              </a:p>
            </p:txBody>
          </p:sp>
        </p:grpSp>
        <p:grpSp>
          <p:nvGrpSpPr>
            <p:cNvPr id="12" name="Group 11">
              <a:extLst>
                <a:ext uri="{FF2B5EF4-FFF2-40B4-BE49-F238E27FC236}">
                  <a16:creationId xmlns:a16="http://schemas.microsoft.com/office/drawing/2014/main" id="{39789249-FCD4-C52F-6295-ABF1D254378D}"/>
                </a:ext>
              </a:extLst>
            </p:cNvPr>
            <p:cNvGrpSpPr/>
            <p:nvPr/>
          </p:nvGrpSpPr>
          <p:grpSpPr>
            <a:xfrm>
              <a:off x="354330" y="3563625"/>
              <a:ext cx="1445419" cy="1103632"/>
              <a:chOff x="354330" y="3563625"/>
              <a:chExt cx="1445419" cy="1103632"/>
            </a:xfrm>
          </p:grpSpPr>
          <p:sp>
            <p:nvSpPr>
              <p:cNvPr id="13" name="Rectangle 12">
                <a:extLst>
                  <a:ext uri="{FF2B5EF4-FFF2-40B4-BE49-F238E27FC236}">
                    <a16:creationId xmlns:a16="http://schemas.microsoft.com/office/drawing/2014/main" id="{6627AF59-FB3F-B06A-D651-DF3488CB67CF}"/>
                  </a:ext>
                </a:extLst>
              </p:cNvPr>
              <p:cNvSpPr/>
              <p:nvPr/>
            </p:nvSpPr>
            <p:spPr>
              <a:xfrm>
                <a:off x="354330" y="3563625"/>
                <a:ext cx="1445419" cy="1103632"/>
              </a:xfrm>
              <a:prstGeom prst="rect">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spcBef>
                    <a:spcPts val="900"/>
                  </a:spcBef>
                  <a:spcAft>
                    <a:spcPts val="900"/>
                  </a:spcAft>
                </a:pPr>
                <a:r>
                  <a:rPr lang="en-GB" sz="1000" dirty="0">
                    <a:solidFill>
                      <a:schemeClr val="tx1"/>
                    </a:solidFill>
                  </a:rPr>
                  <a:t>Which ones are in process? </a:t>
                </a:r>
              </a:p>
            </p:txBody>
          </p:sp>
          <p:sp>
            <p:nvSpPr>
              <p:cNvPr id="14" name="Freeform: Shape 13">
                <a:extLst>
                  <a:ext uri="{FF2B5EF4-FFF2-40B4-BE49-F238E27FC236}">
                    <a16:creationId xmlns:a16="http://schemas.microsoft.com/office/drawing/2014/main" id="{FD881245-6A47-FD99-F04D-89D33F7ECA27}"/>
                  </a:ext>
                </a:extLst>
              </p:cNvPr>
              <p:cNvSpPr/>
              <p:nvPr/>
            </p:nvSpPr>
            <p:spPr>
              <a:xfrm>
                <a:off x="852427" y="3752542"/>
                <a:ext cx="449226" cy="449166"/>
              </a:xfrm>
              <a:custGeom>
                <a:avLst/>
                <a:gdLst>
                  <a:gd name="connsiteX0" fmla="*/ 445848 w 891693"/>
                  <a:gd name="connsiteY0" fmla="*/ 297358 h 891574"/>
                  <a:gd name="connsiteX1" fmla="*/ 594277 w 891693"/>
                  <a:gd name="connsiteY1" fmla="*/ 445786 h 891574"/>
                  <a:gd name="connsiteX2" fmla="*/ 445848 w 891693"/>
                  <a:gd name="connsiteY2" fmla="*/ 594214 h 891574"/>
                  <a:gd name="connsiteX3" fmla="*/ 297420 w 891693"/>
                  <a:gd name="connsiteY3" fmla="*/ 445786 h 891574"/>
                  <a:gd name="connsiteX4" fmla="*/ 445848 w 891693"/>
                  <a:gd name="connsiteY4" fmla="*/ 297358 h 891574"/>
                  <a:gd name="connsiteX5" fmla="*/ 445848 w 891693"/>
                  <a:gd name="connsiteY5" fmla="*/ 297358 h 891574"/>
                  <a:gd name="connsiteX6" fmla="*/ 361724 w 891693"/>
                  <a:gd name="connsiteY6" fmla="*/ 467550 h 891574"/>
                  <a:gd name="connsiteX7" fmla="*/ 408568 w 891693"/>
                  <a:gd name="connsiteY7" fmla="*/ 514394 h 891574"/>
                  <a:gd name="connsiteX8" fmla="*/ 439457 w 891693"/>
                  <a:gd name="connsiteY8" fmla="*/ 514394 h 891574"/>
                  <a:gd name="connsiteX9" fmla="*/ 530030 w 891693"/>
                  <a:gd name="connsiteY9" fmla="*/ 422488 h 891574"/>
                  <a:gd name="connsiteX10" fmla="*/ 529945 w 891693"/>
                  <a:gd name="connsiteY10" fmla="*/ 391684 h 891574"/>
                  <a:gd name="connsiteX11" fmla="*/ 499141 w 891693"/>
                  <a:gd name="connsiteY11" fmla="*/ 391769 h 891574"/>
                  <a:gd name="connsiteX12" fmla="*/ 423979 w 891693"/>
                  <a:gd name="connsiteY12" fmla="*/ 468027 h 891574"/>
                  <a:gd name="connsiteX13" fmla="*/ 392613 w 891693"/>
                  <a:gd name="connsiteY13" fmla="*/ 436661 h 891574"/>
                  <a:gd name="connsiteX14" fmla="*/ 361724 w 891693"/>
                  <a:gd name="connsiteY14" fmla="*/ 436661 h 891574"/>
                  <a:gd name="connsiteX15" fmla="*/ 361724 w 891693"/>
                  <a:gd name="connsiteY15" fmla="*/ 467550 h 891574"/>
                  <a:gd name="connsiteX16" fmla="*/ 361724 w 891693"/>
                  <a:gd name="connsiteY16" fmla="*/ 467550 h 891574"/>
                  <a:gd name="connsiteX17" fmla="*/ 699852 w 891693"/>
                  <a:gd name="connsiteY17" fmla="*/ 53480 h 891574"/>
                  <a:gd name="connsiteX18" fmla="*/ 709148 w 891693"/>
                  <a:gd name="connsiteY18" fmla="*/ 86046 h 891574"/>
                  <a:gd name="connsiteX19" fmla="*/ 621109 w 891693"/>
                  <a:gd name="connsiteY19" fmla="*/ 35820 h 891574"/>
                  <a:gd name="connsiteX20" fmla="*/ 165356 w 891693"/>
                  <a:gd name="connsiteY20" fmla="*/ 99352 h 891574"/>
                  <a:gd name="connsiteX21" fmla="*/ 9842 w 891693"/>
                  <a:gd name="connsiteY21" fmla="*/ 539045 h 891574"/>
                  <a:gd name="connsiteX22" fmla="*/ 60419 w 891693"/>
                  <a:gd name="connsiteY22" fmla="*/ 669719 h 891574"/>
                  <a:gd name="connsiteX23" fmla="*/ 80022 w 891693"/>
                  <a:gd name="connsiteY23" fmla="*/ 674948 h 891574"/>
                  <a:gd name="connsiteX24" fmla="*/ 85251 w 891693"/>
                  <a:gd name="connsiteY24" fmla="*/ 655345 h 891574"/>
                  <a:gd name="connsiteX25" fmla="*/ 37931 w 891693"/>
                  <a:gd name="connsiteY25" fmla="*/ 533101 h 891574"/>
                  <a:gd name="connsiteX26" fmla="*/ 183454 w 891693"/>
                  <a:gd name="connsiteY26" fmla="*/ 121602 h 891574"/>
                  <a:gd name="connsiteX27" fmla="*/ 609879 w 891693"/>
                  <a:gd name="connsiteY27" fmla="*/ 62224 h 891574"/>
                  <a:gd name="connsiteX28" fmla="*/ 697423 w 891693"/>
                  <a:gd name="connsiteY28" fmla="*/ 113106 h 891574"/>
                  <a:gd name="connsiteX29" fmla="*/ 655465 w 891693"/>
                  <a:gd name="connsiteY29" fmla="*/ 114611 h 891574"/>
                  <a:gd name="connsiteX30" fmla="*/ 641644 w 891693"/>
                  <a:gd name="connsiteY30" fmla="*/ 129441 h 891574"/>
                  <a:gd name="connsiteX31" fmla="*/ 656475 w 891693"/>
                  <a:gd name="connsiteY31" fmla="*/ 143262 h 891574"/>
                  <a:gd name="connsiteX32" fmla="*/ 734999 w 891693"/>
                  <a:gd name="connsiteY32" fmla="*/ 140443 h 891574"/>
                  <a:gd name="connsiteX33" fmla="*/ 739447 w 891693"/>
                  <a:gd name="connsiteY33" fmla="*/ 139900 h 891574"/>
                  <a:gd name="connsiteX34" fmla="*/ 749334 w 891693"/>
                  <a:gd name="connsiteY34" fmla="*/ 122145 h 891574"/>
                  <a:gd name="connsiteX35" fmla="*/ 727493 w 891693"/>
                  <a:gd name="connsiteY35" fmla="*/ 45612 h 891574"/>
                  <a:gd name="connsiteX36" fmla="*/ 709739 w 891693"/>
                  <a:gd name="connsiteY36" fmla="*/ 35725 h 891574"/>
                  <a:gd name="connsiteX37" fmla="*/ 699852 w 891693"/>
                  <a:gd name="connsiteY37" fmla="*/ 53480 h 891574"/>
                  <a:gd name="connsiteX38" fmla="*/ 699852 w 891693"/>
                  <a:gd name="connsiteY38" fmla="*/ 53480 h 891574"/>
                  <a:gd name="connsiteX39" fmla="*/ 806446 w 891693"/>
                  <a:gd name="connsiteY39" fmla="*/ 236245 h 891574"/>
                  <a:gd name="connsiteX40" fmla="*/ 853766 w 891693"/>
                  <a:gd name="connsiteY40" fmla="*/ 358480 h 891574"/>
                  <a:gd name="connsiteX41" fmla="*/ 708243 w 891693"/>
                  <a:gd name="connsiteY41" fmla="*/ 769979 h 891574"/>
                  <a:gd name="connsiteX42" fmla="*/ 283095 w 891693"/>
                  <a:gd name="connsiteY42" fmla="*/ 829929 h 891574"/>
                  <a:gd name="connsiteX43" fmla="*/ 194265 w 891693"/>
                  <a:gd name="connsiteY43" fmla="*/ 778475 h 891574"/>
                  <a:gd name="connsiteX44" fmla="*/ 236222 w 891693"/>
                  <a:gd name="connsiteY44" fmla="*/ 776970 h 891574"/>
                  <a:gd name="connsiteX45" fmla="*/ 250043 w 891693"/>
                  <a:gd name="connsiteY45" fmla="*/ 762140 h 891574"/>
                  <a:gd name="connsiteX46" fmla="*/ 235213 w 891693"/>
                  <a:gd name="connsiteY46" fmla="*/ 748319 h 891574"/>
                  <a:gd name="connsiteX47" fmla="*/ 156689 w 891693"/>
                  <a:gd name="connsiteY47" fmla="*/ 751138 h 891574"/>
                  <a:gd name="connsiteX48" fmla="*/ 152240 w 891693"/>
                  <a:gd name="connsiteY48" fmla="*/ 751681 h 891574"/>
                  <a:gd name="connsiteX49" fmla="*/ 142353 w 891693"/>
                  <a:gd name="connsiteY49" fmla="*/ 769436 h 891574"/>
                  <a:gd name="connsiteX50" fmla="*/ 164194 w 891693"/>
                  <a:gd name="connsiteY50" fmla="*/ 845969 h 891574"/>
                  <a:gd name="connsiteX51" fmla="*/ 181949 w 891693"/>
                  <a:gd name="connsiteY51" fmla="*/ 855856 h 891574"/>
                  <a:gd name="connsiteX52" fmla="*/ 191836 w 891693"/>
                  <a:gd name="connsiteY52" fmla="*/ 838102 h 891574"/>
                  <a:gd name="connsiteX53" fmla="*/ 182549 w 891693"/>
                  <a:gd name="connsiteY53" fmla="*/ 805545 h 891574"/>
                  <a:gd name="connsiteX54" fmla="*/ 271970 w 891693"/>
                  <a:gd name="connsiteY54" fmla="*/ 856332 h 891574"/>
                  <a:gd name="connsiteX55" fmla="*/ 726331 w 891693"/>
                  <a:gd name="connsiteY55" fmla="*/ 792229 h 891574"/>
                  <a:gd name="connsiteX56" fmla="*/ 881855 w 891693"/>
                  <a:gd name="connsiteY56" fmla="*/ 352526 h 891574"/>
                  <a:gd name="connsiteX57" fmla="*/ 831278 w 891693"/>
                  <a:gd name="connsiteY57" fmla="*/ 221863 h 891574"/>
                  <a:gd name="connsiteX58" fmla="*/ 811675 w 891693"/>
                  <a:gd name="connsiteY58" fmla="*/ 216633 h 891574"/>
                  <a:gd name="connsiteX59" fmla="*/ 806446 w 891693"/>
                  <a:gd name="connsiteY59" fmla="*/ 236245 h 891574"/>
                  <a:gd name="connsiteX60" fmla="*/ 806446 w 891693"/>
                  <a:gd name="connsiteY60" fmla="*/ 236245 h 891574"/>
                  <a:gd name="connsiteX61" fmla="*/ 501189 w 891693"/>
                  <a:gd name="connsiteY61" fmla="*/ 229978 h 891574"/>
                  <a:gd name="connsiteX62" fmla="*/ 486996 w 891693"/>
                  <a:gd name="connsiteY62" fmla="*/ 141338 h 891574"/>
                  <a:gd name="connsiteX63" fmla="*/ 404691 w 891693"/>
                  <a:gd name="connsiteY63" fmla="*/ 141338 h 891574"/>
                  <a:gd name="connsiteX64" fmla="*/ 390499 w 891693"/>
                  <a:gd name="connsiteY64" fmla="*/ 229978 h 891574"/>
                  <a:gd name="connsiteX65" fmla="*/ 332387 w 891693"/>
                  <a:gd name="connsiteY65" fmla="*/ 254067 h 891574"/>
                  <a:gd name="connsiteX66" fmla="*/ 259654 w 891693"/>
                  <a:gd name="connsiteY66" fmla="*/ 201412 h 891574"/>
                  <a:gd name="connsiteX67" fmla="*/ 201456 w 891693"/>
                  <a:gd name="connsiteY67" fmla="*/ 259610 h 891574"/>
                  <a:gd name="connsiteX68" fmla="*/ 254120 w 891693"/>
                  <a:gd name="connsiteY68" fmla="*/ 332343 h 891574"/>
                  <a:gd name="connsiteX69" fmla="*/ 230031 w 891693"/>
                  <a:gd name="connsiteY69" fmla="*/ 390446 h 891574"/>
                  <a:gd name="connsiteX70" fmla="*/ 141391 w 891693"/>
                  <a:gd name="connsiteY70" fmla="*/ 404638 h 891574"/>
                  <a:gd name="connsiteX71" fmla="*/ 141391 w 891693"/>
                  <a:gd name="connsiteY71" fmla="*/ 486943 h 891574"/>
                  <a:gd name="connsiteX72" fmla="*/ 230031 w 891693"/>
                  <a:gd name="connsiteY72" fmla="*/ 501136 h 891574"/>
                  <a:gd name="connsiteX73" fmla="*/ 254120 w 891693"/>
                  <a:gd name="connsiteY73" fmla="*/ 559238 h 891574"/>
                  <a:gd name="connsiteX74" fmla="*/ 201456 w 891693"/>
                  <a:gd name="connsiteY74" fmla="*/ 631971 h 891574"/>
                  <a:gd name="connsiteX75" fmla="*/ 259654 w 891693"/>
                  <a:gd name="connsiteY75" fmla="*/ 690169 h 891574"/>
                  <a:gd name="connsiteX76" fmla="*/ 332387 w 891693"/>
                  <a:gd name="connsiteY76" fmla="*/ 637505 h 891574"/>
                  <a:gd name="connsiteX77" fmla="*/ 390489 w 891693"/>
                  <a:gd name="connsiteY77" fmla="*/ 661603 h 891574"/>
                  <a:gd name="connsiteX78" fmla="*/ 404681 w 891693"/>
                  <a:gd name="connsiteY78" fmla="*/ 750243 h 891574"/>
                  <a:gd name="connsiteX79" fmla="*/ 486987 w 891693"/>
                  <a:gd name="connsiteY79" fmla="*/ 750243 h 891574"/>
                  <a:gd name="connsiteX80" fmla="*/ 501179 w 891693"/>
                  <a:gd name="connsiteY80" fmla="*/ 661603 h 891574"/>
                  <a:gd name="connsiteX81" fmla="*/ 559282 w 891693"/>
                  <a:gd name="connsiteY81" fmla="*/ 637514 h 891574"/>
                  <a:gd name="connsiteX82" fmla="*/ 632015 w 891693"/>
                  <a:gd name="connsiteY82" fmla="*/ 690178 h 891574"/>
                  <a:gd name="connsiteX83" fmla="*/ 690212 w 891693"/>
                  <a:gd name="connsiteY83" fmla="*/ 631980 h 891574"/>
                  <a:gd name="connsiteX84" fmla="*/ 637549 w 891693"/>
                  <a:gd name="connsiteY84" fmla="*/ 559248 h 891574"/>
                  <a:gd name="connsiteX85" fmla="*/ 661647 w 891693"/>
                  <a:gd name="connsiteY85" fmla="*/ 501145 h 891574"/>
                  <a:gd name="connsiteX86" fmla="*/ 750287 w 891693"/>
                  <a:gd name="connsiteY86" fmla="*/ 486953 h 891574"/>
                  <a:gd name="connsiteX87" fmla="*/ 750287 w 891693"/>
                  <a:gd name="connsiteY87" fmla="*/ 404638 h 891574"/>
                  <a:gd name="connsiteX88" fmla="*/ 661647 w 891693"/>
                  <a:gd name="connsiteY88" fmla="*/ 390446 h 891574"/>
                  <a:gd name="connsiteX89" fmla="*/ 637558 w 891693"/>
                  <a:gd name="connsiteY89" fmla="*/ 332343 h 891574"/>
                  <a:gd name="connsiteX90" fmla="*/ 690222 w 891693"/>
                  <a:gd name="connsiteY90" fmla="*/ 259610 h 891574"/>
                  <a:gd name="connsiteX91" fmla="*/ 632024 w 891693"/>
                  <a:gd name="connsiteY91" fmla="*/ 201412 h 891574"/>
                  <a:gd name="connsiteX92" fmla="*/ 559291 w 891693"/>
                  <a:gd name="connsiteY92" fmla="*/ 254076 h 891574"/>
                  <a:gd name="connsiteX93" fmla="*/ 501189 w 891693"/>
                  <a:gd name="connsiteY93" fmla="*/ 229978 h 8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891693" h="891574">
                    <a:moveTo>
                      <a:pt x="445848" y="297358"/>
                    </a:moveTo>
                    <a:cubicBezTo>
                      <a:pt x="527821" y="297358"/>
                      <a:pt x="594277" y="363814"/>
                      <a:pt x="594277" y="445786"/>
                    </a:cubicBezTo>
                    <a:cubicBezTo>
                      <a:pt x="594277" y="527758"/>
                      <a:pt x="527821" y="594214"/>
                      <a:pt x="445848" y="594214"/>
                    </a:cubicBezTo>
                    <a:cubicBezTo>
                      <a:pt x="363876" y="594214"/>
                      <a:pt x="297420" y="527758"/>
                      <a:pt x="297420" y="445786"/>
                    </a:cubicBezTo>
                    <a:cubicBezTo>
                      <a:pt x="297420" y="363814"/>
                      <a:pt x="363876" y="297358"/>
                      <a:pt x="445848" y="297358"/>
                    </a:cubicBezTo>
                    <a:lnTo>
                      <a:pt x="445848" y="297358"/>
                    </a:lnTo>
                    <a:close/>
                    <a:moveTo>
                      <a:pt x="361724" y="467550"/>
                    </a:moveTo>
                    <a:lnTo>
                      <a:pt x="408568" y="514394"/>
                    </a:lnTo>
                    <a:cubicBezTo>
                      <a:pt x="417102" y="522919"/>
                      <a:pt x="430923" y="522919"/>
                      <a:pt x="439457" y="514394"/>
                    </a:cubicBezTo>
                    <a:cubicBezTo>
                      <a:pt x="481358" y="472494"/>
                      <a:pt x="488320" y="464617"/>
                      <a:pt x="530030" y="422488"/>
                    </a:cubicBezTo>
                    <a:cubicBezTo>
                      <a:pt x="538508" y="413953"/>
                      <a:pt x="538479" y="400171"/>
                      <a:pt x="529945" y="391684"/>
                    </a:cubicBezTo>
                    <a:cubicBezTo>
                      <a:pt x="521420" y="383197"/>
                      <a:pt x="507628" y="383235"/>
                      <a:pt x="499141" y="391769"/>
                    </a:cubicBezTo>
                    <a:lnTo>
                      <a:pt x="423979" y="468027"/>
                    </a:lnTo>
                    <a:lnTo>
                      <a:pt x="392613" y="436661"/>
                    </a:lnTo>
                    <a:cubicBezTo>
                      <a:pt x="384088" y="428126"/>
                      <a:pt x="370258" y="428126"/>
                      <a:pt x="361724" y="436661"/>
                    </a:cubicBezTo>
                    <a:cubicBezTo>
                      <a:pt x="353199" y="445186"/>
                      <a:pt x="353199" y="459016"/>
                      <a:pt x="361724" y="467550"/>
                    </a:cubicBezTo>
                    <a:lnTo>
                      <a:pt x="361724" y="467550"/>
                    </a:lnTo>
                    <a:close/>
                    <a:moveTo>
                      <a:pt x="699852" y="53480"/>
                    </a:moveTo>
                    <a:lnTo>
                      <a:pt x="709148" y="86046"/>
                    </a:lnTo>
                    <a:cubicBezTo>
                      <a:pt x="682069" y="66195"/>
                      <a:pt x="652589" y="49270"/>
                      <a:pt x="621109" y="35820"/>
                    </a:cubicBezTo>
                    <a:cubicBezTo>
                      <a:pt x="470118" y="-28712"/>
                      <a:pt x="294487" y="-5175"/>
                      <a:pt x="165356" y="99352"/>
                    </a:cubicBezTo>
                    <a:cubicBezTo>
                      <a:pt x="34235" y="205499"/>
                      <a:pt x="-25048" y="375967"/>
                      <a:pt x="9842" y="539045"/>
                    </a:cubicBezTo>
                    <a:cubicBezTo>
                      <a:pt x="19776" y="585498"/>
                      <a:pt x="37026" y="629523"/>
                      <a:pt x="60419" y="669719"/>
                    </a:cubicBezTo>
                    <a:cubicBezTo>
                      <a:pt x="64391" y="676577"/>
                      <a:pt x="73173" y="678910"/>
                      <a:pt x="80022" y="674948"/>
                    </a:cubicBezTo>
                    <a:cubicBezTo>
                      <a:pt x="86880" y="670976"/>
                      <a:pt x="89213" y="662194"/>
                      <a:pt x="85251" y="655345"/>
                    </a:cubicBezTo>
                    <a:cubicBezTo>
                      <a:pt x="63363" y="617741"/>
                      <a:pt x="47227" y="576545"/>
                      <a:pt x="37931" y="533101"/>
                    </a:cubicBezTo>
                    <a:cubicBezTo>
                      <a:pt x="5279" y="380444"/>
                      <a:pt x="60686" y="220977"/>
                      <a:pt x="183454" y="121602"/>
                    </a:cubicBezTo>
                    <a:cubicBezTo>
                      <a:pt x="304231" y="23819"/>
                      <a:pt x="468642" y="1864"/>
                      <a:pt x="609879" y="62224"/>
                    </a:cubicBezTo>
                    <a:cubicBezTo>
                      <a:pt x="641321" y="75663"/>
                      <a:pt x="670667" y="92827"/>
                      <a:pt x="697423" y="113106"/>
                    </a:cubicBezTo>
                    <a:lnTo>
                      <a:pt x="655465" y="114611"/>
                    </a:lnTo>
                    <a:cubicBezTo>
                      <a:pt x="647550" y="114887"/>
                      <a:pt x="641368" y="121526"/>
                      <a:pt x="641644" y="129441"/>
                    </a:cubicBezTo>
                    <a:cubicBezTo>
                      <a:pt x="641921" y="137357"/>
                      <a:pt x="648560" y="143538"/>
                      <a:pt x="656475" y="143262"/>
                    </a:cubicBezTo>
                    <a:lnTo>
                      <a:pt x="734999" y="140443"/>
                    </a:lnTo>
                    <a:cubicBezTo>
                      <a:pt x="736466" y="140490"/>
                      <a:pt x="737961" y="140319"/>
                      <a:pt x="739447" y="139900"/>
                    </a:cubicBezTo>
                    <a:cubicBezTo>
                      <a:pt x="747077" y="137728"/>
                      <a:pt x="751506" y="129784"/>
                      <a:pt x="749334" y="122145"/>
                    </a:cubicBezTo>
                    <a:lnTo>
                      <a:pt x="727493" y="45612"/>
                    </a:lnTo>
                    <a:cubicBezTo>
                      <a:pt x="725322" y="37982"/>
                      <a:pt x="717378" y="33553"/>
                      <a:pt x="709739" y="35725"/>
                    </a:cubicBezTo>
                    <a:cubicBezTo>
                      <a:pt x="702109" y="37897"/>
                      <a:pt x="697680" y="45841"/>
                      <a:pt x="699852" y="53480"/>
                    </a:cubicBezTo>
                    <a:lnTo>
                      <a:pt x="699852" y="53480"/>
                    </a:lnTo>
                    <a:close/>
                    <a:moveTo>
                      <a:pt x="806446" y="236245"/>
                    </a:moveTo>
                    <a:cubicBezTo>
                      <a:pt x="828344" y="273850"/>
                      <a:pt x="844470" y="315036"/>
                      <a:pt x="853766" y="358480"/>
                    </a:cubicBezTo>
                    <a:cubicBezTo>
                      <a:pt x="886418" y="511127"/>
                      <a:pt x="831011" y="670595"/>
                      <a:pt x="708243" y="769979"/>
                    </a:cubicBezTo>
                    <a:cubicBezTo>
                      <a:pt x="587876" y="867419"/>
                      <a:pt x="424055" y="889594"/>
                      <a:pt x="283095" y="829929"/>
                    </a:cubicBezTo>
                    <a:cubicBezTo>
                      <a:pt x="251196" y="816423"/>
                      <a:pt x="221420" y="799068"/>
                      <a:pt x="194265" y="778475"/>
                    </a:cubicBezTo>
                    <a:lnTo>
                      <a:pt x="236222" y="776970"/>
                    </a:lnTo>
                    <a:cubicBezTo>
                      <a:pt x="244138" y="776694"/>
                      <a:pt x="250319" y="770055"/>
                      <a:pt x="250043" y="762140"/>
                    </a:cubicBezTo>
                    <a:cubicBezTo>
                      <a:pt x="249767" y="754224"/>
                      <a:pt x="243128" y="748043"/>
                      <a:pt x="235213" y="748319"/>
                    </a:cubicBezTo>
                    <a:lnTo>
                      <a:pt x="156689" y="751138"/>
                    </a:lnTo>
                    <a:cubicBezTo>
                      <a:pt x="155222" y="751091"/>
                      <a:pt x="153726" y="751262"/>
                      <a:pt x="152240" y="751681"/>
                    </a:cubicBezTo>
                    <a:cubicBezTo>
                      <a:pt x="144611" y="753853"/>
                      <a:pt x="140182" y="761797"/>
                      <a:pt x="142353" y="769436"/>
                    </a:cubicBezTo>
                    <a:lnTo>
                      <a:pt x="164194" y="845969"/>
                    </a:lnTo>
                    <a:cubicBezTo>
                      <a:pt x="166366" y="853599"/>
                      <a:pt x="174310" y="858028"/>
                      <a:pt x="181949" y="855856"/>
                    </a:cubicBezTo>
                    <a:cubicBezTo>
                      <a:pt x="189578" y="853684"/>
                      <a:pt x="194007" y="845741"/>
                      <a:pt x="191836" y="838102"/>
                    </a:cubicBezTo>
                    <a:lnTo>
                      <a:pt x="182549" y="805545"/>
                    </a:lnTo>
                    <a:cubicBezTo>
                      <a:pt x="209990" y="825662"/>
                      <a:pt x="239937" y="842769"/>
                      <a:pt x="271970" y="856332"/>
                    </a:cubicBezTo>
                    <a:cubicBezTo>
                      <a:pt x="422712" y="920140"/>
                      <a:pt x="597591" y="896442"/>
                      <a:pt x="726331" y="792229"/>
                    </a:cubicBezTo>
                    <a:cubicBezTo>
                      <a:pt x="857462" y="686082"/>
                      <a:pt x="916736" y="515604"/>
                      <a:pt x="881855" y="352526"/>
                    </a:cubicBezTo>
                    <a:cubicBezTo>
                      <a:pt x="871921" y="306083"/>
                      <a:pt x="854671" y="262048"/>
                      <a:pt x="831278" y="221863"/>
                    </a:cubicBezTo>
                    <a:cubicBezTo>
                      <a:pt x="827306" y="215005"/>
                      <a:pt x="818524" y="212671"/>
                      <a:pt x="811675" y="216633"/>
                    </a:cubicBezTo>
                    <a:cubicBezTo>
                      <a:pt x="804817" y="220605"/>
                      <a:pt x="802474" y="229387"/>
                      <a:pt x="806446" y="236245"/>
                    </a:cubicBezTo>
                    <a:lnTo>
                      <a:pt x="806446" y="236245"/>
                    </a:lnTo>
                    <a:close/>
                    <a:moveTo>
                      <a:pt x="501189" y="229978"/>
                    </a:moveTo>
                    <a:lnTo>
                      <a:pt x="486996" y="141338"/>
                    </a:lnTo>
                    <a:lnTo>
                      <a:pt x="404691" y="141338"/>
                    </a:lnTo>
                    <a:lnTo>
                      <a:pt x="390499" y="229978"/>
                    </a:lnTo>
                    <a:cubicBezTo>
                      <a:pt x="369820" y="235264"/>
                      <a:pt x="350294" y="243456"/>
                      <a:pt x="332387" y="254067"/>
                    </a:cubicBezTo>
                    <a:lnTo>
                      <a:pt x="259654" y="201412"/>
                    </a:lnTo>
                    <a:lnTo>
                      <a:pt x="201456" y="259610"/>
                    </a:lnTo>
                    <a:lnTo>
                      <a:pt x="254120" y="332343"/>
                    </a:lnTo>
                    <a:cubicBezTo>
                      <a:pt x="243499" y="350250"/>
                      <a:pt x="235317" y="369767"/>
                      <a:pt x="230031" y="390446"/>
                    </a:cubicBezTo>
                    <a:lnTo>
                      <a:pt x="141391" y="404638"/>
                    </a:lnTo>
                    <a:lnTo>
                      <a:pt x="141391" y="486943"/>
                    </a:lnTo>
                    <a:lnTo>
                      <a:pt x="230031" y="501136"/>
                    </a:lnTo>
                    <a:cubicBezTo>
                      <a:pt x="235317" y="521814"/>
                      <a:pt x="243499" y="541331"/>
                      <a:pt x="254120" y="559238"/>
                    </a:cubicBezTo>
                    <a:lnTo>
                      <a:pt x="201456" y="631971"/>
                    </a:lnTo>
                    <a:lnTo>
                      <a:pt x="259654" y="690169"/>
                    </a:lnTo>
                    <a:lnTo>
                      <a:pt x="332387" y="637505"/>
                    </a:lnTo>
                    <a:cubicBezTo>
                      <a:pt x="350294" y="648125"/>
                      <a:pt x="369810" y="656317"/>
                      <a:pt x="390489" y="661603"/>
                    </a:cubicBezTo>
                    <a:lnTo>
                      <a:pt x="404681" y="750243"/>
                    </a:lnTo>
                    <a:lnTo>
                      <a:pt x="486987" y="750243"/>
                    </a:lnTo>
                    <a:lnTo>
                      <a:pt x="501179" y="661603"/>
                    </a:lnTo>
                    <a:cubicBezTo>
                      <a:pt x="521858" y="656317"/>
                      <a:pt x="541375" y="648135"/>
                      <a:pt x="559282" y="637514"/>
                    </a:cubicBezTo>
                    <a:lnTo>
                      <a:pt x="632015" y="690178"/>
                    </a:lnTo>
                    <a:lnTo>
                      <a:pt x="690212" y="631980"/>
                    </a:lnTo>
                    <a:lnTo>
                      <a:pt x="637549" y="559248"/>
                    </a:lnTo>
                    <a:cubicBezTo>
                      <a:pt x="648169" y="541341"/>
                      <a:pt x="656361" y="521824"/>
                      <a:pt x="661647" y="501145"/>
                    </a:cubicBezTo>
                    <a:lnTo>
                      <a:pt x="750287" y="486953"/>
                    </a:lnTo>
                    <a:lnTo>
                      <a:pt x="750287" y="404638"/>
                    </a:lnTo>
                    <a:lnTo>
                      <a:pt x="661647" y="390446"/>
                    </a:lnTo>
                    <a:cubicBezTo>
                      <a:pt x="656361" y="369767"/>
                      <a:pt x="648179" y="350250"/>
                      <a:pt x="637558" y="332343"/>
                    </a:cubicBezTo>
                    <a:lnTo>
                      <a:pt x="690222" y="259610"/>
                    </a:lnTo>
                    <a:lnTo>
                      <a:pt x="632024" y="201412"/>
                    </a:lnTo>
                    <a:lnTo>
                      <a:pt x="559291" y="254076"/>
                    </a:lnTo>
                    <a:cubicBezTo>
                      <a:pt x="541384" y="243456"/>
                      <a:pt x="521868" y="235264"/>
                      <a:pt x="501189" y="229978"/>
                    </a:cubicBezTo>
                    <a:close/>
                  </a:path>
                </a:pathLst>
              </a:custGeom>
              <a:solidFill>
                <a:schemeClr val="accent1"/>
              </a:solidFill>
              <a:ln w="38100" cap="flat">
                <a:noFill/>
                <a:prstDash val="solid"/>
                <a:miter/>
              </a:ln>
            </p:spPr>
            <p:txBody>
              <a:bodyPr rtlCol="0" anchor="ctr"/>
              <a:lstStyle/>
              <a:p>
                <a:endParaRPr lang="en-GB" dirty="0"/>
              </a:p>
            </p:txBody>
          </p:sp>
        </p:grpSp>
      </p:grpSp>
      <p:sp>
        <p:nvSpPr>
          <p:cNvPr id="15" name="Slide Number Placeholder 14">
            <a:extLst>
              <a:ext uri="{FF2B5EF4-FFF2-40B4-BE49-F238E27FC236}">
                <a16:creationId xmlns:a16="http://schemas.microsoft.com/office/drawing/2014/main" id="{6259460A-EADC-8EC2-2005-48CED50D9732}"/>
              </a:ext>
            </a:extLst>
          </p:cNvPr>
          <p:cNvSpPr>
            <a:spLocks noGrp="1"/>
          </p:cNvSpPr>
          <p:nvPr>
            <p:ph type="sldNum" sz="quarter" idx="11"/>
          </p:nvPr>
        </p:nvSpPr>
        <p:spPr/>
        <p:txBody>
          <a:bodyPr/>
          <a:lstStyle/>
          <a:p>
            <a:fld id="{10AABD62-4B1F-4370-9BF1-A64AA2AFB05A}" type="slidenum">
              <a:rPr lang="en-GB" smtClean="0"/>
              <a:pPr/>
              <a:t>28</a:t>
            </a:fld>
            <a:endParaRPr lang="en-GB" dirty="0"/>
          </a:p>
        </p:txBody>
      </p:sp>
    </p:spTree>
    <p:extLst>
      <p:ext uri="{BB962C8B-B14F-4D97-AF65-F5344CB8AC3E}">
        <p14:creationId xmlns:p14="http://schemas.microsoft.com/office/powerpoint/2010/main" val="2261395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BABB62-EDFB-7459-5A30-45D1E894AE87}"/>
              </a:ext>
            </a:extLst>
          </p:cNvPr>
          <p:cNvSpPr>
            <a:spLocks noGrp="1"/>
          </p:cNvSpPr>
          <p:nvPr>
            <p:ph type="title"/>
          </p:nvPr>
        </p:nvSpPr>
        <p:spPr/>
        <p:txBody>
          <a:bodyPr/>
          <a:lstStyle/>
          <a:p>
            <a:r>
              <a:rPr lang="en-GB" dirty="0"/>
              <a:t>Discussion Topics</a:t>
            </a:r>
          </a:p>
        </p:txBody>
      </p:sp>
    </p:spTree>
    <p:extLst>
      <p:ext uri="{BB962C8B-B14F-4D97-AF65-F5344CB8AC3E}">
        <p14:creationId xmlns:p14="http://schemas.microsoft.com/office/powerpoint/2010/main" val="1698838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449BE53-3EA6-FA72-FD00-79F74EF31B77}"/>
              </a:ext>
            </a:extLst>
          </p:cNvPr>
          <p:cNvSpPr>
            <a:spLocks noGrp="1"/>
          </p:cNvSpPr>
          <p:nvPr>
            <p:ph sz="quarter" idx="12"/>
          </p:nvPr>
        </p:nvSpPr>
        <p:spPr>
          <a:xfrm>
            <a:off x="352425" y="1095376"/>
            <a:ext cx="8435579" cy="3565922"/>
          </a:xfrm>
        </p:spPr>
        <p:txBody>
          <a:bodyPr>
            <a:noAutofit/>
          </a:bodyPr>
          <a:lstStyle/>
          <a:p>
            <a:pPr>
              <a:spcBef>
                <a:spcPts val="0"/>
              </a:spcBef>
              <a:spcAft>
                <a:spcPts val="400"/>
              </a:spcAft>
            </a:pPr>
            <a:r>
              <a:rPr lang="en-GB" sz="1200" dirty="0"/>
              <a:t>OEMs are participating in measurement programs in a limited manner</a:t>
            </a:r>
          </a:p>
          <a:p>
            <a:pPr marL="172800" indent="-172800">
              <a:spcBef>
                <a:spcPts val="0"/>
              </a:spcBef>
              <a:spcAft>
                <a:spcPts val="400"/>
              </a:spcAft>
              <a:buFont typeface="Arial" panose="020B0604020202020204" pitchFamily="34" charset="0"/>
              <a:buChar char="•"/>
            </a:pPr>
            <a:r>
              <a:rPr lang="en-GB" sz="1200" dirty="0"/>
              <a:t>Each use proprietary Automatic Content Recognition – Audio and/or Video Fingerprints – to generate measurement data</a:t>
            </a:r>
          </a:p>
          <a:p>
            <a:pPr marL="172800" indent="-172800">
              <a:spcBef>
                <a:spcPts val="0"/>
              </a:spcBef>
              <a:spcAft>
                <a:spcPts val="400"/>
              </a:spcAft>
              <a:buFont typeface="Arial" panose="020B0604020202020204" pitchFamily="34" charset="0"/>
              <a:buChar char="•"/>
            </a:pPr>
            <a:r>
              <a:rPr lang="en-GB" sz="1200" dirty="0"/>
              <a:t>Some offer data from ad serving, streaming, and custom projects to support ad sales</a:t>
            </a:r>
          </a:p>
          <a:p>
            <a:pPr marL="172800" indent="-172800">
              <a:spcBef>
                <a:spcPts val="0"/>
              </a:spcBef>
              <a:spcAft>
                <a:spcPts val="400"/>
              </a:spcAft>
              <a:buFont typeface="Arial" panose="020B0604020202020204" pitchFamily="34" charset="0"/>
              <a:buChar char="•"/>
            </a:pPr>
            <a:r>
              <a:rPr lang="en-GB" sz="1200" dirty="0"/>
              <a:t>Legal prudence – Opt-ins from customers</a:t>
            </a:r>
          </a:p>
          <a:p>
            <a:pPr>
              <a:spcBef>
                <a:spcPts val="1200"/>
              </a:spcBef>
              <a:spcAft>
                <a:spcPts val="400"/>
              </a:spcAft>
            </a:pPr>
            <a:r>
              <a:rPr lang="en-GB" sz="1200" dirty="0"/>
              <a:t>Each OEM holds a limited understanding of the household, members, and some viewing habits</a:t>
            </a:r>
          </a:p>
          <a:p>
            <a:pPr marL="172800" indent="-172800">
              <a:spcBef>
                <a:spcPts val="0"/>
              </a:spcBef>
              <a:spcAft>
                <a:spcPts val="400"/>
              </a:spcAft>
              <a:buFont typeface="Arial" panose="020B0604020202020204" pitchFamily="34" charset="0"/>
              <a:buChar char="•"/>
            </a:pPr>
            <a:r>
              <a:rPr lang="en-GB" sz="1200" dirty="0"/>
              <a:t>Expected Bias</a:t>
            </a:r>
          </a:p>
          <a:p>
            <a:pPr marL="345600" lvl="2">
              <a:spcBef>
                <a:spcPts val="0"/>
              </a:spcBef>
              <a:spcAft>
                <a:spcPts val="400"/>
              </a:spcAft>
            </a:pPr>
            <a:r>
              <a:rPr lang="en-GB" sz="1200" dirty="0"/>
              <a:t>1.1 TV per household, with bigger brands usually in the living room</a:t>
            </a:r>
          </a:p>
          <a:p>
            <a:pPr marL="345600" lvl="2">
              <a:spcBef>
                <a:spcPts val="0"/>
              </a:spcBef>
              <a:spcAft>
                <a:spcPts val="400"/>
              </a:spcAft>
            </a:pPr>
            <a:r>
              <a:rPr lang="en-GB" sz="1200" dirty="0"/>
              <a:t>Some Smart TVs have MVPD applications that replace the traditional STB</a:t>
            </a:r>
          </a:p>
          <a:p>
            <a:pPr marL="345600" lvl="2">
              <a:spcBef>
                <a:spcPts val="0"/>
              </a:spcBef>
              <a:spcAft>
                <a:spcPts val="400"/>
              </a:spcAft>
            </a:pPr>
            <a:r>
              <a:rPr lang="en-GB" sz="1200" dirty="0"/>
              <a:t>The age of viewers that engage in CTV is younger</a:t>
            </a:r>
          </a:p>
          <a:p>
            <a:pPr marL="345600" lvl="2">
              <a:spcBef>
                <a:spcPts val="0"/>
              </a:spcBef>
              <a:spcAft>
                <a:spcPts val="400"/>
              </a:spcAft>
            </a:pPr>
            <a:r>
              <a:rPr lang="en-GB" sz="1200" dirty="0"/>
              <a:t>Nielsen’s </a:t>
            </a:r>
            <a:r>
              <a:rPr lang="en-GB" sz="1200" dirty="0">
                <a:solidFill>
                  <a:schemeClr val="accent4"/>
                </a:solidFill>
                <a:hlinkClick r:id="rId3">
                  <a:extLst>
                    <a:ext uri="{A12FA001-AC4F-418D-AE19-62706E023703}">
                      <ahyp:hlinkClr xmlns:ahyp="http://schemas.microsoft.com/office/drawing/2018/hyperlinkcolor" val="tx"/>
                    </a:ext>
                  </a:extLst>
                </a:hlinkClick>
              </a:rPr>
              <a:t>letter</a:t>
            </a:r>
            <a:r>
              <a:rPr lang="en-GB" sz="1200" dirty="0"/>
              <a:t> to clients – smart tv data is not representative of </a:t>
            </a:r>
            <a:br>
              <a:rPr lang="en-GB" sz="1200" dirty="0"/>
            </a:br>
            <a:r>
              <a:rPr lang="en-GB" sz="1200" dirty="0"/>
              <a:t>smaller incidence behaviors</a:t>
            </a:r>
          </a:p>
          <a:p>
            <a:pPr indent="-172800">
              <a:spcBef>
                <a:spcPts val="1000"/>
              </a:spcBef>
              <a:spcAft>
                <a:spcPts val="400"/>
              </a:spcAft>
              <a:buFont typeface="Arial" panose="020B0604020202020204" pitchFamily="34" charset="0"/>
              <a:buChar char="•"/>
            </a:pPr>
            <a:r>
              <a:rPr lang="en-GB" sz="1200" dirty="0"/>
              <a:t>OTA viewing does not include non-broadband connected households and devices </a:t>
            </a:r>
          </a:p>
          <a:p>
            <a:pPr marL="172800" indent="-172800">
              <a:spcBef>
                <a:spcPts val="0"/>
              </a:spcBef>
              <a:spcAft>
                <a:spcPts val="400"/>
              </a:spcAft>
              <a:buFont typeface="Arial" panose="020B0604020202020204" pitchFamily="34" charset="0"/>
              <a:buChar char="•"/>
            </a:pPr>
            <a:r>
              <a:rPr lang="en-GB" sz="1200" dirty="0"/>
              <a:t>Some popular apps prohibit measurement</a:t>
            </a:r>
          </a:p>
          <a:p>
            <a:pPr marL="172800" indent="-172800">
              <a:spcBef>
                <a:spcPts val="0"/>
              </a:spcBef>
              <a:spcAft>
                <a:spcPts val="400"/>
              </a:spcAft>
              <a:buFont typeface="Arial" panose="020B0604020202020204" pitchFamily="34" charset="0"/>
              <a:buChar char="•"/>
            </a:pPr>
            <a:r>
              <a:rPr lang="en-GB" sz="1200" dirty="0"/>
              <a:t>Identity accuracy varies with data collection practices, matching and householding approaches</a:t>
            </a:r>
          </a:p>
        </p:txBody>
      </p:sp>
      <p:sp>
        <p:nvSpPr>
          <p:cNvPr id="16" name="Title 15">
            <a:extLst>
              <a:ext uri="{FF2B5EF4-FFF2-40B4-BE49-F238E27FC236}">
                <a16:creationId xmlns:a16="http://schemas.microsoft.com/office/drawing/2014/main" id="{A094280C-242E-5AFE-B9C7-4149CD362530}"/>
              </a:ext>
            </a:extLst>
          </p:cNvPr>
          <p:cNvSpPr>
            <a:spLocks noGrp="1"/>
          </p:cNvSpPr>
          <p:nvPr>
            <p:ph type="title"/>
          </p:nvPr>
        </p:nvSpPr>
        <p:spPr>
          <a:xfrm>
            <a:off x="354330" y="272581"/>
            <a:ext cx="8435340" cy="617220"/>
          </a:xfrm>
        </p:spPr>
        <p:txBody>
          <a:bodyPr/>
          <a:lstStyle/>
          <a:p>
            <a:r>
              <a:rPr lang="en-GB" dirty="0"/>
              <a:t>Smart TV Data is Underutilized for Measurement</a:t>
            </a:r>
          </a:p>
        </p:txBody>
      </p:sp>
      <p:pic>
        <p:nvPicPr>
          <p:cNvPr id="2" name="Google Shape;146;p31">
            <a:extLst>
              <a:ext uri="{FF2B5EF4-FFF2-40B4-BE49-F238E27FC236}">
                <a16:creationId xmlns:a16="http://schemas.microsoft.com/office/drawing/2014/main" id="{26783719-75D5-9F9B-4EB5-1D6DCA0FFD12}"/>
              </a:ext>
            </a:extLst>
          </p:cNvPr>
          <p:cNvPicPr preferRelativeResize="0"/>
          <p:nvPr/>
        </p:nvPicPr>
        <p:blipFill rotWithShape="1">
          <a:blip r:embed="rId4">
            <a:alphaModFix/>
          </a:blip>
          <a:srcRect r="2618"/>
          <a:stretch/>
        </p:blipFill>
        <p:spPr>
          <a:xfrm>
            <a:off x="5841941" y="2500378"/>
            <a:ext cx="2946063" cy="942069"/>
          </a:xfrm>
          <a:prstGeom prst="rect">
            <a:avLst/>
          </a:prstGeom>
          <a:noFill/>
          <a:ln>
            <a:noFill/>
          </a:ln>
        </p:spPr>
      </p:pic>
      <p:sp>
        <p:nvSpPr>
          <p:cNvPr id="3" name="Footer Placeholder 2">
            <a:extLst>
              <a:ext uri="{FF2B5EF4-FFF2-40B4-BE49-F238E27FC236}">
                <a16:creationId xmlns:a16="http://schemas.microsoft.com/office/drawing/2014/main" id="{61EDBEAD-7E04-0C0B-64DA-8C0984F3DC89}"/>
              </a:ext>
            </a:extLst>
          </p:cNvPr>
          <p:cNvSpPr>
            <a:spLocks noGrp="1"/>
          </p:cNvSpPr>
          <p:nvPr>
            <p:ph type="ftr" sz="quarter" idx="13"/>
          </p:nvPr>
        </p:nvSpPr>
        <p:spPr/>
        <p:txBody>
          <a:bodyPr/>
          <a:lstStyle/>
          <a:p>
            <a:r>
              <a:rPr lang="en-GB" dirty="0"/>
              <a:t>Coalition for Innovation in Media Measurement, October 2023</a:t>
            </a:r>
          </a:p>
        </p:txBody>
      </p:sp>
      <p:sp>
        <p:nvSpPr>
          <p:cNvPr id="4" name="Slide Number Placeholder 3">
            <a:extLst>
              <a:ext uri="{FF2B5EF4-FFF2-40B4-BE49-F238E27FC236}">
                <a16:creationId xmlns:a16="http://schemas.microsoft.com/office/drawing/2014/main" id="{D1969657-8AA7-790D-B838-432B6038CB8F}"/>
              </a:ext>
            </a:extLst>
          </p:cNvPr>
          <p:cNvSpPr>
            <a:spLocks noGrp="1"/>
          </p:cNvSpPr>
          <p:nvPr>
            <p:ph type="sldNum" sz="quarter" idx="14"/>
          </p:nvPr>
        </p:nvSpPr>
        <p:spPr/>
        <p:txBody>
          <a:bodyPr/>
          <a:lstStyle/>
          <a:p>
            <a:fld id="{10AABD62-4B1F-4370-9BF1-A64AA2AFB05A}" type="slidenum">
              <a:rPr lang="en-GB" smtClean="0"/>
              <a:pPr/>
              <a:t>3</a:t>
            </a:fld>
            <a:endParaRPr lang="en-GB" dirty="0"/>
          </a:p>
        </p:txBody>
      </p:sp>
    </p:spTree>
    <p:extLst>
      <p:ext uri="{BB962C8B-B14F-4D97-AF65-F5344CB8AC3E}">
        <p14:creationId xmlns:p14="http://schemas.microsoft.com/office/powerpoint/2010/main" val="2392436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CF3D87-1C15-E414-6012-9E3A106AC0FD}"/>
              </a:ext>
            </a:extLst>
          </p:cNvPr>
          <p:cNvSpPr>
            <a:spLocks noGrp="1"/>
          </p:cNvSpPr>
          <p:nvPr>
            <p:ph type="title"/>
          </p:nvPr>
        </p:nvSpPr>
        <p:spPr>
          <a:xfrm>
            <a:off x="354330" y="272581"/>
            <a:ext cx="8435340" cy="617220"/>
          </a:xfrm>
        </p:spPr>
        <p:txBody>
          <a:bodyPr/>
          <a:lstStyle/>
          <a:p>
            <a:r>
              <a:rPr lang="en-GB" dirty="0"/>
              <a:t>Media Ecosystem</a:t>
            </a:r>
          </a:p>
        </p:txBody>
      </p:sp>
      <p:pic>
        <p:nvPicPr>
          <p:cNvPr id="4" name="Google Shape;598;p58">
            <a:extLst>
              <a:ext uri="{FF2B5EF4-FFF2-40B4-BE49-F238E27FC236}">
                <a16:creationId xmlns:a16="http://schemas.microsoft.com/office/drawing/2014/main" id="{A1B3F23B-FFB1-AC44-FD95-5016970C59ED}"/>
              </a:ext>
            </a:extLst>
          </p:cNvPr>
          <p:cNvPicPr preferRelativeResize="0"/>
          <p:nvPr/>
        </p:nvPicPr>
        <p:blipFill>
          <a:blip r:embed="rId3">
            <a:alphaModFix/>
          </a:blip>
          <a:stretch>
            <a:fillRect/>
          </a:stretch>
        </p:blipFill>
        <p:spPr>
          <a:xfrm>
            <a:off x="3079750" y="1104900"/>
            <a:ext cx="5709920" cy="3561451"/>
          </a:xfrm>
          <a:prstGeom prst="rect">
            <a:avLst/>
          </a:prstGeom>
          <a:noFill/>
          <a:ln>
            <a:noFill/>
          </a:ln>
        </p:spPr>
      </p:pic>
      <p:sp>
        <p:nvSpPr>
          <p:cNvPr id="5" name="Rectangle 4">
            <a:extLst>
              <a:ext uri="{FF2B5EF4-FFF2-40B4-BE49-F238E27FC236}">
                <a16:creationId xmlns:a16="http://schemas.microsoft.com/office/drawing/2014/main" id="{B4C77BC8-BBC2-C25F-89E1-CCB1B0C8819D}"/>
              </a:ext>
            </a:extLst>
          </p:cNvPr>
          <p:cNvSpPr/>
          <p:nvPr/>
        </p:nvSpPr>
        <p:spPr>
          <a:xfrm>
            <a:off x="354330" y="4191000"/>
            <a:ext cx="4540250" cy="4753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000" dirty="0">
                <a:solidFill>
                  <a:schemeClr val="tx1"/>
                </a:solidFill>
              </a:rPr>
              <a:t>UserID (D-P-HH) – ContentID – AdID – Timestamp – Distributor or </a:t>
            </a:r>
            <a:br>
              <a:rPr lang="en-GB" sz="1000" dirty="0">
                <a:solidFill>
                  <a:schemeClr val="tx1"/>
                </a:solidFill>
              </a:rPr>
            </a:br>
            <a:r>
              <a:rPr lang="en-GB" sz="1000" dirty="0">
                <a:solidFill>
                  <a:schemeClr val="tx1"/>
                </a:solidFill>
              </a:rPr>
              <a:t>ServiceID– InvOwnerID</a:t>
            </a:r>
          </a:p>
        </p:txBody>
      </p:sp>
      <p:sp>
        <p:nvSpPr>
          <p:cNvPr id="6" name="Rectangle 5">
            <a:extLst>
              <a:ext uri="{FF2B5EF4-FFF2-40B4-BE49-F238E27FC236}">
                <a16:creationId xmlns:a16="http://schemas.microsoft.com/office/drawing/2014/main" id="{BD19B930-DA89-4851-5FC7-6517FF5D9B82}"/>
              </a:ext>
            </a:extLst>
          </p:cNvPr>
          <p:cNvSpPr/>
          <p:nvPr/>
        </p:nvSpPr>
        <p:spPr>
          <a:xfrm>
            <a:off x="354330" y="3208399"/>
            <a:ext cx="4540250" cy="87505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000" dirty="0">
                <a:solidFill>
                  <a:schemeClr val="tx1"/>
                </a:solidFill>
              </a:rPr>
              <a:t>Inaccurate, incomplete, or incompatible data passed to measurement companies affect all downstream activities</a:t>
            </a:r>
          </a:p>
        </p:txBody>
      </p:sp>
      <p:sp>
        <p:nvSpPr>
          <p:cNvPr id="2" name="Footer Placeholder 1">
            <a:extLst>
              <a:ext uri="{FF2B5EF4-FFF2-40B4-BE49-F238E27FC236}">
                <a16:creationId xmlns:a16="http://schemas.microsoft.com/office/drawing/2014/main" id="{617200C0-EB53-67A5-EE17-9A07AD658B0B}"/>
              </a:ext>
            </a:extLst>
          </p:cNvPr>
          <p:cNvSpPr>
            <a:spLocks noGrp="1"/>
          </p:cNvSpPr>
          <p:nvPr>
            <p:ph type="ftr" sz="quarter" idx="10"/>
          </p:nvPr>
        </p:nvSpPr>
        <p:spPr/>
        <p:txBody>
          <a:bodyPr/>
          <a:lstStyle/>
          <a:p>
            <a:r>
              <a:rPr lang="en-GB" dirty="0"/>
              <a:t>Coalition for Innovation in Media Measurement, October 2023</a:t>
            </a:r>
          </a:p>
        </p:txBody>
      </p:sp>
      <p:sp>
        <p:nvSpPr>
          <p:cNvPr id="7" name="Slide Number Placeholder 6">
            <a:extLst>
              <a:ext uri="{FF2B5EF4-FFF2-40B4-BE49-F238E27FC236}">
                <a16:creationId xmlns:a16="http://schemas.microsoft.com/office/drawing/2014/main" id="{6C5E447F-510F-E7C1-DE2E-EDFFB24D36DB}"/>
              </a:ext>
            </a:extLst>
          </p:cNvPr>
          <p:cNvSpPr>
            <a:spLocks noGrp="1"/>
          </p:cNvSpPr>
          <p:nvPr>
            <p:ph type="sldNum" sz="quarter" idx="11"/>
          </p:nvPr>
        </p:nvSpPr>
        <p:spPr/>
        <p:txBody>
          <a:bodyPr/>
          <a:lstStyle/>
          <a:p>
            <a:fld id="{10AABD62-4B1F-4370-9BF1-A64AA2AFB05A}" type="slidenum">
              <a:rPr lang="en-GB" smtClean="0"/>
              <a:pPr/>
              <a:t>30</a:t>
            </a:fld>
            <a:endParaRPr lang="en-GB" dirty="0"/>
          </a:p>
        </p:txBody>
      </p:sp>
    </p:spTree>
    <p:extLst>
      <p:ext uri="{BB962C8B-B14F-4D97-AF65-F5344CB8AC3E}">
        <p14:creationId xmlns:p14="http://schemas.microsoft.com/office/powerpoint/2010/main" val="4156108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6531A-CF8D-2EF4-DFB5-EF073696E5B9}"/>
              </a:ext>
            </a:extLst>
          </p:cNvPr>
          <p:cNvSpPr>
            <a:spLocks noGrp="1"/>
          </p:cNvSpPr>
          <p:nvPr>
            <p:ph type="title"/>
          </p:nvPr>
        </p:nvSpPr>
        <p:spPr>
          <a:xfrm>
            <a:off x="354330" y="272581"/>
            <a:ext cx="8435340" cy="617220"/>
          </a:xfrm>
        </p:spPr>
        <p:txBody>
          <a:bodyPr/>
          <a:lstStyle/>
          <a:p>
            <a:r>
              <a:rPr lang="en-GB" dirty="0"/>
              <a:t>Media Ecosystem</a:t>
            </a:r>
          </a:p>
        </p:txBody>
      </p:sp>
      <p:sp>
        <p:nvSpPr>
          <p:cNvPr id="3" name="Footer Placeholder 2">
            <a:extLst>
              <a:ext uri="{FF2B5EF4-FFF2-40B4-BE49-F238E27FC236}">
                <a16:creationId xmlns:a16="http://schemas.microsoft.com/office/drawing/2014/main" id="{805B4331-CAA5-5332-96F8-353E01DBB4E4}"/>
              </a:ext>
            </a:extLst>
          </p:cNvPr>
          <p:cNvSpPr>
            <a:spLocks noGrp="1"/>
          </p:cNvSpPr>
          <p:nvPr>
            <p:ph type="ftr" sz="quarter" idx="10"/>
          </p:nvPr>
        </p:nvSpPr>
        <p:spPr/>
        <p:txBody>
          <a:bodyPr/>
          <a:lstStyle/>
          <a:p>
            <a:r>
              <a:rPr lang="en-GB" dirty="0"/>
              <a:t>Coalition for Innovation in Media Measurement, October 2023</a:t>
            </a:r>
          </a:p>
        </p:txBody>
      </p:sp>
      <p:pic>
        <p:nvPicPr>
          <p:cNvPr id="5" name="Google Shape;610;p59">
            <a:extLst>
              <a:ext uri="{FF2B5EF4-FFF2-40B4-BE49-F238E27FC236}">
                <a16:creationId xmlns:a16="http://schemas.microsoft.com/office/drawing/2014/main" id="{91B13056-AB50-46B7-477F-A0824190745B}"/>
              </a:ext>
            </a:extLst>
          </p:cNvPr>
          <p:cNvPicPr preferRelativeResize="0"/>
          <p:nvPr/>
        </p:nvPicPr>
        <p:blipFill rotWithShape="1">
          <a:blip r:embed="rId3">
            <a:alphaModFix/>
          </a:blip>
          <a:srcRect l="4526" t="12194"/>
          <a:stretch/>
        </p:blipFill>
        <p:spPr>
          <a:xfrm>
            <a:off x="5300881" y="1104900"/>
            <a:ext cx="3488789" cy="3562350"/>
          </a:xfrm>
          <a:prstGeom prst="rect">
            <a:avLst/>
          </a:prstGeom>
          <a:noFill/>
          <a:ln>
            <a:noFill/>
          </a:ln>
        </p:spPr>
      </p:pic>
      <p:grpSp>
        <p:nvGrpSpPr>
          <p:cNvPr id="4" name="Group 3">
            <a:extLst>
              <a:ext uri="{FF2B5EF4-FFF2-40B4-BE49-F238E27FC236}">
                <a16:creationId xmlns:a16="http://schemas.microsoft.com/office/drawing/2014/main" id="{EEC82FE0-C870-657C-7B20-D3DEE625C833}"/>
              </a:ext>
            </a:extLst>
          </p:cNvPr>
          <p:cNvGrpSpPr/>
          <p:nvPr/>
        </p:nvGrpSpPr>
        <p:grpSpPr>
          <a:xfrm>
            <a:off x="354329" y="1104900"/>
            <a:ext cx="4314457" cy="2810509"/>
            <a:chOff x="354329" y="1480821"/>
            <a:chExt cx="4314457" cy="2810509"/>
          </a:xfrm>
        </p:grpSpPr>
        <p:sp>
          <p:nvSpPr>
            <p:cNvPr id="14" name="Isosceles Triangle 13">
              <a:extLst>
                <a:ext uri="{FF2B5EF4-FFF2-40B4-BE49-F238E27FC236}">
                  <a16:creationId xmlns:a16="http://schemas.microsoft.com/office/drawing/2014/main" id="{53ACD3EF-6CA9-4F19-D52E-1BFEAA44C8DC}"/>
                </a:ext>
              </a:extLst>
            </p:cNvPr>
            <p:cNvSpPr/>
            <p:nvPr/>
          </p:nvSpPr>
          <p:spPr>
            <a:xfrm rot="16200000">
              <a:off x="308112" y="1536044"/>
              <a:ext cx="317546" cy="225105"/>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a:p>
          </p:txBody>
        </p:sp>
        <p:sp>
          <p:nvSpPr>
            <p:cNvPr id="6" name="Rectangle 5">
              <a:extLst>
                <a:ext uri="{FF2B5EF4-FFF2-40B4-BE49-F238E27FC236}">
                  <a16:creationId xmlns:a16="http://schemas.microsoft.com/office/drawing/2014/main" id="{84700394-EB65-8E3F-D3B8-73209D118364}"/>
                </a:ext>
              </a:extLst>
            </p:cNvPr>
            <p:cNvSpPr/>
            <p:nvPr/>
          </p:nvSpPr>
          <p:spPr>
            <a:xfrm>
              <a:off x="485544" y="1480821"/>
              <a:ext cx="4183242" cy="28105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tIns="720000" rIns="90000" bIns="90000" rtlCol="0" anchor="t"/>
            <a:lstStyle/>
            <a:p>
              <a:pPr marL="171450" lvl="1" indent="-171450">
                <a:spcBef>
                  <a:spcPts val="600"/>
                </a:spcBef>
                <a:buFont typeface="Arial" panose="020B0604020202020204" pitchFamily="34" charset="0"/>
                <a:buChar char="•"/>
              </a:pPr>
              <a:r>
                <a:rPr lang="en-GB" sz="1200" dirty="0">
                  <a:solidFill>
                    <a:schemeClr val="tx1"/>
                  </a:solidFill>
                </a:rPr>
                <a:t>Education </a:t>
              </a:r>
              <a:r>
                <a:rPr lang="en-GB" sz="1200" dirty="0">
                  <a:solidFill>
                    <a:schemeClr val="accent1"/>
                  </a:solidFill>
                </a:rPr>
                <a:t>→</a:t>
              </a:r>
              <a:r>
                <a:rPr lang="en-GB" sz="1200" dirty="0">
                  <a:solidFill>
                    <a:schemeClr val="tx1"/>
                  </a:solidFill>
                </a:rPr>
                <a:t> Internal audits</a:t>
              </a:r>
            </a:p>
            <a:p>
              <a:pPr marL="171450" lvl="1" indent="-171450">
                <a:spcBef>
                  <a:spcPts val="600"/>
                </a:spcBef>
                <a:buFont typeface="Arial" panose="020B0604020202020204" pitchFamily="34" charset="0"/>
                <a:buChar char="•"/>
              </a:pPr>
              <a:r>
                <a:rPr lang="en-GB" sz="1200" dirty="0">
                  <a:solidFill>
                    <a:schemeClr val="tx1"/>
                  </a:solidFill>
                </a:rPr>
                <a:t>Standards </a:t>
              </a:r>
              <a:r>
                <a:rPr lang="en-GB" sz="1200" dirty="0">
                  <a:solidFill>
                    <a:schemeClr val="accent1"/>
                  </a:solidFill>
                </a:rPr>
                <a:t>→</a:t>
              </a:r>
              <a:r>
                <a:rPr lang="en-GB" sz="1200" dirty="0">
                  <a:solidFill>
                    <a:schemeClr val="tx1"/>
                  </a:solidFill>
                </a:rPr>
                <a:t> definitions, metrics, technical</a:t>
              </a:r>
            </a:p>
            <a:p>
              <a:pPr marL="342900" lvl="2" indent="-171450">
                <a:spcBef>
                  <a:spcPts val="600"/>
                </a:spcBef>
                <a:buFont typeface="Calibri" panose="020F0502020204030204" pitchFamily="34" charset="0"/>
                <a:buChar char="–"/>
              </a:pPr>
              <a:r>
                <a:rPr lang="en-GB" sz="1200" dirty="0">
                  <a:solidFill>
                    <a:schemeClr val="tx1"/>
                  </a:solidFill>
                </a:rPr>
                <a:t>Open watermarks</a:t>
              </a:r>
            </a:p>
            <a:p>
              <a:pPr marL="342900" lvl="2" indent="-171450">
                <a:spcBef>
                  <a:spcPts val="600"/>
                </a:spcBef>
                <a:buFont typeface="Calibri" panose="020F0502020204030204" pitchFamily="34" charset="0"/>
                <a:buChar char="–"/>
              </a:pPr>
              <a:r>
                <a:rPr lang="en-GB" sz="1200" dirty="0">
                  <a:solidFill>
                    <a:schemeClr val="tx1"/>
                  </a:solidFill>
                </a:rPr>
                <a:t>Universal IDs</a:t>
              </a:r>
            </a:p>
            <a:p>
              <a:pPr marL="171450" lvl="1" indent="-171450">
                <a:spcBef>
                  <a:spcPts val="600"/>
                </a:spcBef>
                <a:buFont typeface="Arial" panose="020B0604020202020204" pitchFamily="34" charset="0"/>
                <a:buChar char="•"/>
              </a:pPr>
              <a:r>
                <a:rPr lang="en-GB" sz="1200" dirty="0">
                  <a:solidFill>
                    <a:schemeClr val="tx1"/>
                  </a:solidFill>
                </a:rPr>
                <a:t>Open source metadata – schedules, taxonomies, markets</a:t>
              </a:r>
            </a:p>
            <a:p>
              <a:pPr marL="171450" lvl="1" indent="-171450">
                <a:spcBef>
                  <a:spcPts val="600"/>
                </a:spcBef>
                <a:buFont typeface="Arial" panose="020B0604020202020204" pitchFamily="34" charset="0"/>
                <a:buChar char="•"/>
              </a:pPr>
              <a:r>
                <a:rPr lang="en-GB" sz="1200" dirty="0">
                  <a:solidFill>
                    <a:schemeClr val="tx1"/>
                  </a:solidFill>
                </a:rPr>
                <a:t>Operational steps that correct data</a:t>
              </a:r>
            </a:p>
            <a:p>
              <a:pPr marL="171450" lvl="1" indent="-171450">
                <a:spcBef>
                  <a:spcPts val="600"/>
                </a:spcBef>
                <a:buFont typeface="Arial" panose="020B0604020202020204" pitchFamily="34" charset="0"/>
                <a:buChar char="•"/>
              </a:pPr>
              <a:r>
                <a:rPr lang="en-GB" sz="1200" dirty="0">
                  <a:solidFill>
                    <a:schemeClr val="tx1"/>
                  </a:solidFill>
                </a:rPr>
                <a:t>Cross-association and standards bodies alignment</a:t>
              </a:r>
            </a:p>
          </p:txBody>
        </p:sp>
        <p:sp>
          <p:nvSpPr>
            <p:cNvPr id="15" name="Rectangle 14">
              <a:extLst>
                <a:ext uri="{FF2B5EF4-FFF2-40B4-BE49-F238E27FC236}">
                  <a16:creationId xmlns:a16="http://schemas.microsoft.com/office/drawing/2014/main" id="{C76CC679-6C64-2FA7-6402-A401B9AB7AF7}"/>
                </a:ext>
              </a:extLst>
            </p:cNvPr>
            <p:cNvSpPr/>
            <p:nvPr/>
          </p:nvSpPr>
          <p:spPr>
            <a:xfrm>
              <a:off x="354329" y="1648597"/>
              <a:ext cx="2847600" cy="3175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4048" tIns="45720" rIns="91440" bIns="45720" numCol="1" spcCol="0" rtlCol="0" fromWordArt="0" anchor="ctr"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u="none" strike="noStrike" kern="1200" cap="none" spc="0" normalizeH="0" noProof="0" dirty="0">
                  <a:ln>
                    <a:noFill/>
                  </a:ln>
                  <a:solidFill>
                    <a:prstClr val="white"/>
                  </a:solidFill>
                  <a:effectLst/>
                  <a:uLnTx/>
                  <a:uFillTx/>
                  <a:ea typeface="+mn-ea"/>
                  <a:cs typeface="+mn-cs"/>
                </a:rPr>
                <a:t>Recommendations</a:t>
              </a:r>
            </a:p>
          </p:txBody>
        </p:sp>
      </p:grpSp>
      <p:sp>
        <p:nvSpPr>
          <p:cNvPr id="7" name="Slide Number Placeholder 6">
            <a:extLst>
              <a:ext uri="{FF2B5EF4-FFF2-40B4-BE49-F238E27FC236}">
                <a16:creationId xmlns:a16="http://schemas.microsoft.com/office/drawing/2014/main" id="{0D76AFBC-B139-9B3C-E7B5-3E98CFEA7F8E}"/>
              </a:ext>
            </a:extLst>
          </p:cNvPr>
          <p:cNvSpPr>
            <a:spLocks noGrp="1"/>
          </p:cNvSpPr>
          <p:nvPr>
            <p:ph type="sldNum" sz="quarter" idx="11"/>
          </p:nvPr>
        </p:nvSpPr>
        <p:spPr/>
        <p:txBody>
          <a:bodyPr/>
          <a:lstStyle/>
          <a:p>
            <a:fld id="{10AABD62-4B1F-4370-9BF1-A64AA2AFB05A}" type="slidenum">
              <a:rPr lang="en-GB" smtClean="0"/>
              <a:pPr/>
              <a:t>31</a:t>
            </a:fld>
            <a:endParaRPr lang="en-GB" dirty="0"/>
          </a:p>
        </p:txBody>
      </p:sp>
    </p:spTree>
    <p:extLst>
      <p:ext uri="{BB962C8B-B14F-4D97-AF65-F5344CB8AC3E}">
        <p14:creationId xmlns:p14="http://schemas.microsoft.com/office/powerpoint/2010/main" val="2327699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CDFC0-AEC2-639C-75EE-15B1F406F233}"/>
              </a:ext>
            </a:extLst>
          </p:cNvPr>
          <p:cNvSpPr>
            <a:spLocks noGrp="1"/>
          </p:cNvSpPr>
          <p:nvPr>
            <p:ph type="title"/>
          </p:nvPr>
        </p:nvSpPr>
        <p:spPr>
          <a:xfrm>
            <a:off x="354330" y="272581"/>
            <a:ext cx="8435340" cy="617220"/>
          </a:xfrm>
        </p:spPr>
        <p:txBody>
          <a:bodyPr/>
          <a:lstStyle/>
          <a:p>
            <a:r>
              <a:rPr lang="en-GB" dirty="0"/>
              <a:t>TAXI Initiative</a:t>
            </a:r>
          </a:p>
        </p:txBody>
      </p:sp>
      <p:sp>
        <p:nvSpPr>
          <p:cNvPr id="3" name="Footer Placeholder 2">
            <a:extLst>
              <a:ext uri="{FF2B5EF4-FFF2-40B4-BE49-F238E27FC236}">
                <a16:creationId xmlns:a16="http://schemas.microsoft.com/office/drawing/2014/main" id="{557BF6ED-40C6-8689-3F6F-EC4687865509}"/>
              </a:ext>
            </a:extLst>
          </p:cNvPr>
          <p:cNvSpPr>
            <a:spLocks noGrp="1"/>
          </p:cNvSpPr>
          <p:nvPr>
            <p:ph type="ftr" sz="quarter" idx="10"/>
          </p:nvPr>
        </p:nvSpPr>
        <p:spPr/>
        <p:txBody>
          <a:bodyPr/>
          <a:lstStyle/>
          <a:p>
            <a:r>
              <a:rPr lang="en-GB" dirty="0"/>
              <a:t>Coalition for Innovation in Media Measurement, October 2023</a:t>
            </a:r>
          </a:p>
        </p:txBody>
      </p:sp>
      <p:pic>
        <p:nvPicPr>
          <p:cNvPr id="5" name="Google Shape;617;p60">
            <a:extLst>
              <a:ext uri="{FF2B5EF4-FFF2-40B4-BE49-F238E27FC236}">
                <a16:creationId xmlns:a16="http://schemas.microsoft.com/office/drawing/2014/main" id="{2D4B046C-BFE8-5114-B4F8-7F96A39E6C96}"/>
              </a:ext>
            </a:extLst>
          </p:cNvPr>
          <p:cNvPicPr preferRelativeResize="0"/>
          <p:nvPr/>
        </p:nvPicPr>
        <p:blipFill rotWithShape="1">
          <a:blip r:embed="rId3">
            <a:alphaModFix/>
          </a:blip>
          <a:srcRect l="1251"/>
          <a:stretch/>
        </p:blipFill>
        <p:spPr>
          <a:xfrm>
            <a:off x="3584121" y="1104899"/>
            <a:ext cx="5205549" cy="3328305"/>
          </a:xfrm>
          <a:prstGeom prst="rect">
            <a:avLst/>
          </a:prstGeom>
          <a:noFill/>
          <a:ln>
            <a:noFill/>
          </a:ln>
        </p:spPr>
      </p:pic>
      <p:sp>
        <p:nvSpPr>
          <p:cNvPr id="18" name="Isosceles Triangle 17">
            <a:extLst>
              <a:ext uri="{FF2B5EF4-FFF2-40B4-BE49-F238E27FC236}">
                <a16:creationId xmlns:a16="http://schemas.microsoft.com/office/drawing/2014/main" id="{06D9E12E-DE6F-A26C-82ED-6E33B8661A37}"/>
              </a:ext>
            </a:extLst>
          </p:cNvPr>
          <p:cNvSpPr/>
          <p:nvPr/>
        </p:nvSpPr>
        <p:spPr>
          <a:xfrm rot="16200000">
            <a:off x="308112" y="1160122"/>
            <a:ext cx="317546" cy="225105"/>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p>
        </p:txBody>
      </p:sp>
      <p:sp>
        <p:nvSpPr>
          <p:cNvPr id="19" name="Rectangle 18">
            <a:extLst>
              <a:ext uri="{FF2B5EF4-FFF2-40B4-BE49-F238E27FC236}">
                <a16:creationId xmlns:a16="http://schemas.microsoft.com/office/drawing/2014/main" id="{0D0C493F-1F3A-631A-946B-60747460B286}"/>
              </a:ext>
            </a:extLst>
          </p:cNvPr>
          <p:cNvSpPr/>
          <p:nvPr/>
        </p:nvSpPr>
        <p:spPr>
          <a:xfrm>
            <a:off x="485544" y="1104900"/>
            <a:ext cx="3026006" cy="17843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tIns="612000" rIns="90000" bIns="90000" rtlCol="0" anchor="t"/>
          <a:lstStyle/>
          <a:p>
            <a:pPr marL="171450" lvl="1" indent="-171450">
              <a:spcBef>
                <a:spcPts val="300"/>
              </a:spcBef>
              <a:buFont typeface="Arial" panose="020B0604020202020204" pitchFamily="34" charset="0"/>
              <a:buChar char="•"/>
            </a:pPr>
            <a:r>
              <a:rPr lang="en-GB" sz="1000" dirty="0">
                <a:solidFill>
                  <a:schemeClr val="tx1"/>
                </a:solidFill>
              </a:rPr>
              <a:t>Programmers did not want to implement another proprietary standard </a:t>
            </a:r>
          </a:p>
          <a:p>
            <a:pPr marL="171450" lvl="1" indent="-171450">
              <a:spcBef>
                <a:spcPts val="300"/>
              </a:spcBef>
              <a:buFont typeface="Arial" panose="020B0604020202020204" pitchFamily="34" charset="0"/>
              <a:buChar char="•"/>
            </a:pPr>
            <a:r>
              <a:rPr lang="en-GB" sz="1000" dirty="0">
                <a:solidFill>
                  <a:schemeClr val="tx1"/>
                </a:solidFill>
              </a:rPr>
              <a:t>Kantar feared legal repercussions from Nielsen ACR acquisitions</a:t>
            </a:r>
          </a:p>
          <a:p>
            <a:pPr marL="171450" lvl="1" indent="-171450">
              <a:spcBef>
                <a:spcPts val="300"/>
              </a:spcBef>
              <a:buFont typeface="Arial" panose="020B0604020202020204" pitchFamily="34" charset="0"/>
              <a:buChar char="•"/>
            </a:pPr>
            <a:r>
              <a:rPr lang="en-GB" sz="1000" dirty="0">
                <a:solidFill>
                  <a:schemeClr val="tx1"/>
                </a:solidFill>
              </a:rPr>
              <a:t>No WIIFM such as addressable activation</a:t>
            </a:r>
          </a:p>
          <a:p>
            <a:pPr marL="171450" lvl="1" indent="-171450">
              <a:spcBef>
                <a:spcPts val="300"/>
              </a:spcBef>
              <a:buFont typeface="Arial" panose="020B0604020202020204" pitchFamily="34" charset="0"/>
              <a:buChar char="•"/>
            </a:pPr>
            <a:r>
              <a:rPr lang="en-GB" sz="1000" dirty="0">
                <a:solidFill>
                  <a:schemeClr val="tx1"/>
                </a:solidFill>
              </a:rPr>
              <a:t>Lack of continued CIMM stewardship</a:t>
            </a:r>
          </a:p>
        </p:txBody>
      </p:sp>
      <p:sp>
        <p:nvSpPr>
          <p:cNvPr id="20" name="Rectangle 19">
            <a:extLst>
              <a:ext uri="{FF2B5EF4-FFF2-40B4-BE49-F238E27FC236}">
                <a16:creationId xmlns:a16="http://schemas.microsoft.com/office/drawing/2014/main" id="{87C63766-DA28-E9ED-24C3-17F3183C6196}"/>
              </a:ext>
            </a:extLst>
          </p:cNvPr>
          <p:cNvSpPr/>
          <p:nvPr/>
        </p:nvSpPr>
        <p:spPr>
          <a:xfrm>
            <a:off x="354329" y="1272675"/>
            <a:ext cx="2847600" cy="3175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4048" tIns="45720" rIns="91440" bIns="45720" numCol="1" spcCol="0" rtlCol="0" fromWordArt="0" anchor="ctr"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000" b="1" u="none" strike="noStrike" kern="1200" cap="none" spc="0" normalizeH="0" noProof="0" dirty="0">
                <a:ln>
                  <a:noFill/>
                </a:ln>
                <a:solidFill>
                  <a:prstClr val="white"/>
                </a:solidFill>
                <a:effectLst/>
                <a:uLnTx/>
                <a:uFillTx/>
                <a:ea typeface="+mn-ea"/>
                <a:cs typeface="+mn-cs"/>
              </a:rPr>
              <a:t>Opinions about the failed adoption</a:t>
            </a:r>
          </a:p>
        </p:txBody>
      </p:sp>
      <p:sp>
        <p:nvSpPr>
          <p:cNvPr id="24" name="Isosceles Triangle 23">
            <a:extLst>
              <a:ext uri="{FF2B5EF4-FFF2-40B4-BE49-F238E27FC236}">
                <a16:creationId xmlns:a16="http://schemas.microsoft.com/office/drawing/2014/main" id="{32C72B4A-BB81-9808-1F14-C8E8FB456F19}"/>
              </a:ext>
            </a:extLst>
          </p:cNvPr>
          <p:cNvSpPr/>
          <p:nvPr/>
        </p:nvSpPr>
        <p:spPr>
          <a:xfrm rot="16200000">
            <a:off x="308112" y="3036087"/>
            <a:ext cx="317546" cy="225105"/>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p>
        </p:txBody>
      </p:sp>
      <p:sp>
        <p:nvSpPr>
          <p:cNvPr id="25" name="Rectangle 24">
            <a:extLst>
              <a:ext uri="{FF2B5EF4-FFF2-40B4-BE49-F238E27FC236}">
                <a16:creationId xmlns:a16="http://schemas.microsoft.com/office/drawing/2014/main" id="{F18E1DA4-453C-21F2-29A1-56BC32C6277A}"/>
              </a:ext>
            </a:extLst>
          </p:cNvPr>
          <p:cNvSpPr/>
          <p:nvPr/>
        </p:nvSpPr>
        <p:spPr>
          <a:xfrm>
            <a:off x="485544" y="2980866"/>
            <a:ext cx="3026006" cy="14523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tIns="612000" rIns="90000" bIns="90000" rtlCol="0" anchor="t"/>
          <a:lstStyle/>
          <a:p>
            <a:pPr marL="171450" lvl="1" indent="-171450">
              <a:spcBef>
                <a:spcPts val="300"/>
              </a:spcBef>
              <a:buFont typeface="Arial" panose="020B0604020202020204" pitchFamily="34" charset="0"/>
              <a:buChar char="•"/>
            </a:pPr>
            <a:r>
              <a:rPr lang="en-GB" sz="1000" dirty="0">
                <a:solidFill>
                  <a:schemeClr val="accent4"/>
                </a:solidFill>
                <a:hlinkClick r:id="rId4">
                  <a:extLst>
                    <a:ext uri="{A12FA001-AC4F-418D-AE19-62706E023703}">
                      <ahyp:hlinkClr xmlns:ahyp="http://schemas.microsoft.com/office/drawing/2018/hyperlinkcolor" val="tx"/>
                    </a:ext>
                  </a:extLst>
                </a:hlinkClick>
              </a:rPr>
              <a:t>TAXI Documents</a:t>
            </a:r>
            <a:endParaRPr lang="en-GB" sz="1000" dirty="0">
              <a:solidFill>
                <a:schemeClr val="accent4"/>
              </a:solidFill>
            </a:endParaRPr>
          </a:p>
          <a:p>
            <a:pPr marL="171450" lvl="1" indent="-171450">
              <a:spcBef>
                <a:spcPts val="300"/>
              </a:spcBef>
              <a:buFont typeface="Arial" panose="020B0604020202020204" pitchFamily="34" charset="0"/>
              <a:buChar char="•"/>
            </a:pPr>
            <a:r>
              <a:rPr lang="en-GB" sz="1000" dirty="0">
                <a:solidFill>
                  <a:schemeClr val="accent4"/>
                </a:solidFill>
                <a:hlinkClick r:id="rId5">
                  <a:extLst>
                    <a:ext uri="{A12FA001-AC4F-418D-AE19-62706E023703}">
                      <ahyp:hlinkClr xmlns:ahyp="http://schemas.microsoft.com/office/drawing/2018/hyperlinkcolor" val="tx"/>
                    </a:ext>
                  </a:extLst>
                </a:hlinkClick>
              </a:rPr>
              <a:t>E&amp;Y Roll-out Briefing</a:t>
            </a:r>
            <a:endParaRPr lang="en-GB" sz="1000" dirty="0">
              <a:solidFill>
                <a:schemeClr val="accent4"/>
              </a:solidFill>
            </a:endParaRPr>
          </a:p>
          <a:p>
            <a:pPr marL="171450" lvl="1" indent="-171450">
              <a:spcBef>
                <a:spcPts val="300"/>
              </a:spcBef>
              <a:buFont typeface="Arial" panose="020B0604020202020204" pitchFamily="34" charset="0"/>
              <a:buChar char="•"/>
            </a:pPr>
            <a:r>
              <a:rPr lang="en-GB" sz="1000" dirty="0">
                <a:solidFill>
                  <a:schemeClr val="accent4"/>
                </a:solidFill>
                <a:hlinkClick r:id="rId6">
                  <a:extLst>
                    <a:ext uri="{A12FA001-AC4F-418D-AE19-62706E023703}">
                      <ahyp:hlinkClr xmlns:ahyp="http://schemas.microsoft.com/office/drawing/2018/hyperlinkcolor" val="tx"/>
                    </a:ext>
                  </a:extLst>
                </a:hlinkClick>
              </a:rPr>
              <a:t>E&amp;Y Metadata reference doc circa 2011</a:t>
            </a:r>
            <a:endParaRPr lang="en-GB" sz="1000" dirty="0">
              <a:solidFill>
                <a:schemeClr val="accent4"/>
              </a:solidFill>
            </a:endParaRPr>
          </a:p>
        </p:txBody>
      </p:sp>
      <p:sp>
        <p:nvSpPr>
          <p:cNvPr id="26" name="Rectangle 25">
            <a:extLst>
              <a:ext uri="{FF2B5EF4-FFF2-40B4-BE49-F238E27FC236}">
                <a16:creationId xmlns:a16="http://schemas.microsoft.com/office/drawing/2014/main" id="{53D75DEA-D35E-10E6-CB31-F7694549D25C}"/>
              </a:ext>
            </a:extLst>
          </p:cNvPr>
          <p:cNvSpPr/>
          <p:nvPr/>
        </p:nvSpPr>
        <p:spPr>
          <a:xfrm>
            <a:off x="354329" y="3148640"/>
            <a:ext cx="2847600" cy="3175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4048" tIns="45720" rIns="91440" bIns="45720" numCol="1" spcCol="0" rtlCol="0" fromWordArt="0" anchor="ctr"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000" b="1" u="none" strike="noStrike" kern="1200" cap="none" spc="0" normalizeH="0" noProof="0" dirty="0">
                <a:ln>
                  <a:noFill/>
                </a:ln>
                <a:solidFill>
                  <a:prstClr val="white"/>
                </a:solidFill>
                <a:effectLst/>
                <a:uLnTx/>
                <a:uFillTx/>
                <a:ea typeface="+mn-ea"/>
                <a:cs typeface="+mn-cs"/>
              </a:rPr>
              <a:t>Links</a:t>
            </a:r>
          </a:p>
        </p:txBody>
      </p:sp>
      <p:sp>
        <p:nvSpPr>
          <p:cNvPr id="6" name="Slide Number Placeholder 5">
            <a:extLst>
              <a:ext uri="{FF2B5EF4-FFF2-40B4-BE49-F238E27FC236}">
                <a16:creationId xmlns:a16="http://schemas.microsoft.com/office/drawing/2014/main" id="{BBDC7801-C0DD-4331-BBFA-49BA1CBCEE9C}"/>
              </a:ext>
            </a:extLst>
          </p:cNvPr>
          <p:cNvSpPr>
            <a:spLocks noGrp="1"/>
          </p:cNvSpPr>
          <p:nvPr>
            <p:ph type="sldNum" sz="quarter" idx="11"/>
          </p:nvPr>
        </p:nvSpPr>
        <p:spPr/>
        <p:txBody>
          <a:bodyPr/>
          <a:lstStyle/>
          <a:p>
            <a:fld id="{10AABD62-4B1F-4370-9BF1-A64AA2AFB05A}" type="slidenum">
              <a:rPr lang="en-GB" smtClean="0"/>
              <a:pPr/>
              <a:t>32</a:t>
            </a:fld>
            <a:endParaRPr lang="en-GB" dirty="0"/>
          </a:p>
        </p:txBody>
      </p:sp>
    </p:spTree>
    <p:extLst>
      <p:ext uri="{BB962C8B-B14F-4D97-AF65-F5344CB8AC3E}">
        <p14:creationId xmlns:p14="http://schemas.microsoft.com/office/powerpoint/2010/main" val="2223508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6F2C1-EBF8-61F8-788E-1A031B406AA2}"/>
              </a:ext>
            </a:extLst>
          </p:cNvPr>
          <p:cNvSpPr>
            <a:spLocks noGrp="1"/>
          </p:cNvSpPr>
          <p:nvPr>
            <p:ph type="title"/>
          </p:nvPr>
        </p:nvSpPr>
        <p:spPr>
          <a:xfrm>
            <a:off x="354330" y="272581"/>
            <a:ext cx="8435340" cy="617220"/>
          </a:xfrm>
        </p:spPr>
        <p:txBody>
          <a:bodyPr/>
          <a:lstStyle/>
          <a:p>
            <a:r>
              <a:rPr lang="en-GB" dirty="0"/>
              <a:t>Watermark, FP, and AI Techniques Summary</a:t>
            </a:r>
          </a:p>
        </p:txBody>
      </p:sp>
      <p:sp>
        <p:nvSpPr>
          <p:cNvPr id="3" name="Footer Placeholder 2">
            <a:extLst>
              <a:ext uri="{FF2B5EF4-FFF2-40B4-BE49-F238E27FC236}">
                <a16:creationId xmlns:a16="http://schemas.microsoft.com/office/drawing/2014/main" id="{DEB8A592-E8D6-C440-B69B-F0A7E59D13AE}"/>
              </a:ext>
            </a:extLst>
          </p:cNvPr>
          <p:cNvSpPr>
            <a:spLocks noGrp="1"/>
          </p:cNvSpPr>
          <p:nvPr>
            <p:ph type="ftr" sz="quarter" idx="10"/>
          </p:nvPr>
        </p:nvSpPr>
        <p:spPr/>
        <p:txBody>
          <a:bodyPr/>
          <a:lstStyle/>
          <a:p>
            <a:r>
              <a:rPr lang="en-GB" dirty="0"/>
              <a:t>Coalition for Innovation in Media Measurement, October 2023</a:t>
            </a:r>
          </a:p>
        </p:txBody>
      </p:sp>
      <p:sp>
        <p:nvSpPr>
          <p:cNvPr id="15" name="Graphic 11">
            <a:extLst>
              <a:ext uri="{FF2B5EF4-FFF2-40B4-BE49-F238E27FC236}">
                <a16:creationId xmlns:a16="http://schemas.microsoft.com/office/drawing/2014/main" id="{DBFF7D20-0DAA-706B-80CA-AE52DD78D97F}"/>
              </a:ext>
            </a:extLst>
          </p:cNvPr>
          <p:cNvSpPr/>
          <p:nvPr/>
        </p:nvSpPr>
        <p:spPr>
          <a:xfrm rot="2760000">
            <a:off x="760926" y="1100987"/>
            <a:ext cx="1072982" cy="1072982"/>
          </a:xfrm>
          <a:custGeom>
            <a:avLst/>
            <a:gdLst>
              <a:gd name="connsiteX0" fmla="*/ 213062 w 426124"/>
              <a:gd name="connsiteY0" fmla="*/ 0 h 426124"/>
              <a:gd name="connsiteX1" fmla="*/ 0 w 426124"/>
              <a:gd name="connsiteY1" fmla="*/ 213062 h 426124"/>
              <a:gd name="connsiteX2" fmla="*/ 213062 w 426124"/>
              <a:gd name="connsiteY2" fmla="*/ 426125 h 426124"/>
              <a:gd name="connsiteX3" fmla="*/ 426125 w 426124"/>
              <a:gd name="connsiteY3" fmla="*/ 426125 h 426124"/>
              <a:gd name="connsiteX4" fmla="*/ 426125 w 426124"/>
              <a:gd name="connsiteY4" fmla="*/ 213062 h 426124"/>
              <a:gd name="connsiteX5" fmla="*/ 213062 w 426124"/>
              <a:gd name="connsiteY5" fmla="*/ 0 h 42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124" h="426124">
                <a:moveTo>
                  <a:pt x="213062" y="0"/>
                </a:moveTo>
                <a:cubicBezTo>
                  <a:pt x="95369" y="0"/>
                  <a:pt x="0" y="95369"/>
                  <a:pt x="0" y="213062"/>
                </a:cubicBezTo>
                <a:cubicBezTo>
                  <a:pt x="0" y="330756"/>
                  <a:pt x="95369" y="426125"/>
                  <a:pt x="213062" y="426125"/>
                </a:cubicBezTo>
                <a:lnTo>
                  <a:pt x="426125" y="426125"/>
                </a:lnTo>
                <a:lnTo>
                  <a:pt x="426125" y="213062"/>
                </a:lnTo>
                <a:cubicBezTo>
                  <a:pt x="426065" y="95369"/>
                  <a:pt x="330696" y="0"/>
                  <a:pt x="213062" y="0"/>
                </a:cubicBezTo>
              </a:path>
            </a:pathLst>
          </a:custGeom>
          <a:solidFill>
            <a:schemeClr val="accent1"/>
          </a:solidFill>
          <a:ln w="5953" cap="flat">
            <a:noFill/>
            <a:prstDash val="solid"/>
            <a:miter/>
          </a:ln>
        </p:spPr>
        <p:txBody>
          <a:bodyPr rtlCol="0" anchor="ctr"/>
          <a:lstStyle/>
          <a:p>
            <a:pPr algn="ctr"/>
            <a:endParaRPr lang="en-GB" sz="900" dirty="0">
              <a:solidFill>
                <a:schemeClr val="bg1"/>
              </a:solidFill>
            </a:endParaRPr>
          </a:p>
        </p:txBody>
      </p:sp>
      <p:sp>
        <p:nvSpPr>
          <p:cNvPr id="14" name="Oval 13">
            <a:extLst>
              <a:ext uri="{FF2B5EF4-FFF2-40B4-BE49-F238E27FC236}">
                <a16:creationId xmlns:a16="http://schemas.microsoft.com/office/drawing/2014/main" id="{DABD9929-969F-9ABC-B8F9-BA0CFC042AE0}"/>
              </a:ext>
            </a:extLst>
          </p:cNvPr>
          <p:cNvSpPr/>
          <p:nvPr/>
        </p:nvSpPr>
        <p:spPr>
          <a:xfrm>
            <a:off x="915869" y="1255929"/>
            <a:ext cx="763098" cy="76309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a:ea typeface="+mn-ea"/>
              <a:cs typeface="+mn-cs"/>
            </a:endParaRPr>
          </a:p>
        </p:txBody>
      </p:sp>
      <p:sp>
        <p:nvSpPr>
          <p:cNvPr id="28" name="TextBox 27">
            <a:extLst>
              <a:ext uri="{FF2B5EF4-FFF2-40B4-BE49-F238E27FC236}">
                <a16:creationId xmlns:a16="http://schemas.microsoft.com/office/drawing/2014/main" id="{BA19801B-2BEE-1150-D1EF-6F9563EBD6D8}"/>
              </a:ext>
            </a:extLst>
          </p:cNvPr>
          <p:cNvSpPr txBox="1"/>
          <p:nvPr/>
        </p:nvSpPr>
        <p:spPr>
          <a:xfrm>
            <a:off x="354330" y="2511992"/>
            <a:ext cx="1886174" cy="1936084"/>
          </a:xfrm>
          <a:prstGeom prst="rect">
            <a:avLst/>
          </a:prstGeom>
          <a:noFill/>
        </p:spPr>
        <p:txBody>
          <a:bodyPr wrap="square" tIns="90000" bIns="90000">
            <a:noAutofit/>
          </a:bodyPr>
          <a:lstStyle/>
          <a:p>
            <a:pPr marL="0" lvl="0" indent="0" algn="ctr" rtl="0">
              <a:spcBef>
                <a:spcPts val="0"/>
              </a:spcBef>
              <a:spcAft>
                <a:spcPts val="0"/>
              </a:spcAft>
              <a:buNone/>
            </a:pPr>
            <a:r>
              <a:rPr lang="en-GB" sz="1200" b="1" dirty="0">
                <a:solidFill>
                  <a:schemeClr val="accent1"/>
                </a:solidFill>
              </a:rPr>
              <a:t>Watermarking</a:t>
            </a:r>
            <a:r>
              <a:rPr lang="en-GB" sz="1000" dirty="0"/>
              <a:t> is the superior approach for the accurate cross-platform identification of assets, but requires significant collaboration and investment for the adoption of an open and universal standard and technology. Needs to be tied to activation for adoption.</a:t>
            </a:r>
          </a:p>
        </p:txBody>
      </p:sp>
      <p:sp>
        <p:nvSpPr>
          <p:cNvPr id="29" name="TextBox 28">
            <a:extLst>
              <a:ext uri="{FF2B5EF4-FFF2-40B4-BE49-F238E27FC236}">
                <a16:creationId xmlns:a16="http://schemas.microsoft.com/office/drawing/2014/main" id="{C92441E1-50FC-FFB2-6D67-907E2F5E1602}"/>
              </a:ext>
            </a:extLst>
          </p:cNvPr>
          <p:cNvSpPr txBox="1"/>
          <p:nvPr/>
        </p:nvSpPr>
        <p:spPr>
          <a:xfrm>
            <a:off x="2537385" y="2511992"/>
            <a:ext cx="1886174" cy="1936084"/>
          </a:xfrm>
          <a:prstGeom prst="rect">
            <a:avLst/>
          </a:prstGeom>
          <a:noFill/>
        </p:spPr>
        <p:txBody>
          <a:bodyPr wrap="square" tIns="90000" bIns="90000">
            <a:noAutofit/>
          </a:bodyPr>
          <a:lstStyle/>
          <a:p>
            <a:pPr marL="0" lvl="0" indent="0" algn="ctr" rtl="0">
              <a:spcBef>
                <a:spcPts val="0"/>
              </a:spcBef>
              <a:spcAft>
                <a:spcPts val="0"/>
              </a:spcAft>
              <a:buNone/>
            </a:pPr>
            <a:r>
              <a:rPr lang="en-GB" sz="1200" b="1" dirty="0">
                <a:solidFill>
                  <a:schemeClr val="accent2"/>
                </a:solidFill>
              </a:rPr>
              <a:t>Fingerprinting</a:t>
            </a:r>
            <a:r>
              <a:rPr lang="en-GB" sz="1000" dirty="0"/>
              <a:t> will only approximate identification, and requires additional techniques or investment to improve the quality for measurement. May not be sufficient for activation.</a:t>
            </a:r>
          </a:p>
        </p:txBody>
      </p:sp>
      <p:sp>
        <p:nvSpPr>
          <p:cNvPr id="35" name="Graphic 11">
            <a:extLst>
              <a:ext uri="{FF2B5EF4-FFF2-40B4-BE49-F238E27FC236}">
                <a16:creationId xmlns:a16="http://schemas.microsoft.com/office/drawing/2014/main" id="{AA468E0F-F4A2-DB90-B233-E05913608BBB}"/>
              </a:ext>
            </a:extLst>
          </p:cNvPr>
          <p:cNvSpPr/>
          <p:nvPr/>
        </p:nvSpPr>
        <p:spPr>
          <a:xfrm rot="2760000">
            <a:off x="2943981" y="1100987"/>
            <a:ext cx="1072982" cy="1072982"/>
          </a:xfrm>
          <a:custGeom>
            <a:avLst/>
            <a:gdLst>
              <a:gd name="connsiteX0" fmla="*/ 213062 w 426124"/>
              <a:gd name="connsiteY0" fmla="*/ 0 h 426124"/>
              <a:gd name="connsiteX1" fmla="*/ 0 w 426124"/>
              <a:gd name="connsiteY1" fmla="*/ 213062 h 426124"/>
              <a:gd name="connsiteX2" fmla="*/ 213062 w 426124"/>
              <a:gd name="connsiteY2" fmla="*/ 426125 h 426124"/>
              <a:gd name="connsiteX3" fmla="*/ 426125 w 426124"/>
              <a:gd name="connsiteY3" fmla="*/ 426125 h 426124"/>
              <a:gd name="connsiteX4" fmla="*/ 426125 w 426124"/>
              <a:gd name="connsiteY4" fmla="*/ 213062 h 426124"/>
              <a:gd name="connsiteX5" fmla="*/ 213062 w 426124"/>
              <a:gd name="connsiteY5" fmla="*/ 0 h 42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124" h="426124">
                <a:moveTo>
                  <a:pt x="213062" y="0"/>
                </a:moveTo>
                <a:cubicBezTo>
                  <a:pt x="95369" y="0"/>
                  <a:pt x="0" y="95369"/>
                  <a:pt x="0" y="213062"/>
                </a:cubicBezTo>
                <a:cubicBezTo>
                  <a:pt x="0" y="330756"/>
                  <a:pt x="95369" y="426125"/>
                  <a:pt x="213062" y="426125"/>
                </a:cubicBezTo>
                <a:lnTo>
                  <a:pt x="426125" y="426125"/>
                </a:lnTo>
                <a:lnTo>
                  <a:pt x="426125" y="213062"/>
                </a:lnTo>
                <a:cubicBezTo>
                  <a:pt x="426065" y="95369"/>
                  <a:pt x="330696" y="0"/>
                  <a:pt x="213062" y="0"/>
                </a:cubicBezTo>
              </a:path>
            </a:pathLst>
          </a:custGeom>
          <a:solidFill>
            <a:schemeClr val="accent2"/>
          </a:solidFill>
          <a:ln w="5953" cap="flat">
            <a:noFill/>
            <a:prstDash val="solid"/>
            <a:miter/>
          </a:ln>
        </p:spPr>
        <p:txBody>
          <a:bodyPr rtlCol="0" anchor="ctr"/>
          <a:lstStyle/>
          <a:p>
            <a:pPr algn="ctr"/>
            <a:endParaRPr lang="en-GB" sz="900" dirty="0">
              <a:solidFill>
                <a:schemeClr val="bg1"/>
              </a:solidFill>
            </a:endParaRPr>
          </a:p>
        </p:txBody>
      </p:sp>
      <p:sp>
        <p:nvSpPr>
          <p:cNvPr id="36" name="Oval 35">
            <a:extLst>
              <a:ext uri="{FF2B5EF4-FFF2-40B4-BE49-F238E27FC236}">
                <a16:creationId xmlns:a16="http://schemas.microsoft.com/office/drawing/2014/main" id="{8EA34976-084A-C5BC-0A5A-45F5A4C16A8A}"/>
              </a:ext>
            </a:extLst>
          </p:cNvPr>
          <p:cNvSpPr/>
          <p:nvPr/>
        </p:nvSpPr>
        <p:spPr>
          <a:xfrm>
            <a:off x="3098924" y="1255929"/>
            <a:ext cx="763098" cy="76309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a:ea typeface="+mn-ea"/>
              <a:cs typeface="+mn-cs"/>
            </a:endParaRPr>
          </a:p>
        </p:txBody>
      </p:sp>
      <p:sp>
        <p:nvSpPr>
          <p:cNvPr id="30" name="TextBox 29">
            <a:extLst>
              <a:ext uri="{FF2B5EF4-FFF2-40B4-BE49-F238E27FC236}">
                <a16:creationId xmlns:a16="http://schemas.microsoft.com/office/drawing/2014/main" id="{6FD88A71-B633-E8A4-42BD-40B17DE7EB19}"/>
              </a:ext>
            </a:extLst>
          </p:cNvPr>
          <p:cNvSpPr txBox="1"/>
          <p:nvPr/>
        </p:nvSpPr>
        <p:spPr>
          <a:xfrm>
            <a:off x="4720440" y="2511992"/>
            <a:ext cx="1886174" cy="1936084"/>
          </a:xfrm>
          <a:prstGeom prst="rect">
            <a:avLst/>
          </a:prstGeom>
          <a:noFill/>
        </p:spPr>
        <p:txBody>
          <a:bodyPr wrap="square" tIns="90000" bIns="90000">
            <a:noAutofit/>
          </a:bodyPr>
          <a:lstStyle/>
          <a:p>
            <a:pPr marL="0" lvl="0" indent="0" algn="ctr" rtl="0">
              <a:spcBef>
                <a:spcPts val="0"/>
              </a:spcBef>
              <a:spcAft>
                <a:spcPts val="0"/>
              </a:spcAft>
              <a:buNone/>
            </a:pPr>
            <a:r>
              <a:rPr lang="en-GB" sz="1200" b="1" dirty="0">
                <a:solidFill>
                  <a:schemeClr val="accent3"/>
                </a:solidFill>
              </a:rPr>
              <a:t>AI/ML</a:t>
            </a:r>
            <a:r>
              <a:rPr lang="en-GB" sz="1000" dirty="0"/>
              <a:t> techniques may provide better solutions for comprehensive measurement. May not be sufficient for activation.</a:t>
            </a:r>
          </a:p>
        </p:txBody>
      </p:sp>
      <p:sp>
        <p:nvSpPr>
          <p:cNvPr id="38" name="Graphic 11">
            <a:extLst>
              <a:ext uri="{FF2B5EF4-FFF2-40B4-BE49-F238E27FC236}">
                <a16:creationId xmlns:a16="http://schemas.microsoft.com/office/drawing/2014/main" id="{C057C21C-FB25-EEE6-F3BF-AA2C02E9A44E}"/>
              </a:ext>
            </a:extLst>
          </p:cNvPr>
          <p:cNvSpPr/>
          <p:nvPr/>
        </p:nvSpPr>
        <p:spPr>
          <a:xfrm rot="2760000">
            <a:off x="5127036" y="1100987"/>
            <a:ext cx="1072982" cy="1072982"/>
          </a:xfrm>
          <a:custGeom>
            <a:avLst/>
            <a:gdLst>
              <a:gd name="connsiteX0" fmla="*/ 213062 w 426124"/>
              <a:gd name="connsiteY0" fmla="*/ 0 h 426124"/>
              <a:gd name="connsiteX1" fmla="*/ 0 w 426124"/>
              <a:gd name="connsiteY1" fmla="*/ 213062 h 426124"/>
              <a:gd name="connsiteX2" fmla="*/ 213062 w 426124"/>
              <a:gd name="connsiteY2" fmla="*/ 426125 h 426124"/>
              <a:gd name="connsiteX3" fmla="*/ 426125 w 426124"/>
              <a:gd name="connsiteY3" fmla="*/ 426125 h 426124"/>
              <a:gd name="connsiteX4" fmla="*/ 426125 w 426124"/>
              <a:gd name="connsiteY4" fmla="*/ 213062 h 426124"/>
              <a:gd name="connsiteX5" fmla="*/ 213062 w 426124"/>
              <a:gd name="connsiteY5" fmla="*/ 0 h 42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124" h="426124">
                <a:moveTo>
                  <a:pt x="213062" y="0"/>
                </a:moveTo>
                <a:cubicBezTo>
                  <a:pt x="95369" y="0"/>
                  <a:pt x="0" y="95369"/>
                  <a:pt x="0" y="213062"/>
                </a:cubicBezTo>
                <a:cubicBezTo>
                  <a:pt x="0" y="330756"/>
                  <a:pt x="95369" y="426125"/>
                  <a:pt x="213062" y="426125"/>
                </a:cubicBezTo>
                <a:lnTo>
                  <a:pt x="426125" y="426125"/>
                </a:lnTo>
                <a:lnTo>
                  <a:pt x="426125" y="213062"/>
                </a:lnTo>
                <a:cubicBezTo>
                  <a:pt x="426065" y="95369"/>
                  <a:pt x="330696" y="0"/>
                  <a:pt x="213062" y="0"/>
                </a:cubicBezTo>
              </a:path>
            </a:pathLst>
          </a:custGeom>
          <a:solidFill>
            <a:schemeClr val="accent3"/>
          </a:solidFill>
          <a:ln w="5953" cap="flat">
            <a:noFill/>
            <a:prstDash val="solid"/>
            <a:miter/>
          </a:ln>
        </p:spPr>
        <p:txBody>
          <a:bodyPr rtlCol="0" anchor="ctr"/>
          <a:lstStyle/>
          <a:p>
            <a:pPr algn="ctr"/>
            <a:endParaRPr lang="en-GB" sz="900" dirty="0">
              <a:solidFill>
                <a:schemeClr val="bg1"/>
              </a:solidFill>
            </a:endParaRPr>
          </a:p>
        </p:txBody>
      </p:sp>
      <p:sp>
        <p:nvSpPr>
          <p:cNvPr id="39" name="Oval 38">
            <a:extLst>
              <a:ext uri="{FF2B5EF4-FFF2-40B4-BE49-F238E27FC236}">
                <a16:creationId xmlns:a16="http://schemas.microsoft.com/office/drawing/2014/main" id="{B07FC25E-776F-03B2-30D4-E155AB4DFBCB}"/>
              </a:ext>
            </a:extLst>
          </p:cNvPr>
          <p:cNvSpPr/>
          <p:nvPr/>
        </p:nvSpPr>
        <p:spPr>
          <a:xfrm>
            <a:off x="5281979" y="1255929"/>
            <a:ext cx="763098" cy="76309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a:ea typeface="+mn-ea"/>
              <a:cs typeface="+mn-cs"/>
            </a:endParaRPr>
          </a:p>
        </p:txBody>
      </p:sp>
      <p:sp>
        <p:nvSpPr>
          <p:cNvPr id="31" name="TextBox 30">
            <a:extLst>
              <a:ext uri="{FF2B5EF4-FFF2-40B4-BE49-F238E27FC236}">
                <a16:creationId xmlns:a16="http://schemas.microsoft.com/office/drawing/2014/main" id="{A84DD5C5-79DC-A5B8-E1BF-77E1B14BA745}"/>
              </a:ext>
            </a:extLst>
          </p:cNvPr>
          <p:cNvSpPr txBox="1"/>
          <p:nvPr/>
        </p:nvSpPr>
        <p:spPr>
          <a:xfrm>
            <a:off x="6903496" y="2511993"/>
            <a:ext cx="1886174" cy="1936084"/>
          </a:xfrm>
          <a:prstGeom prst="rect">
            <a:avLst/>
          </a:prstGeom>
          <a:noFill/>
        </p:spPr>
        <p:txBody>
          <a:bodyPr wrap="square" tIns="90000" bIns="90000">
            <a:noAutofit/>
          </a:bodyPr>
          <a:lstStyle/>
          <a:p>
            <a:pPr marL="0" lvl="0" indent="0" algn="ctr" rtl="0">
              <a:spcBef>
                <a:spcPts val="0"/>
              </a:spcBef>
              <a:spcAft>
                <a:spcPts val="0"/>
              </a:spcAft>
              <a:buNone/>
            </a:pPr>
            <a:r>
              <a:rPr lang="en-GB" sz="1200" b="1" dirty="0">
                <a:solidFill>
                  <a:schemeClr val="accent4"/>
                </a:solidFill>
              </a:rPr>
              <a:t>Operational Support for ID Registries</a:t>
            </a:r>
            <a:r>
              <a:rPr lang="en-GB" sz="1000" dirty="0"/>
              <a:t> (Content, Ads, Distributors) need to support real time transactional inquiries for digital adoption. While EIDR and AD-ID themselves may not be, some companies are standing up mirrors of these registries to support their use in their ecosystems.</a:t>
            </a:r>
          </a:p>
        </p:txBody>
      </p:sp>
      <p:sp>
        <p:nvSpPr>
          <p:cNvPr id="41" name="Graphic 11">
            <a:extLst>
              <a:ext uri="{FF2B5EF4-FFF2-40B4-BE49-F238E27FC236}">
                <a16:creationId xmlns:a16="http://schemas.microsoft.com/office/drawing/2014/main" id="{014EFA2C-64C1-DA34-8449-7C3E271319A5}"/>
              </a:ext>
            </a:extLst>
          </p:cNvPr>
          <p:cNvSpPr/>
          <p:nvPr/>
        </p:nvSpPr>
        <p:spPr>
          <a:xfrm rot="2760000">
            <a:off x="7310092" y="1100987"/>
            <a:ext cx="1072982" cy="1072982"/>
          </a:xfrm>
          <a:custGeom>
            <a:avLst/>
            <a:gdLst>
              <a:gd name="connsiteX0" fmla="*/ 213062 w 426124"/>
              <a:gd name="connsiteY0" fmla="*/ 0 h 426124"/>
              <a:gd name="connsiteX1" fmla="*/ 0 w 426124"/>
              <a:gd name="connsiteY1" fmla="*/ 213062 h 426124"/>
              <a:gd name="connsiteX2" fmla="*/ 213062 w 426124"/>
              <a:gd name="connsiteY2" fmla="*/ 426125 h 426124"/>
              <a:gd name="connsiteX3" fmla="*/ 426125 w 426124"/>
              <a:gd name="connsiteY3" fmla="*/ 426125 h 426124"/>
              <a:gd name="connsiteX4" fmla="*/ 426125 w 426124"/>
              <a:gd name="connsiteY4" fmla="*/ 213062 h 426124"/>
              <a:gd name="connsiteX5" fmla="*/ 213062 w 426124"/>
              <a:gd name="connsiteY5" fmla="*/ 0 h 42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124" h="426124">
                <a:moveTo>
                  <a:pt x="213062" y="0"/>
                </a:moveTo>
                <a:cubicBezTo>
                  <a:pt x="95369" y="0"/>
                  <a:pt x="0" y="95369"/>
                  <a:pt x="0" y="213062"/>
                </a:cubicBezTo>
                <a:cubicBezTo>
                  <a:pt x="0" y="330756"/>
                  <a:pt x="95369" y="426125"/>
                  <a:pt x="213062" y="426125"/>
                </a:cubicBezTo>
                <a:lnTo>
                  <a:pt x="426125" y="426125"/>
                </a:lnTo>
                <a:lnTo>
                  <a:pt x="426125" y="213062"/>
                </a:lnTo>
                <a:cubicBezTo>
                  <a:pt x="426065" y="95369"/>
                  <a:pt x="330696" y="0"/>
                  <a:pt x="213062" y="0"/>
                </a:cubicBezTo>
              </a:path>
            </a:pathLst>
          </a:custGeom>
          <a:solidFill>
            <a:schemeClr val="accent4"/>
          </a:solidFill>
          <a:ln w="5953" cap="flat">
            <a:noFill/>
            <a:prstDash val="solid"/>
            <a:miter/>
          </a:ln>
        </p:spPr>
        <p:txBody>
          <a:bodyPr rtlCol="0" anchor="ctr"/>
          <a:lstStyle/>
          <a:p>
            <a:pPr algn="ctr"/>
            <a:endParaRPr lang="en-GB" sz="900" dirty="0">
              <a:solidFill>
                <a:schemeClr val="bg1"/>
              </a:solidFill>
            </a:endParaRPr>
          </a:p>
        </p:txBody>
      </p:sp>
      <p:sp>
        <p:nvSpPr>
          <p:cNvPr id="42" name="Oval 41">
            <a:extLst>
              <a:ext uri="{FF2B5EF4-FFF2-40B4-BE49-F238E27FC236}">
                <a16:creationId xmlns:a16="http://schemas.microsoft.com/office/drawing/2014/main" id="{6505E216-3C12-F553-5713-FECF8ABE0CBB}"/>
              </a:ext>
            </a:extLst>
          </p:cNvPr>
          <p:cNvSpPr/>
          <p:nvPr/>
        </p:nvSpPr>
        <p:spPr>
          <a:xfrm>
            <a:off x="7465035" y="1255929"/>
            <a:ext cx="763098" cy="76309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a:ea typeface="+mn-ea"/>
              <a:cs typeface="+mn-cs"/>
            </a:endParaRPr>
          </a:p>
        </p:txBody>
      </p:sp>
      <p:sp>
        <p:nvSpPr>
          <p:cNvPr id="50" name="Freeform: Shape 49">
            <a:extLst>
              <a:ext uri="{FF2B5EF4-FFF2-40B4-BE49-F238E27FC236}">
                <a16:creationId xmlns:a16="http://schemas.microsoft.com/office/drawing/2014/main" id="{98037435-AEF5-AB6A-1E60-C36B7B9A86A9}"/>
              </a:ext>
            </a:extLst>
          </p:cNvPr>
          <p:cNvSpPr/>
          <p:nvPr/>
        </p:nvSpPr>
        <p:spPr>
          <a:xfrm>
            <a:off x="3228826" y="1385831"/>
            <a:ext cx="503294" cy="503294"/>
          </a:xfrm>
          <a:custGeom>
            <a:avLst/>
            <a:gdLst>
              <a:gd name="connsiteX0" fmla="*/ 457200 w 914400"/>
              <a:gd name="connsiteY0" fmla="*/ 0 h 914400"/>
              <a:gd name="connsiteX1" fmla="*/ 0 w 914400"/>
              <a:gd name="connsiteY1" fmla="*/ 457200 h 914400"/>
              <a:gd name="connsiteX2" fmla="*/ 457200 w 914400"/>
              <a:gd name="connsiteY2" fmla="*/ 914400 h 914400"/>
              <a:gd name="connsiteX3" fmla="*/ 914400 w 914400"/>
              <a:gd name="connsiteY3" fmla="*/ 457200 h 914400"/>
              <a:gd name="connsiteX4" fmla="*/ 457200 w 914400"/>
              <a:gd name="connsiteY4" fmla="*/ 0 h 914400"/>
              <a:gd name="connsiteX5" fmla="*/ 790980 w 914400"/>
              <a:gd name="connsiteY5" fmla="*/ 703417 h 914400"/>
              <a:gd name="connsiteX6" fmla="*/ 788505 w 914400"/>
              <a:gd name="connsiteY6" fmla="*/ 703259 h 914400"/>
              <a:gd name="connsiteX7" fmla="*/ 772064 w 914400"/>
              <a:gd name="connsiteY7" fmla="*/ 681912 h 914400"/>
              <a:gd name="connsiteX8" fmla="*/ 775990 w 914400"/>
              <a:gd name="connsiteY8" fmla="*/ 477218 h 914400"/>
              <a:gd name="connsiteX9" fmla="*/ 735574 w 914400"/>
              <a:gd name="connsiteY9" fmla="*/ 295647 h 914400"/>
              <a:gd name="connsiteX10" fmla="*/ 746103 w 914400"/>
              <a:gd name="connsiteY10" fmla="*/ 270849 h 914400"/>
              <a:gd name="connsiteX11" fmla="*/ 770902 w 914400"/>
              <a:gd name="connsiteY11" fmla="*/ 281378 h 914400"/>
              <a:gd name="connsiteX12" fmla="*/ 813913 w 914400"/>
              <a:gd name="connsiteY12" fmla="*/ 473590 h 914400"/>
              <a:gd name="connsiteX13" fmla="*/ 810314 w 914400"/>
              <a:gd name="connsiteY13" fmla="*/ 682803 h 914400"/>
              <a:gd name="connsiteX14" fmla="*/ 797006 w 914400"/>
              <a:gd name="connsiteY14" fmla="*/ 702375 h 914400"/>
              <a:gd name="connsiteX15" fmla="*/ 790980 w 914400"/>
              <a:gd name="connsiteY15" fmla="*/ 703417 h 914400"/>
              <a:gd name="connsiteX16" fmla="*/ 172571 w 914400"/>
              <a:gd name="connsiteY16" fmla="*/ 277099 h 914400"/>
              <a:gd name="connsiteX17" fmla="*/ 594859 w 914400"/>
              <a:gd name="connsiteY17" fmla="*/ 104636 h 914400"/>
              <a:gd name="connsiteX18" fmla="*/ 600340 w 914400"/>
              <a:gd name="connsiteY18" fmla="*/ 106998 h 914400"/>
              <a:gd name="connsiteX19" fmla="*/ 610144 w 914400"/>
              <a:gd name="connsiteY19" fmla="*/ 132094 h 914400"/>
              <a:gd name="connsiteX20" fmla="*/ 585048 w 914400"/>
              <a:gd name="connsiteY20" fmla="*/ 141899 h 914400"/>
              <a:gd name="connsiteX21" fmla="*/ 209838 w 914400"/>
              <a:gd name="connsiteY21" fmla="*/ 286887 h 914400"/>
              <a:gd name="connsiteX22" fmla="*/ 207666 w 914400"/>
              <a:gd name="connsiteY22" fmla="*/ 291926 h 914400"/>
              <a:gd name="connsiteX23" fmla="*/ 182715 w 914400"/>
              <a:gd name="connsiteY23" fmla="*/ 302085 h 914400"/>
              <a:gd name="connsiteX24" fmla="*/ 172556 w 914400"/>
              <a:gd name="connsiteY24" fmla="*/ 277135 h 914400"/>
              <a:gd name="connsiteX25" fmla="*/ 172571 w 914400"/>
              <a:gd name="connsiteY25" fmla="*/ 277099 h 914400"/>
              <a:gd name="connsiteX26" fmla="*/ 314706 w 914400"/>
              <a:gd name="connsiteY26" fmla="*/ 210815 h 914400"/>
              <a:gd name="connsiteX27" fmla="*/ 663979 w 914400"/>
              <a:gd name="connsiteY27" fmla="*/ 248520 h 914400"/>
              <a:gd name="connsiteX28" fmla="*/ 700306 w 914400"/>
              <a:gd name="connsiteY28" fmla="*/ 310009 h 914400"/>
              <a:gd name="connsiteX29" fmla="*/ 689871 w 914400"/>
              <a:gd name="connsiteY29" fmla="*/ 334849 h 914400"/>
              <a:gd name="connsiteX30" fmla="*/ 665031 w 914400"/>
              <a:gd name="connsiteY30" fmla="*/ 324415 h 914400"/>
              <a:gd name="connsiteX31" fmla="*/ 665006 w 914400"/>
              <a:gd name="connsiteY31" fmla="*/ 324352 h 914400"/>
              <a:gd name="connsiteX32" fmla="*/ 392083 w 914400"/>
              <a:gd name="connsiteY32" fmla="*/ 208867 h 914400"/>
              <a:gd name="connsiteX33" fmla="*/ 275415 w 914400"/>
              <a:gd name="connsiteY33" fmla="*/ 478808 h 914400"/>
              <a:gd name="connsiteX34" fmla="*/ 264523 w 914400"/>
              <a:gd name="connsiteY34" fmla="*/ 503448 h 914400"/>
              <a:gd name="connsiteX35" fmla="*/ 239883 w 914400"/>
              <a:gd name="connsiteY35" fmla="*/ 492556 h 914400"/>
              <a:gd name="connsiteX36" fmla="*/ 314706 w 914400"/>
              <a:gd name="connsiteY36" fmla="*/ 210815 h 914400"/>
              <a:gd name="connsiteX37" fmla="*/ 626943 w 914400"/>
              <a:gd name="connsiteY37" fmla="*/ 530443 h 914400"/>
              <a:gd name="connsiteX38" fmla="*/ 613823 w 914400"/>
              <a:gd name="connsiteY38" fmla="*/ 421342 h 914400"/>
              <a:gd name="connsiteX39" fmla="*/ 588485 w 914400"/>
              <a:gd name="connsiteY39" fmla="*/ 340361 h 914400"/>
              <a:gd name="connsiteX40" fmla="*/ 420555 w 914400"/>
              <a:gd name="connsiteY40" fmla="*/ 279620 h 914400"/>
              <a:gd name="connsiteX41" fmla="*/ 395782 w 914400"/>
              <a:gd name="connsiteY41" fmla="*/ 269051 h 914400"/>
              <a:gd name="connsiteX42" fmla="*/ 406351 w 914400"/>
              <a:gd name="connsiteY42" fmla="*/ 244278 h 914400"/>
              <a:gd name="connsiteX43" fmla="*/ 406408 w 914400"/>
              <a:gd name="connsiteY43" fmla="*/ 244255 h 914400"/>
              <a:gd name="connsiteX44" fmla="*/ 622055 w 914400"/>
              <a:gd name="connsiteY44" fmla="*/ 322334 h 914400"/>
              <a:gd name="connsiteX45" fmla="*/ 651123 w 914400"/>
              <a:gd name="connsiteY45" fmla="*/ 413603 h 914400"/>
              <a:gd name="connsiteX46" fmla="*/ 665016 w 914400"/>
              <a:gd name="connsiteY46" fmla="*/ 528898 h 914400"/>
              <a:gd name="connsiteX47" fmla="*/ 658685 w 914400"/>
              <a:gd name="connsiteY47" fmla="*/ 667197 h 914400"/>
              <a:gd name="connsiteX48" fmla="*/ 639817 w 914400"/>
              <a:gd name="connsiteY48" fmla="*/ 683800 h 914400"/>
              <a:gd name="connsiteX49" fmla="*/ 637347 w 914400"/>
              <a:gd name="connsiteY49" fmla="*/ 683642 h 914400"/>
              <a:gd name="connsiteX50" fmla="*/ 620901 w 914400"/>
              <a:gd name="connsiteY50" fmla="*/ 662306 h 914400"/>
              <a:gd name="connsiteX51" fmla="*/ 620901 w 914400"/>
              <a:gd name="connsiteY51" fmla="*/ 662304 h 914400"/>
              <a:gd name="connsiteX52" fmla="*/ 626943 w 914400"/>
              <a:gd name="connsiteY52" fmla="*/ 530442 h 914400"/>
              <a:gd name="connsiteX53" fmla="*/ 551245 w 914400"/>
              <a:gd name="connsiteY53" fmla="*/ 545660 h 914400"/>
              <a:gd name="connsiteX54" fmla="*/ 542134 w 914400"/>
              <a:gd name="connsiteY54" fmla="*/ 451340 h 914400"/>
              <a:gd name="connsiteX55" fmla="*/ 521796 w 914400"/>
              <a:gd name="connsiteY55" fmla="*/ 377363 h 914400"/>
              <a:gd name="connsiteX56" fmla="*/ 445297 w 914400"/>
              <a:gd name="connsiteY56" fmla="*/ 351872 h 914400"/>
              <a:gd name="connsiteX57" fmla="*/ 415705 w 914400"/>
              <a:gd name="connsiteY57" fmla="*/ 388190 h 914400"/>
              <a:gd name="connsiteX58" fmla="*/ 421839 w 914400"/>
              <a:gd name="connsiteY58" fmla="*/ 438857 h 914400"/>
              <a:gd name="connsiteX59" fmla="*/ 428914 w 914400"/>
              <a:gd name="connsiteY59" fmla="*/ 465609 h 914400"/>
              <a:gd name="connsiteX60" fmla="*/ 437574 w 914400"/>
              <a:gd name="connsiteY60" fmla="*/ 564468 h 914400"/>
              <a:gd name="connsiteX61" fmla="*/ 399776 w 914400"/>
              <a:gd name="connsiteY61" fmla="*/ 775078 h 914400"/>
              <a:gd name="connsiteX62" fmla="*/ 375605 w 914400"/>
              <a:gd name="connsiteY62" fmla="*/ 786970 h 914400"/>
              <a:gd name="connsiteX63" fmla="*/ 363713 w 914400"/>
              <a:gd name="connsiteY63" fmla="*/ 762800 h 914400"/>
              <a:gd name="connsiteX64" fmla="*/ 399474 w 914400"/>
              <a:gd name="connsiteY64" fmla="*/ 564133 h 914400"/>
              <a:gd name="connsiteX65" fmla="*/ 391538 w 914400"/>
              <a:gd name="connsiteY65" fmla="*/ 473013 h 914400"/>
              <a:gd name="connsiteX66" fmla="*/ 385344 w 914400"/>
              <a:gd name="connsiteY66" fmla="*/ 449787 h 914400"/>
              <a:gd name="connsiteX67" fmla="*/ 378954 w 914400"/>
              <a:gd name="connsiteY67" fmla="*/ 378135 h 914400"/>
              <a:gd name="connsiteX68" fmla="*/ 459033 w 914400"/>
              <a:gd name="connsiteY68" fmla="*/ 308474 h 914400"/>
              <a:gd name="connsiteX69" fmla="*/ 555841 w 914400"/>
              <a:gd name="connsiteY69" fmla="*/ 360266 h 914400"/>
              <a:gd name="connsiteX70" fmla="*/ 579639 w 914400"/>
              <a:gd name="connsiteY70" fmla="*/ 444624 h 914400"/>
              <a:gd name="connsiteX71" fmla="*/ 589336 w 914400"/>
              <a:gd name="connsiteY71" fmla="*/ 544860 h 914400"/>
              <a:gd name="connsiteX72" fmla="*/ 557185 w 914400"/>
              <a:gd name="connsiteY72" fmla="*/ 781552 h 914400"/>
              <a:gd name="connsiteX73" fmla="*/ 533634 w 914400"/>
              <a:gd name="connsiteY73" fmla="*/ 794639 h 914400"/>
              <a:gd name="connsiteX74" fmla="*/ 520546 w 914400"/>
              <a:gd name="connsiteY74" fmla="*/ 771088 h 914400"/>
              <a:gd name="connsiteX75" fmla="*/ 520555 w 914400"/>
              <a:gd name="connsiteY75" fmla="*/ 771060 h 914400"/>
              <a:gd name="connsiteX76" fmla="*/ 551245 w 914400"/>
              <a:gd name="connsiteY76" fmla="*/ 545660 h 914400"/>
              <a:gd name="connsiteX77" fmla="*/ 245232 w 914400"/>
              <a:gd name="connsiteY77" fmla="*/ 611479 h 914400"/>
              <a:gd name="connsiteX78" fmla="*/ 266426 w 914400"/>
              <a:gd name="connsiteY78" fmla="*/ 594848 h 914400"/>
              <a:gd name="connsiteX79" fmla="*/ 283057 w 914400"/>
              <a:gd name="connsiteY79" fmla="*/ 616042 h 914400"/>
              <a:gd name="connsiteX80" fmla="*/ 283025 w 914400"/>
              <a:gd name="connsiteY80" fmla="*/ 616297 h 914400"/>
              <a:gd name="connsiteX81" fmla="*/ 223881 w 914400"/>
              <a:gd name="connsiteY81" fmla="*/ 805368 h 914400"/>
              <a:gd name="connsiteX82" fmla="*/ 192763 w 914400"/>
              <a:gd name="connsiteY82" fmla="*/ 782287 h 914400"/>
              <a:gd name="connsiteX83" fmla="*/ 245232 w 914400"/>
              <a:gd name="connsiteY83" fmla="*/ 611479 h 914400"/>
              <a:gd name="connsiteX84" fmla="*/ 320013 w 914400"/>
              <a:gd name="connsiteY84" fmla="*/ 621562 h 914400"/>
              <a:gd name="connsiteX85" fmla="*/ 321288 w 914400"/>
              <a:gd name="connsiteY85" fmla="*/ 513597 h 914400"/>
              <a:gd name="connsiteX86" fmla="*/ 312283 w 914400"/>
              <a:gd name="connsiteY86" fmla="*/ 468929 h 914400"/>
              <a:gd name="connsiteX87" fmla="*/ 299395 w 914400"/>
              <a:gd name="connsiteY87" fmla="*/ 409575 h 914400"/>
              <a:gd name="connsiteX88" fmla="*/ 350471 w 914400"/>
              <a:gd name="connsiteY88" fmla="*/ 280950 h 914400"/>
              <a:gd name="connsiteX89" fmla="*/ 377414 w 914400"/>
              <a:gd name="connsiteY89" fmla="*/ 281366 h 914400"/>
              <a:gd name="connsiteX90" fmla="*/ 377047 w 914400"/>
              <a:gd name="connsiteY90" fmla="*/ 308260 h 914400"/>
              <a:gd name="connsiteX91" fmla="*/ 337468 w 914400"/>
              <a:gd name="connsiteY91" fmla="*/ 408096 h 914400"/>
              <a:gd name="connsiteX92" fmla="*/ 348537 w 914400"/>
              <a:gd name="connsiteY92" fmla="*/ 457219 h 914400"/>
              <a:gd name="connsiteX93" fmla="*/ 359117 w 914400"/>
              <a:gd name="connsiteY93" fmla="*/ 509039 h 914400"/>
              <a:gd name="connsiteX94" fmla="*/ 357806 w 914400"/>
              <a:gd name="connsiteY94" fmla="*/ 626417 h 914400"/>
              <a:gd name="connsiteX95" fmla="*/ 290238 w 914400"/>
              <a:gd name="connsiteY95" fmla="*/ 841634 h 914400"/>
              <a:gd name="connsiteX96" fmla="*/ 256020 w 914400"/>
              <a:gd name="connsiteY96" fmla="*/ 824905 h 914400"/>
              <a:gd name="connsiteX97" fmla="*/ 320013 w 914400"/>
              <a:gd name="connsiteY97" fmla="*/ 621563 h 914400"/>
              <a:gd name="connsiteX98" fmla="*/ 440904 w 914400"/>
              <a:gd name="connsiteY98" fmla="*/ 770465 h 914400"/>
              <a:gd name="connsiteX99" fmla="*/ 474757 w 914400"/>
              <a:gd name="connsiteY99" fmla="*/ 579546 h 914400"/>
              <a:gd name="connsiteX100" fmla="*/ 453070 w 914400"/>
              <a:gd name="connsiteY100" fmla="*/ 410106 h 914400"/>
              <a:gd name="connsiteX101" fmla="*/ 463911 w 914400"/>
              <a:gd name="connsiteY101" fmla="*/ 385442 h 914400"/>
              <a:gd name="connsiteX102" fmla="*/ 488574 w 914400"/>
              <a:gd name="connsiteY102" fmla="*/ 396283 h 914400"/>
              <a:gd name="connsiteX103" fmla="*/ 512838 w 914400"/>
              <a:gd name="connsiteY103" fmla="*/ 580830 h 914400"/>
              <a:gd name="connsiteX104" fmla="*/ 477236 w 914400"/>
              <a:gd name="connsiteY104" fmla="*/ 781924 h 914400"/>
              <a:gd name="connsiteX105" fmla="*/ 441526 w 914400"/>
              <a:gd name="connsiteY105" fmla="*/ 875904 h 914400"/>
              <a:gd name="connsiteX106" fmla="*/ 401351 w 914400"/>
              <a:gd name="connsiteY106" fmla="*/ 872484 h 914400"/>
              <a:gd name="connsiteX107" fmla="*/ 440904 w 914400"/>
              <a:gd name="connsiteY107" fmla="*/ 770465 h 914400"/>
              <a:gd name="connsiteX108" fmla="*/ 576956 w 914400"/>
              <a:gd name="connsiteY108" fmla="*/ 798566 h 914400"/>
              <a:gd name="connsiteX109" fmla="*/ 601228 w 914400"/>
              <a:gd name="connsiteY109" fmla="*/ 786887 h 914400"/>
              <a:gd name="connsiteX110" fmla="*/ 612907 w 914400"/>
              <a:gd name="connsiteY110" fmla="*/ 811160 h 914400"/>
              <a:gd name="connsiteX111" fmla="*/ 597527 w 914400"/>
              <a:gd name="connsiteY111" fmla="*/ 852146 h 914400"/>
              <a:gd name="connsiteX112" fmla="*/ 550562 w 914400"/>
              <a:gd name="connsiteY112" fmla="*/ 865731 h 914400"/>
              <a:gd name="connsiteX113" fmla="*/ 576956 w 914400"/>
              <a:gd name="connsiteY113" fmla="*/ 798566 h 914400"/>
              <a:gd name="connsiteX114" fmla="*/ 693674 w 914400"/>
              <a:gd name="connsiteY114" fmla="*/ 433444 h 914400"/>
              <a:gd name="connsiteX115" fmla="*/ 709361 w 914400"/>
              <a:gd name="connsiteY115" fmla="*/ 411543 h 914400"/>
              <a:gd name="connsiteX116" fmla="*/ 731262 w 914400"/>
              <a:gd name="connsiteY116" fmla="*/ 427230 h 914400"/>
              <a:gd name="connsiteX117" fmla="*/ 713245 w 914400"/>
              <a:gd name="connsiteY117" fmla="*/ 788882 h 914400"/>
              <a:gd name="connsiteX118" fmla="*/ 664907 w 914400"/>
              <a:gd name="connsiteY118" fmla="*/ 821152 h 914400"/>
              <a:gd name="connsiteX119" fmla="*/ 693674 w 914400"/>
              <a:gd name="connsiteY119" fmla="*/ 433444 h 914400"/>
              <a:gd name="connsiteX120" fmla="*/ 134498 w 914400"/>
              <a:gd name="connsiteY120" fmla="*/ 724590 h 914400"/>
              <a:gd name="connsiteX121" fmla="*/ 171599 w 914400"/>
              <a:gd name="connsiteY121" fmla="*/ 570645 h 914400"/>
              <a:gd name="connsiteX122" fmla="*/ 164432 w 914400"/>
              <a:gd name="connsiteY122" fmla="*/ 507997 h 914400"/>
              <a:gd name="connsiteX123" fmla="*/ 146977 w 914400"/>
              <a:gd name="connsiteY123" fmla="*/ 396720 h 914400"/>
              <a:gd name="connsiteX124" fmla="*/ 165992 w 914400"/>
              <a:gd name="connsiteY124" fmla="*/ 378043 h 914400"/>
              <a:gd name="connsiteX125" fmla="*/ 166404 w 914400"/>
              <a:gd name="connsiteY125" fmla="*/ 378051 h 914400"/>
              <a:gd name="connsiteX126" fmla="*/ 185068 w 914400"/>
              <a:gd name="connsiteY126" fmla="*/ 397483 h 914400"/>
              <a:gd name="connsiteX127" fmla="*/ 200472 w 914400"/>
              <a:gd name="connsiteY127" fmla="*/ 495644 h 914400"/>
              <a:gd name="connsiteX128" fmla="*/ 209681 w 914400"/>
              <a:gd name="connsiteY128" fmla="*/ 571947 h 914400"/>
              <a:gd name="connsiteX129" fmla="*/ 162590 w 914400"/>
              <a:gd name="connsiteY129" fmla="*/ 755205 h 914400"/>
              <a:gd name="connsiteX130" fmla="*/ 134498 w 914400"/>
              <a:gd name="connsiteY130" fmla="*/ 72459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14400" h="914400">
                <a:moveTo>
                  <a:pt x="457200" y="0"/>
                </a:moveTo>
                <a:cubicBezTo>
                  <a:pt x="204695" y="0"/>
                  <a:pt x="0" y="204695"/>
                  <a:pt x="0" y="457200"/>
                </a:cubicBezTo>
                <a:cubicBezTo>
                  <a:pt x="0" y="709705"/>
                  <a:pt x="204695" y="914400"/>
                  <a:pt x="457200" y="914400"/>
                </a:cubicBezTo>
                <a:cubicBezTo>
                  <a:pt x="709705" y="914400"/>
                  <a:pt x="914400" y="709705"/>
                  <a:pt x="914400" y="457200"/>
                </a:cubicBezTo>
                <a:cubicBezTo>
                  <a:pt x="914400" y="204695"/>
                  <a:pt x="709705" y="0"/>
                  <a:pt x="457200" y="0"/>
                </a:cubicBezTo>
                <a:close/>
                <a:moveTo>
                  <a:pt x="790980" y="703417"/>
                </a:moveTo>
                <a:cubicBezTo>
                  <a:pt x="790152" y="703420"/>
                  <a:pt x="789326" y="703367"/>
                  <a:pt x="788505" y="703259"/>
                </a:cubicBezTo>
                <a:cubicBezTo>
                  <a:pt x="778071" y="701904"/>
                  <a:pt x="770710" y="692347"/>
                  <a:pt x="772064" y="681912"/>
                </a:cubicBezTo>
                <a:cubicBezTo>
                  <a:pt x="781029" y="614042"/>
                  <a:pt x="782346" y="545381"/>
                  <a:pt x="775990" y="477218"/>
                </a:cubicBezTo>
                <a:cubicBezTo>
                  <a:pt x="771322" y="415065"/>
                  <a:pt x="757709" y="353912"/>
                  <a:pt x="735574" y="295647"/>
                </a:cubicBezTo>
                <a:cubicBezTo>
                  <a:pt x="731633" y="285892"/>
                  <a:pt x="736348" y="274789"/>
                  <a:pt x="746103" y="270849"/>
                </a:cubicBezTo>
                <a:cubicBezTo>
                  <a:pt x="755859" y="266908"/>
                  <a:pt x="766962" y="271622"/>
                  <a:pt x="770902" y="281378"/>
                </a:cubicBezTo>
                <a:cubicBezTo>
                  <a:pt x="794425" y="343042"/>
                  <a:pt x="808912" y="407781"/>
                  <a:pt x="813913" y="473590"/>
                </a:cubicBezTo>
                <a:cubicBezTo>
                  <a:pt x="820407" y="543248"/>
                  <a:pt x="819199" y="613410"/>
                  <a:pt x="810314" y="682803"/>
                </a:cubicBezTo>
                <a:cubicBezTo>
                  <a:pt x="806054" y="689458"/>
                  <a:pt x="801618" y="695982"/>
                  <a:pt x="797006" y="702375"/>
                </a:cubicBezTo>
                <a:cubicBezTo>
                  <a:pt x="795068" y="703050"/>
                  <a:pt x="793032" y="703402"/>
                  <a:pt x="790980" y="703417"/>
                </a:cubicBezTo>
                <a:close/>
                <a:moveTo>
                  <a:pt x="172571" y="277099"/>
                </a:moveTo>
                <a:cubicBezTo>
                  <a:pt x="241558" y="112863"/>
                  <a:pt x="430623" y="35649"/>
                  <a:pt x="594859" y="104636"/>
                </a:cubicBezTo>
                <a:cubicBezTo>
                  <a:pt x="596693" y="105407"/>
                  <a:pt x="598520" y="106194"/>
                  <a:pt x="600340" y="106998"/>
                </a:cubicBezTo>
                <a:cubicBezTo>
                  <a:pt x="609977" y="111221"/>
                  <a:pt x="614367" y="122457"/>
                  <a:pt x="610144" y="132094"/>
                </a:cubicBezTo>
                <a:cubicBezTo>
                  <a:pt x="605922" y="141732"/>
                  <a:pt x="594686" y="146121"/>
                  <a:pt x="585048" y="141899"/>
                </a:cubicBezTo>
                <a:cubicBezTo>
                  <a:pt x="441399" y="78325"/>
                  <a:pt x="273412" y="143238"/>
                  <a:pt x="209838" y="286887"/>
                </a:cubicBezTo>
                <a:cubicBezTo>
                  <a:pt x="209098" y="288560"/>
                  <a:pt x="208374" y="290239"/>
                  <a:pt x="207666" y="291926"/>
                </a:cubicBezTo>
                <a:cubicBezTo>
                  <a:pt x="203581" y="301621"/>
                  <a:pt x="192411" y="306170"/>
                  <a:pt x="182715" y="302085"/>
                </a:cubicBezTo>
                <a:cubicBezTo>
                  <a:pt x="173020" y="298001"/>
                  <a:pt x="168472" y="286830"/>
                  <a:pt x="172556" y="277135"/>
                </a:cubicBezTo>
                <a:cubicBezTo>
                  <a:pt x="172561" y="277123"/>
                  <a:pt x="172566" y="277111"/>
                  <a:pt x="172571" y="277099"/>
                </a:cubicBezTo>
                <a:close/>
                <a:moveTo>
                  <a:pt x="314706" y="210815"/>
                </a:moveTo>
                <a:cubicBezTo>
                  <a:pt x="421567" y="124778"/>
                  <a:pt x="577942" y="141659"/>
                  <a:pt x="663979" y="248520"/>
                </a:cubicBezTo>
                <a:cubicBezTo>
                  <a:pt x="678986" y="267160"/>
                  <a:pt x="691222" y="287870"/>
                  <a:pt x="700306" y="310009"/>
                </a:cubicBezTo>
                <a:cubicBezTo>
                  <a:pt x="704283" y="319750"/>
                  <a:pt x="699612" y="330871"/>
                  <a:pt x="689871" y="334849"/>
                </a:cubicBezTo>
                <a:cubicBezTo>
                  <a:pt x="680130" y="338827"/>
                  <a:pt x="669009" y="334155"/>
                  <a:pt x="665031" y="324415"/>
                </a:cubicBezTo>
                <a:cubicBezTo>
                  <a:pt x="665023" y="324394"/>
                  <a:pt x="665014" y="324373"/>
                  <a:pt x="665006" y="324352"/>
                </a:cubicBezTo>
                <a:cubicBezTo>
                  <a:pt x="621530" y="217096"/>
                  <a:pt x="499339" y="165392"/>
                  <a:pt x="392083" y="208867"/>
                </a:cubicBezTo>
                <a:cubicBezTo>
                  <a:pt x="285986" y="251873"/>
                  <a:pt x="234039" y="372066"/>
                  <a:pt x="275415" y="478808"/>
                </a:cubicBezTo>
                <a:cubicBezTo>
                  <a:pt x="279212" y="488620"/>
                  <a:pt x="274335" y="499652"/>
                  <a:pt x="264523" y="503448"/>
                </a:cubicBezTo>
                <a:cubicBezTo>
                  <a:pt x="254711" y="507244"/>
                  <a:pt x="243680" y="502368"/>
                  <a:pt x="239883" y="492556"/>
                </a:cubicBezTo>
                <a:cubicBezTo>
                  <a:pt x="201817" y="392315"/>
                  <a:pt x="231920" y="278961"/>
                  <a:pt x="314706" y="210815"/>
                </a:cubicBezTo>
                <a:close/>
                <a:moveTo>
                  <a:pt x="626943" y="530443"/>
                </a:moveTo>
                <a:cubicBezTo>
                  <a:pt x="625552" y="493779"/>
                  <a:pt x="621164" y="457290"/>
                  <a:pt x="613823" y="421342"/>
                </a:cubicBezTo>
                <a:cubicBezTo>
                  <a:pt x="609190" y="393300"/>
                  <a:pt x="600662" y="366043"/>
                  <a:pt x="588485" y="340361"/>
                </a:cubicBezTo>
                <a:cubicBezTo>
                  <a:pt x="555632" y="280900"/>
                  <a:pt x="483844" y="254934"/>
                  <a:pt x="420555" y="279620"/>
                </a:cubicBezTo>
                <a:cubicBezTo>
                  <a:pt x="410796" y="283542"/>
                  <a:pt x="399705" y="278810"/>
                  <a:pt x="395782" y="269051"/>
                </a:cubicBezTo>
                <a:cubicBezTo>
                  <a:pt x="391860" y="259292"/>
                  <a:pt x="396592" y="248200"/>
                  <a:pt x="406351" y="244278"/>
                </a:cubicBezTo>
                <a:cubicBezTo>
                  <a:pt x="406370" y="244270"/>
                  <a:pt x="406389" y="244263"/>
                  <a:pt x="406408" y="244255"/>
                </a:cubicBezTo>
                <a:cubicBezTo>
                  <a:pt x="487700" y="212569"/>
                  <a:pt x="579892" y="245948"/>
                  <a:pt x="622055" y="322334"/>
                </a:cubicBezTo>
                <a:cubicBezTo>
                  <a:pt x="636048" y="351215"/>
                  <a:pt x="645837" y="381949"/>
                  <a:pt x="651123" y="413603"/>
                </a:cubicBezTo>
                <a:cubicBezTo>
                  <a:pt x="658892" y="451591"/>
                  <a:pt x="663538" y="490151"/>
                  <a:pt x="665016" y="528898"/>
                </a:cubicBezTo>
                <a:cubicBezTo>
                  <a:pt x="666804" y="575093"/>
                  <a:pt x="664686" y="621358"/>
                  <a:pt x="658685" y="667197"/>
                </a:cubicBezTo>
                <a:cubicBezTo>
                  <a:pt x="657457" y="676684"/>
                  <a:pt x="649383" y="683788"/>
                  <a:pt x="639817" y="683800"/>
                </a:cubicBezTo>
                <a:cubicBezTo>
                  <a:pt x="638991" y="683803"/>
                  <a:pt x="638166" y="683750"/>
                  <a:pt x="637347" y="683642"/>
                </a:cubicBezTo>
                <a:cubicBezTo>
                  <a:pt x="626914" y="682292"/>
                  <a:pt x="619551" y="672740"/>
                  <a:pt x="620901" y="662306"/>
                </a:cubicBezTo>
                <a:cubicBezTo>
                  <a:pt x="620901" y="662306"/>
                  <a:pt x="620901" y="662305"/>
                  <a:pt x="620901" y="662304"/>
                </a:cubicBezTo>
                <a:cubicBezTo>
                  <a:pt x="626627" y="618599"/>
                  <a:pt x="628648" y="574488"/>
                  <a:pt x="626943" y="530442"/>
                </a:cubicBezTo>
                <a:close/>
                <a:moveTo>
                  <a:pt x="551245" y="545660"/>
                </a:moveTo>
                <a:cubicBezTo>
                  <a:pt x="550662" y="514031"/>
                  <a:pt x="547616" y="482496"/>
                  <a:pt x="542134" y="451340"/>
                </a:cubicBezTo>
                <a:cubicBezTo>
                  <a:pt x="538797" y="425862"/>
                  <a:pt x="531952" y="400967"/>
                  <a:pt x="521796" y="377363"/>
                </a:cubicBezTo>
                <a:cubicBezTo>
                  <a:pt x="507711" y="349200"/>
                  <a:pt x="473461" y="337787"/>
                  <a:pt x="445297" y="351872"/>
                </a:cubicBezTo>
                <a:cubicBezTo>
                  <a:pt x="430686" y="359179"/>
                  <a:pt x="419910" y="372404"/>
                  <a:pt x="415705" y="388190"/>
                </a:cubicBezTo>
                <a:cubicBezTo>
                  <a:pt x="411388" y="403948"/>
                  <a:pt x="416235" y="420123"/>
                  <a:pt x="421839" y="438857"/>
                </a:cubicBezTo>
                <a:cubicBezTo>
                  <a:pt x="424411" y="447443"/>
                  <a:pt x="427071" y="456326"/>
                  <a:pt x="428914" y="465609"/>
                </a:cubicBezTo>
                <a:cubicBezTo>
                  <a:pt x="435147" y="498182"/>
                  <a:pt x="438049" y="531306"/>
                  <a:pt x="437574" y="564468"/>
                </a:cubicBezTo>
                <a:cubicBezTo>
                  <a:pt x="436276" y="636237"/>
                  <a:pt x="423516" y="707337"/>
                  <a:pt x="399776" y="775078"/>
                </a:cubicBezTo>
                <a:cubicBezTo>
                  <a:pt x="396385" y="785036"/>
                  <a:pt x="385564" y="790361"/>
                  <a:pt x="375605" y="786970"/>
                </a:cubicBezTo>
                <a:cubicBezTo>
                  <a:pt x="365647" y="783580"/>
                  <a:pt x="360323" y="772759"/>
                  <a:pt x="363713" y="762800"/>
                </a:cubicBezTo>
                <a:cubicBezTo>
                  <a:pt x="386138" y="698905"/>
                  <a:pt x="398210" y="631838"/>
                  <a:pt x="399474" y="564133"/>
                </a:cubicBezTo>
                <a:cubicBezTo>
                  <a:pt x="399924" y="533570"/>
                  <a:pt x="397265" y="503039"/>
                  <a:pt x="391538" y="473013"/>
                </a:cubicBezTo>
                <a:cubicBezTo>
                  <a:pt x="390055" y="465515"/>
                  <a:pt x="387766" y="457870"/>
                  <a:pt x="385344" y="449787"/>
                </a:cubicBezTo>
                <a:cubicBezTo>
                  <a:pt x="378977" y="428523"/>
                  <a:pt x="371759" y="404422"/>
                  <a:pt x="378954" y="378135"/>
                </a:cubicBezTo>
                <a:cubicBezTo>
                  <a:pt x="389345" y="341010"/>
                  <a:pt x="420826" y="313624"/>
                  <a:pt x="459033" y="308474"/>
                </a:cubicBezTo>
                <a:cubicBezTo>
                  <a:pt x="499008" y="303526"/>
                  <a:pt x="537773" y="324265"/>
                  <a:pt x="555841" y="360266"/>
                </a:cubicBezTo>
                <a:cubicBezTo>
                  <a:pt x="567705" y="387125"/>
                  <a:pt x="575717" y="415525"/>
                  <a:pt x="579639" y="444624"/>
                </a:cubicBezTo>
                <a:cubicBezTo>
                  <a:pt x="585466" y="477734"/>
                  <a:pt x="588709" y="511247"/>
                  <a:pt x="589336" y="544860"/>
                </a:cubicBezTo>
                <a:cubicBezTo>
                  <a:pt x="590530" y="624922"/>
                  <a:pt x="579692" y="704709"/>
                  <a:pt x="557185" y="781552"/>
                </a:cubicBezTo>
                <a:cubicBezTo>
                  <a:pt x="554295" y="791669"/>
                  <a:pt x="543751" y="797529"/>
                  <a:pt x="533634" y="794639"/>
                </a:cubicBezTo>
                <a:cubicBezTo>
                  <a:pt x="523516" y="791750"/>
                  <a:pt x="517657" y="781206"/>
                  <a:pt x="520546" y="771088"/>
                </a:cubicBezTo>
                <a:cubicBezTo>
                  <a:pt x="520549" y="771079"/>
                  <a:pt x="520552" y="771070"/>
                  <a:pt x="520555" y="771060"/>
                </a:cubicBezTo>
                <a:cubicBezTo>
                  <a:pt x="542010" y="697887"/>
                  <a:pt x="552356" y="621906"/>
                  <a:pt x="551245" y="545660"/>
                </a:cubicBezTo>
                <a:close/>
                <a:moveTo>
                  <a:pt x="245232" y="611479"/>
                </a:moveTo>
                <a:cubicBezTo>
                  <a:pt x="246491" y="601034"/>
                  <a:pt x="255980" y="593588"/>
                  <a:pt x="266426" y="594848"/>
                </a:cubicBezTo>
                <a:cubicBezTo>
                  <a:pt x="276871" y="596108"/>
                  <a:pt x="284317" y="605597"/>
                  <a:pt x="283057" y="616042"/>
                </a:cubicBezTo>
                <a:cubicBezTo>
                  <a:pt x="283047" y="616127"/>
                  <a:pt x="283036" y="616212"/>
                  <a:pt x="283025" y="616297"/>
                </a:cubicBezTo>
                <a:cubicBezTo>
                  <a:pt x="273657" y="682103"/>
                  <a:pt x="253683" y="745955"/>
                  <a:pt x="223881" y="805368"/>
                </a:cubicBezTo>
                <a:cubicBezTo>
                  <a:pt x="213139" y="798156"/>
                  <a:pt x="202766" y="790462"/>
                  <a:pt x="192763" y="782287"/>
                </a:cubicBezTo>
                <a:cubicBezTo>
                  <a:pt x="219099" y="728454"/>
                  <a:pt x="236805" y="670814"/>
                  <a:pt x="245232" y="611479"/>
                </a:cubicBezTo>
                <a:close/>
                <a:moveTo>
                  <a:pt x="320013" y="621562"/>
                </a:moveTo>
                <a:cubicBezTo>
                  <a:pt x="324881" y="585764"/>
                  <a:pt x="325309" y="549500"/>
                  <a:pt x="321288" y="513597"/>
                </a:cubicBezTo>
                <a:cubicBezTo>
                  <a:pt x="319729" y="498453"/>
                  <a:pt x="316713" y="483494"/>
                  <a:pt x="312283" y="468929"/>
                </a:cubicBezTo>
                <a:cubicBezTo>
                  <a:pt x="305230" y="449845"/>
                  <a:pt x="300892" y="429865"/>
                  <a:pt x="299395" y="409575"/>
                </a:cubicBezTo>
                <a:cubicBezTo>
                  <a:pt x="297746" y="361455"/>
                  <a:pt x="316260" y="314830"/>
                  <a:pt x="350471" y="280950"/>
                </a:cubicBezTo>
                <a:cubicBezTo>
                  <a:pt x="358026" y="273625"/>
                  <a:pt x="370088" y="273811"/>
                  <a:pt x="377414" y="281366"/>
                </a:cubicBezTo>
                <a:cubicBezTo>
                  <a:pt x="384720" y="288901"/>
                  <a:pt x="384557" y="300927"/>
                  <a:pt x="377047" y="308260"/>
                </a:cubicBezTo>
                <a:cubicBezTo>
                  <a:pt x="350512" y="334565"/>
                  <a:pt x="336165" y="370755"/>
                  <a:pt x="337468" y="408096"/>
                </a:cubicBezTo>
                <a:cubicBezTo>
                  <a:pt x="338866" y="424904"/>
                  <a:pt x="342591" y="441436"/>
                  <a:pt x="348537" y="457219"/>
                </a:cubicBezTo>
                <a:cubicBezTo>
                  <a:pt x="353731" y="474110"/>
                  <a:pt x="357274" y="491464"/>
                  <a:pt x="359117" y="509039"/>
                </a:cubicBezTo>
                <a:cubicBezTo>
                  <a:pt x="363514" y="548070"/>
                  <a:pt x="363073" y="587494"/>
                  <a:pt x="357806" y="626417"/>
                </a:cubicBezTo>
                <a:cubicBezTo>
                  <a:pt x="347127" y="701351"/>
                  <a:pt x="324306" y="774043"/>
                  <a:pt x="290238" y="841634"/>
                </a:cubicBezTo>
                <a:cubicBezTo>
                  <a:pt x="278552" y="836551"/>
                  <a:pt x="267146" y="830975"/>
                  <a:pt x="256020" y="824905"/>
                </a:cubicBezTo>
                <a:cubicBezTo>
                  <a:pt x="288251" y="761049"/>
                  <a:pt x="309865" y="692369"/>
                  <a:pt x="320013" y="621563"/>
                </a:cubicBezTo>
                <a:close/>
                <a:moveTo>
                  <a:pt x="440904" y="770465"/>
                </a:moveTo>
                <a:cubicBezTo>
                  <a:pt x="460793" y="708655"/>
                  <a:pt x="472182" y="644426"/>
                  <a:pt x="474757" y="579546"/>
                </a:cubicBezTo>
                <a:cubicBezTo>
                  <a:pt x="477120" y="509076"/>
                  <a:pt x="470022" y="453647"/>
                  <a:pt x="453070" y="410106"/>
                </a:cubicBezTo>
                <a:cubicBezTo>
                  <a:pt x="449253" y="400301"/>
                  <a:pt x="454106" y="389259"/>
                  <a:pt x="463911" y="385442"/>
                </a:cubicBezTo>
                <a:cubicBezTo>
                  <a:pt x="473715" y="381625"/>
                  <a:pt x="484757" y="386479"/>
                  <a:pt x="488574" y="396283"/>
                </a:cubicBezTo>
                <a:cubicBezTo>
                  <a:pt x="507439" y="444726"/>
                  <a:pt x="515373" y="505095"/>
                  <a:pt x="512838" y="580830"/>
                </a:cubicBezTo>
                <a:cubicBezTo>
                  <a:pt x="510147" y="649166"/>
                  <a:pt x="498170" y="716818"/>
                  <a:pt x="477236" y="781924"/>
                </a:cubicBezTo>
                <a:cubicBezTo>
                  <a:pt x="467062" y="813881"/>
                  <a:pt x="455140" y="845255"/>
                  <a:pt x="441526" y="875904"/>
                </a:cubicBezTo>
                <a:cubicBezTo>
                  <a:pt x="427955" y="875404"/>
                  <a:pt x="414564" y="874264"/>
                  <a:pt x="401351" y="872484"/>
                </a:cubicBezTo>
                <a:cubicBezTo>
                  <a:pt x="416629" y="839327"/>
                  <a:pt x="429838" y="805255"/>
                  <a:pt x="440904" y="770465"/>
                </a:cubicBezTo>
                <a:close/>
                <a:moveTo>
                  <a:pt x="576956" y="798566"/>
                </a:moveTo>
                <a:cubicBezTo>
                  <a:pt x="580434" y="788638"/>
                  <a:pt x="591301" y="783409"/>
                  <a:pt x="601228" y="786887"/>
                </a:cubicBezTo>
                <a:cubicBezTo>
                  <a:pt x="611156" y="790365"/>
                  <a:pt x="616385" y="801232"/>
                  <a:pt x="612907" y="811160"/>
                </a:cubicBezTo>
                <a:cubicBezTo>
                  <a:pt x="608149" y="824738"/>
                  <a:pt x="602980" y="838432"/>
                  <a:pt x="597527" y="852146"/>
                </a:cubicBezTo>
                <a:cubicBezTo>
                  <a:pt x="582152" y="857591"/>
                  <a:pt x="566470" y="862127"/>
                  <a:pt x="550562" y="865731"/>
                </a:cubicBezTo>
                <a:cubicBezTo>
                  <a:pt x="560210" y="843316"/>
                  <a:pt x="569167" y="820773"/>
                  <a:pt x="576956" y="798566"/>
                </a:cubicBezTo>
                <a:close/>
                <a:moveTo>
                  <a:pt x="693674" y="433444"/>
                </a:moveTo>
                <a:cubicBezTo>
                  <a:pt x="691958" y="423064"/>
                  <a:pt x="698981" y="413259"/>
                  <a:pt x="709361" y="411543"/>
                </a:cubicBezTo>
                <a:cubicBezTo>
                  <a:pt x="719740" y="409827"/>
                  <a:pt x="729546" y="416850"/>
                  <a:pt x="731262" y="427230"/>
                </a:cubicBezTo>
                <a:cubicBezTo>
                  <a:pt x="749854" y="547754"/>
                  <a:pt x="743724" y="670802"/>
                  <a:pt x="713245" y="788882"/>
                </a:cubicBezTo>
                <a:cubicBezTo>
                  <a:pt x="697898" y="800743"/>
                  <a:pt x="681746" y="811526"/>
                  <a:pt x="664907" y="821152"/>
                </a:cubicBezTo>
                <a:cubicBezTo>
                  <a:pt x="703490" y="695716"/>
                  <a:pt x="713323" y="563200"/>
                  <a:pt x="693674" y="433444"/>
                </a:cubicBezTo>
                <a:close/>
                <a:moveTo>
                  <a:pt x="134498" y="724590"/>
                </a:moveTo>
                <a:cubicBezTo>
                  <a:pt x="156109" y="675953"/>
                  <a:pt x="168681" y="623787"/>
                  <a:pt x="171599" y="570645"/>
                </a:cubicBezTo>
                <a:cubicBezTo>
                  <a:pt x="173122" y="549498"/>
                  <a:pt x="170692" y="528253"/>
                  <a:pt x="164432" y="507997"/>
                </a:cubicBezTo>
                <a:cubicBezTo>
                  <a:pt x="152123" y="472218"/>
                  <a:pt x="146215" y="434550"/>
                  <a:pt x="146977" y="396720"/>
                </a:cubicBezTo>
                <a:cubicBezTo>
                  <a:pt x="147071" y="386312"/>
                  <a:pt x="155584" y="377950"/>
                  <a:pt x="165992" y="378043"/>
                </a:cubicBezTo>
                <a:cubicBezTo>
                  <a:pt x="166130" y="378044"/>
                  <a:pt x="166267" y="378047"/>
                  <a:pt x="166404" y="378051"/>
                </a:cubicBezTo>
                <a:cubicBezTo>
                  <a:pt x="176923" y="378264"/>
                  <a:pt x="185278" y="386964"/>
                  <a:pt x="185068" y="397483"/>
                </a:cubicBezTo>
                <a:cubicBezTo>
                  <a:pt x="184399" y="430854"/>
                  <a:pt x="189613" y="464082"/>
                  <a:pt x="200472" y="495644"/>
                </a:cubicBezTo>
                <a:cubicBezTo>
                  <a:pt x="208110" y="520316"/>
                  <a:pt x="211230" y="546165"/>
                  <a:pt x="209681" y="571947"/>
                </a:cubicBezTo>
                <a:cubicBezTo>
                  <a:pt x="206053" y="635514"/>
                  <a:pt x="190057" y="697763"/>
                  <a:pt x="162590" y="755205"/>
                </a:cubicBezTo>
                <a:cubicBezTo>
                  <a:pt x="152738" y="745465"/>
                  <a:pt x="143374" y="735260"/>
                  <a:pt x="134498" y="724590"/>
                </a:cubicBezTo>
                <a:close/>
              </a:path>
            </a:pathLst>
          </a:custGeom>
          <a:solidFill>
            <a:schemeClr val="accent2"/>
          </a:solidFill>
          <a:ln w="9525" cap="flat">
            <a:noFill/>
            <a:prstDash val="solid"/>
            <a:miter/>
          </a:ln>
        </p:spPr>
        <p:txBody>
          <a:bodyPr rtlCol="0" anchor="ctr"/>
          <a:lstStyle/>
          <a:p>
            <a:endParaRPr lang="en-GB" dirty="0"/>
          </a:p>
        </p:txBody>
      </p:sp>
      <p:grpSp>
        <p:nvGrpSpPr>
          <p:cNvPr id="80" name="Group 79">
            <a:extLst>
              <a:ext uri="{FF2B5EF4-FFF2-40B4-BE49-F238E27FC236}">
                <a16:creationId xmlns:a16="http://schemas.microsoft.com/office/drawing/2014/main" id="{F3677D65-78A4-A39E-76F6-A2096B5846E1}"/>
              </a:ext>
            </a:extLst>
          </p:cNvPr>
          <p:cNvGrpSpPr/>
          <p:nvPr/>
        </p:nvGrpSpPr>
        <p:grpSpPr>
          <a:xfrm>
            <a:off x="5450131" y="1397952"/>
            <a:ext cx="426794" cy="479052"/>
            <a:chOff x="3121768" y="435566"/>
            <a:chExt cx="2900119" cy="3255222"/>
          </a:xfrm>
          <a:solidFill>
            <a:schemeClr val="accent3"/>
          </a:solidFill>
        </p:grpSpPr>
        <p:sp>
          <p:nvSpPr>
            <p:cNvPr id="71" name="Freeform: Shape 70">
              <a:extLst>
                <a:ext uri="{FF2B5EF4-FFF2-40B4-BE49-F238E27FC236}">
                  <a16:creationId xmlns:a16="http://schemas.microsoft.com/office/drawing/2014/main" id="{48DAB4DD-21EB-5DFD-53A7-9B04DB00BCDE}"/>
                </a:ext>
              </a:extLst>
            </p:cNvPr>
            <p:cNvSpPr/>
            <p:nvPr/>
          </p:nvSpPr>
          <p:spPr>
            <a:xfrm>
              <a:off x="3963243" y="675080"/>
              <a:ext cx="157885" cy="158700"/>
            </a:xfrm>
            <a:custGeom>
              <a:avLst/>
              <a:gdLst>
                <a:gd name="connsiteX0" fmla="*/ 0 w 157885"/>
                <a:gd name="connsiteY0" fmla="*/ 79350 h 158700"/>
                <a:gd name="connsiteX1" fmla="*/ 79350 w 157885"/>
                <a:gd name="connsiteY1" fmla="*/ 158700 h 158700"/>
                <a:gd name="connsiteX2" fmla="*/ 157886 w 157885"/>
                <a:gd name="connsiteY2" fmla="*/ 79350 h 158700"/>
                <a:gd name="connsiteX3" fmla="*/ 79350 w 157885"/>
                <a:gd name="connsiteY3" fmla="*/ 0 h 158700"/>
                <a:gd name="connsiteX4" fmla="*/ 0 w 157885"/>
                <a:gd name="connsiteY4" fmla="*/ 79350 h 15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85" h="158700">
                  <a:moveTo>
                    <a:pt x="0" y="79350"/>
                  </a:moveTo>
                  <a:cubicBezTo>
                    <a:pt x="0" y="123298"/>
                    <a:pt x="35402" y="158700"/>
                    <a:pt x="79350" y="158700"/>
                  </a:cubicBezTo>
                  <a:cubicBezTo>
                    <a:pt x="122484" y="158700"/>
                    <a:pt x="157886" y="123298"/>
                    <a:pt x="157886" y="79350"/>
                  </a:cubicBezTo>
                  <a:cubicBezTo>
                    <a:pt x="157886" y="36216"/>
                    <a:pt x="122484" y="0"/>
                    <a:pt x="79350" y="0"/>
                  </a:cubicBezTo>
                  <a:cubicBezTo>
                    <a:pt x="35402" y="407"/>
                    <a:pt x="0" y="36216"/>
                    <a:pt x="0" y="79350"/>
                  </a:cubicBezTo>
                  <a:close/>
                </a:path>
              </a:pathLst>
            </a:custGeom>
            <a:grpFill/>
            <a:ln w="40672" cap="flat">
              <a:noFill/>
              <a:prstDash val="solid"/>
              <a:miter/>
            </a:ln>
          </p:spPr>
          <p:txBody>
            <a:bodyPr rtlCol="0" anchor="ctr"/>
            <a:lstStyle/>
            <a:p>
              <a:endParaRPr lang="en-GB" dirty="0"/>
            </a:p>
          </p:txBody>
        </p:sp>
        <p:sp>
          <p:nvSpPr>
            <p:cNvPr id="72" name="Freeform: Shape 71">
              <a:extLst>
                <a:ext uri="{FF2B5EF4-FFF2-40B4-BE49-F238E27FC236}">
                  <a16:creationId xmlns:a16="http://schemas.microsoft.com/office/drawing/2014/main" id="{22D17F39-DBCC-9CB1-031E-65910A2BADCA}"/>
                </a:ext>
              </a:extLst>
            </p:cNvPr>
            <p:cNvSpPr/>
            <p:nvPr/>
          </p:nvSpPr>
          <p:spPr>
            <a:xfrm>
              <a:off x="3647471" y="1160540"/>
              <a:ext cx="158699" cy="158700"/>
            </a:xfrm>
            <a:custGeom>
              <a:avLst/>
              <a:gdLst>
                <a:gd name="connsiteX0" fmla="*/ 0 w 158699"/>
                <a:gd name="connsiteY0" fmla="*/ 79350 h 158700"/>
                <a:gd name="connsiteX1" fmla="*/ 79350 w 158699"/>
                <a:gd name="connsiteY1" fmla="*/ 158700 h 158700"/>
                <a:gd name="connsiteX2" fmla="*/ 158700 w 158699"/>
                <a:gd name="connsiteY2" fmla="*/ 79350 h 158700"/>
                <a:gd name="connsiteX3" fmla="*/ 79350 w 158699"/>
                <a:gd name="connsiteY3" fmla="*/ 0 h 158700"/>
                <a:gd name="connsiteX4" fmla="*/ 0 w 158699"/>
                <a:gd name="connsiteY4" fmla="*/ 79350 h 15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99" h="158700">
                  <a:moveTo>
                    <a:pt x="0" y="79350"/>
                  </a:moveTo>
                  <a:cubicBezTo>
                    <a:pt x="0" y="123298"/>
                    <a:pt x="35809" y="158700"/>
                    <a:pt x="79350" y="158700"/>
                  </a:cubicBezTo>
                  <a:cubicBezTo>
                    <a:pt x="123298" y="158700"/>
                    <a:pt x="158700" y="123298"/>
                    <a:pt x="158700" y="79350"/>
                  </a:cubicBezTo>
                  <a:cubicBezTo>
                    <a:pt x="158700" y="36216"/>
                    <a:pt x="123298" y="0"/>
                    <a:pt x="79350" y="0"/>
                  </a:cubicBezTo>
                  <a:cubicBezTo>
                    <a:pt x="36216" y="0"/>
                    <a:pt x="0" y="36216"/>
                    <a:pt x="0" y="79350"/>
                  </a:cubicBezTo>
                  <a:close/>
                </a:path>
              </a:pathLst>
            </a:custGeom>
            <a:grpFill/>
            <a:ln w="40672" cap="flat">
              <a:noFill/>
              <a:prstDash val="solid"/>
              <a:miter/>
            </a:ln>
          </p:spPr>
          <p:txBody>
            <a:bodyPr rtlCol="0" anchor="ctr"/>
            <a:lstStyle/>
            <a:p>
              <a:endParaRPr lang="en-GB" dirty="0"/>
            </a:p>
          </p:txBody>
        </p:sp>
        <p:sp>
          <p:nvSpPr>
            <p:cNvPr id="73" name="Freeform: Shape 72">
              <a:extLst>
                <a:ext uri="{FF2B5EF4-FFF2-40B4-BE49-F238E27FC236}">
                  <a16:creationId xmlns:a16="http://schemas.microsoft.com/office/drawing/2014/main" id="{AD11D12B-C8E9-4C64-3ADE-626B500CBD8B}"/>
                </a:ext>
              </a:extLst>
            </p:cNvPr>
            <p:cNvSpPr/>
            <p:nvPr/>
          </p:nvSpPr>
          <p:spPr>
            <a:xfrm>
              <a:off x="3121768" y="435566"/>
              <a:ext cx="1423781" cy="3255222"/>
            </a:xfrm>
            <a:custGeom>
              <a:avLst/>
              <a:gdLst>
                <a:gd name="connsiteX0" fmla="*/ 386942 w 1423781"/>
                <a:gd name="connsiteY0" fmla="*/ 3255223 h 3255222"/>
                <a:gd name="connsiteX1" fmla="*/ 1422968 w 1423781"/>
                <a:gd name="connsiteY1" fmla="*/ 3255223 h 3255222"/>
                <a:gd name="connsiteX2" fmla="*/ 1422968 w 1423781"/>
                <a:gd name="connsiteY2" fmla="*/ 2288373 h 3255222"/>
                <a:gd name="connsiteX3" fmla="*/ 1051447 w 1423781"/>
                <a:gd name="connsiteY3" fmla="*/ 2288373 h 3255222"/>
                <a:gd name="connsiteX4" fmla="*/ 920825 w 1423781"/>
                <a:gd name="connsiteY4" fmla="*/ 2394987 h 3255222"/>
                <a:gd name="connsiteX5" fmla="*/ 786540 w 1423781"/>
                <a:gd name="connsiteY5" fmla="*/ 2260702 h 3255222"/>
                <a:gd name="connsiteX6" fmla="*/ 920825 w 1423781"/>
                <a:gd name="connsiteY6" fmla="*/ 2126418 h 3255222"/>
                <a:gd name="connsiteX7" fmla="*/ 1051447 w 1423781"/>
                <a:gd name="connsiteY7" fmla="*/ 2233438 h 3255222"/>
                <a:gd name="connsiteX8" fmla="*/ 1422968 w 1423781"/>
                <a:gd name="connsiteY8" fmla="*/ 2233438 h 3255222"/>
                <a:gd name="connsiteX9" fmla="*/ 1422968 w 1423781"/>
                <a:gd name="connsiteY9" fmla="*/ 2045440 h 3255222"/>
                <a:gd name="connsiteX10" fmla="*/ 1143819 w 1423781"/>
                <a:gd name="connsiteY10" fmla="*/ 2045440 h 3255222"/>
                <a:gd name="connsiteX11" fmla="*/ 1116555 w 1423781"/>
                <a:gd name="connsiteY11" fmla="*/ 2018176 h 3255222"/>
                <a:gd name="connsiteX12" fmla="*/ 1116555 w 1423781"/>
                <a:gd name="connsiteY12" fmla="*/ 1802914 h 3255222"/>
                <a:gd name="connsiteX13" fmla="*/ 736082 w 1423781"/>
                <a:gd name="connsiteY13" fmla="*/ 1802914 h 3255222"/>
                <a:gd name="connsiteX14" fmla="*/ 604646 w 1423781"/>
                <a:gd name="connsiteY14" fmla="*/ 1909527 h 3255222"/>
                <a:gd name="connsiteX15" fmla="*/ 470361 w 1423781"/>
                <a:gd name="connsiteY15" fmla="*/ 1775243 h 3255222"/>
                <a:gd name="connsiteX16" fmla="*/ 604646 w 1423781"/>
                <a:gd name="connsiteY16" fmla="*/ 1640958 h 3255222"/>
                <a:gd name="connsiteX17" fmla="*/ 736082 w 1423781"/>
                <a:gd name="connsiteY17" fmla="*/ 1747979 h 3255222"/>
                <a:gd name="connsiteX18" fmla="*/ 1143412 w 1423781"/>
                <a:gd name="connsiteY18" fmla="*/ 1747979 h 3255222"/>
                <a:gd name="connsiteX19" fmla="*/ 1171489 w 1423781"/>
                <a:gd name="connsiteY19" fmla="*/ 1775243 h 3255222"/>
                <a:gd name="connsiteX20" fmla="*/ 1171489 w 1423781"/>
                <a:gd name="connsiteY20" fmla="*/ 1990505 h 3255222"/>
                <a:gd name="connsiteX21" fmla="*/ 1422561 w 1423781"/>
                <a:gd name="connsiteY21" fmla="*/ 1990505 h 3255222"/>
                <a:gd name="connsiteX22" fmla="*/ 1422561 w 1423781"/>
                <a:gd name="connsiteY22" fmla="*/ 1317454 h 3255222"/>
                <a:gd name="connsiteX23" fmla="*/ 467920 w 1423781"/>
                <a:gd name="connsiteY23" fmla="*/ 1317454 h 3255222"/>
                <a:gd name="connsiteX24" fmla="*/ 336484 w 1423781"/>
                <a:gd name="connsiteY24" fmla="*/ 1424068 h 3255222"/>
                <a:gd name="connsiteX25" fmla="*/ 202199 w 1423781"/>
                <a:gd name="connsiteY25" fmla="*/ 1289783 h 3255222"/>
                <a:gd name="connsiteX26" fmla="*/ 336484 w 1423781"/>
                <a:gd name="connsiteY26" fmla="*/ 1155499 h 3255222"/>
                <a:gd name="connsiteX27" fmla="*/ 467920 w 1423781"/>
                <a:gd name="connsiteY27" fmla="*/ 1262520 h 3255222"/>
                <a:gd name="connsiteX28" fmla="*/ 1422968 w 1423781"/>
                <a:gd name="connsiteY28" fmla="*/ 1262520 h 3255222"/>
                <a:gd name="connsiteX29" fmla="*/ 1422968 w 1423781"/>
                <a:gd name="connsiteY29" fmla="*/ 589062 h 3255222"/>
                <a:gd name="connsiteX30" fmla="*/ 1171896 w 1423781"/>
                <a:gd name="connsiteY30" fmla="*/ 589062 h 3255222"/>
                <a:gd name="connsiteX31" fmla="*/ 1171896 w 1423781"/>
                <a:gd name="connsiteY31" fmla="*/ 804324 h 3255222"/>
                <a:gd name="connsiteX32" fmla="*/ 1143819 w 1423781"/>
                <a:gd name="connsiteY32" fmla="*/ 832402 h 3255222"/>
                <a:gd name="connsiteX33" fmla="*/ 736489 w 1423781"/>
                <a:gd name="connsiteY33" fmla="*/ 832402 h 3255222"/>
                <a:gd name="connsiteX34" fmla="*/ 605053 w 1423781"/>
                <a:gd name="connsiteY34" fmla="*/ 939016 h 3255222"/>
                <a:gd name="connsiteX35" fmla="*/ 470768 w 1423781"/>
                <a:gd name="connsiteY35" fmla="*/ 804731 h 3255222"/>
                <a:gd name="connsiteX36" fmla="*/ 605053 w 1423781"/>
                <a:gd name="connsiteY36" fmla="*/ 670446 h 3255222"/>
                <a:gd name="connsiteX37" fmla="*/ 736489 w 1423781"/>
                <a:gd name="connsiteY37" fmla="*/ 777467 h 3255222"/>
                <a:gd name="connsiteX38" fmla="*/ 1116962 w 1423781"/>
                <a:gd name="connsiteY38" fmla="*/ 777467 h 3255222"/>
                <a:gd name="connsiteX39" fmla="*/ 1116962 w 1423781"/>
                <a:gd name="connsiteY39" fmla="*/ 562205 h 3255222"/>
                <a:gd name="connsiteX40" fmla="*/ 1144225 w 1423781"/>
                <a:gd name="connsiteY40" fmla="*/ 534127 h 3255222"/>
                <a:gd name="connsiteX41" fmla="*/ 1423374 w 1423781"/>
                <a:gd name="connsiteY41" fmla="*/ 534127 h 3255222"/>
                <a:gd name="connsiteX42" fmla="*/ 1423374 w 1423781"/>
                <a:gd name="connsiteY42" fmla="*/ 346942 h 3255222"/>
                <a:gd name="connsiteX43" fmla="*/ 1051447 w 1423781"/>
                <a:gd name="connsiteY43" fmla="*/ 346942 h 3255222"/>
                <a:gd name="connsiteX44" fmla="*/ 920825 w 1423781"/>
                <a:gd name="connsiteY44" fmla="*/ 453556 h 3255222"/>
                <a:gd name="connsiteX45" fmla="*/ 786540 w 1423781"/>
                <a:gd name="connsiteY45" fmla="*/ 319272 h 3255222"/>
                <a:gd name="connsiteX46" fmla="*/ 920825 w 1423781"/>
                <a:gd name="connsiteY46" fmla="*/ 184987 h 3255222"/>
                <a:gd name="connsiteX47" fmla="*/ 1051447 w 1423781"/>
                <a:gd name="connsiteY47" fmla="*/ 292008 h 3255222"/>
                <a:gd name="connsiteX48" fmla="*/ 1422968 w 1423781"/>
                <a:gd name="connsiteY48" fmla="*/ 292008 h 3255222"/>
                <a:gd name="connsiteX49" fmla="*/ 1422968 w 1423781"/>
                <a:gd name="connsiteY49" fmla="*/ 9196 h 3255222"/>
                <a:gd name="connsiteX50" fmla="*/ 1423781 w 1423781"/>
                <a:gd name="connsiteY50" fmla="*/ 7161 h 3255222"/>
                <a:gd name="connsiteX51" fmla="*/ 185108 w 1423781"/>
                <a:gd name="connsiteY51" fmla="*/ 482855 h 3255222"/>
                <a:gd name="connsiteX52" fmla="*/ 286432 w 1423781"/>
                <a:gd name="connsiteY52" fmla="*/ 2102409 h 3255222"/>
                <a:gd name="connsiteX53" fmla="*/ 386942 w 1423781"/>
                <a:gd name="connsiteY53" fmla="*/ 3255223 h 325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23781" h="3255222">
                  <a:moveTo>
                    <a:pt x="386942" y="3255223"/>
                  </a:moveTo>
                  <a:lnTo>
                    <a:pt x="1422968" y="3255223"/>
                  </a:lnTo>
                  <a:lnTo>
                    <a:pt x="1422968" y="2288373"/>
                  </a:lnTo>
                  <a:lnTo>
                    <a:pt x="1051447" y="2288373"/>
                  </a:lnTo>
                  <a:cubicBezTo>
                    <a:pt x="1038832" y="2349411"/>
                    <a:pt x="984712" y="2394987"/>
                    <a:pt x="920825" y="2394987"/>
                  </a:cubicBezTo>
                  <a:cubicBezTo>
                    <a:pt x="846765" y="2394987"/>
                    <a:pt x="786540" y="2334762"/>
                    <a:pt x="786540" y="2260702"/>
                  </a:cubicBezTo>
                  <a:cubicBezTo>
                    <a:pt x="786540" y="2186642"/>
                    <a:pt x="846765" y="2126418"/>
                    <a:pt x="920825" y="2126418"/>
                  </a:cubicBezTo>
                  <a:cubicBezTo>
                    <a:pt x="985526" y="2126418"/>
                    <a:pt x="1038832" y="2172807"/>
                    <a:pt x="1051447" y="2233438"/>
                  </a:cubicBezTo>
                  <a:lnTo>
                    <a:pt x="1422968" y="2233438"/>
                  </a:lnTo>
                  <a:lnTo>
                    <a:pt x="1422968" y="2045440"/>
                  </a:lnTo>
                  <a:lnTo>
                    <a:pt x="1143819" y="2045440"/>
                  </a:lnTo>
                  <a:cubicBezTo>
                    <a:pt x="1128355" y="2045440"/>
                    <a:pt x="1116555" y="2032825"/>
                    <a:pt x="1116555" y="2018176"/>
                  </a:cubicBezTo>
                  <a:lnTo>
                    <a:pt x="1116555" y="1802914"/>
                  </a:lnTo>
                  <a:lnTo>
                    <a:pt x="736082" y="1802914"/>
                  </a:lnTo>
                  <a:cubicBezTo>
                    <a:pt x="723467" y="1863952"/>
                    <a:pt x="669346" y="1909527"/>
                    <a:pt x="604646" y="1909527"/>
                  </a:cubicBezTo>
                  <a:cubicBezTo>
                    <a:pt x="530586" y="1909527"/>
                    <a:pt x="470361" y="1849303"/>
                    <a:pt x="470361" y="1775243"/>
                  </a:cubicBezTo>
                  <a:cubicBezTo>
                    <a:pt x="470361" y="1701183"/>
                    <a:pt x="530586" y="1640958"/>
                    <a:pt x="604646" y="1640958"/>
                  </a:cubicBezTo>
                  <a:cubicBezTo>
                    <a:pt x="669346" y="1640958"/>
                    <a:pt x="723467" y="1687347"/>
                    <a:pt x="736082" y="1747979"/>
                  </a:cubicBezTo>
                  <a:lnTo>
                    <a:pt x="1143412" y="1747979"/>
                  </a:lnTo>
                  <a:cubicBezTo>
                    <a:pt x="1158875" y="1747979"/>
                    <a:pt x="1171489" y="1759780"/>
                    <a:pt x="1171489" y="1775243"/>
                  </a:cubicBezTo>
                  <a:lnTo>
                    <a:pt x="1171489" y="1990505"/>
                  </a:lnTo>
                  <a:lnTo>
                    <a:pt x="1422561" y="1990505"/>
                  </a:lnTo>
                  <a:lnTo>
                    <a:pt x="1422561" y="1317454"/>
                  </a:lnTo>
                  <a:lnTo>
                    <a:pt x="467920" y="1317454"/>
                  </a:lnTo>
                  <a:cubicBezTo>
                    <a:pt x="455305" y="1378493"/>
                    <a:pt x="401184" y="1424068"/>
                    <a:pt x="336484" y="1424068"/>
                  </a:cubicBezTo>
                  <a:cubicBezTo>
                    <a:pt x="262424" y="1424068"/>
                    <a:pt x="202199" y="1363843"/>
                    <a:pt x="202199" y="1289783"/>
                  </a:cubicBezTo>
                  <a:cubicBezTo>
                    <a:pt x="202199" y="1215723"/>
                    <a:pt x="262424" y="1155499"/>
                    <a:pt x="336484" y="1155499"/>
                  </a:cubicBezTo>
                  <a:cubicBezTo>
                    <a:pt x="401184" y="1155499"/>
                    <a:pt x="455305" y="1201888"/>
                    <a:pt x="467920" y="1262520"/>
                  </a:cubicBezTo>
                  <a:lnTo>
                    <a:pt x="1422968" y="1262520"/>
                  </a:lnTo>
                  <a:lnTo>
                    <a:pt x="1422968" y="589062"/>
                  </a:lnTo>
                  <a:lnTo>
                    <a:pt x="1171896" y="589062"/>
                  </a:lnTo>
                  <a:lnTo>
                    <a:pt x="1171896" y="804324"/>
                  </a:lnTo>
                  <a:cubicBezTo>
                    <a:pt x="1171896" y="819787"/>
                    <a:pt x="1159282" y="832402"/>
                    <a:pt x="1143819" y="832402"/>
                  </a:cubicBezTo>
                  <a:lnTo>
                    <a:pt x="736489" y="832402"/>
                  </a:lnTo>
                  <a:cubicBezTo>
                    <a:pt x="723874" y="893440"/>
                    <a:pt x="669753" y="939016"/>
                    <a:pt x="605053" y="939016"/>
                  </a:cubicBezTo>
                  <a:cubicBezTo>
                    <a:pt x="530993" y="939016"/>
                    <a:pt x="470768" y="878791"/>
                    <a:pt x="470768" y="804731"/>
                  </a:cubicBezTo>
                  <a:cubicBezTo>
                    <a:pt x="470768" y="730671"/>
                    <a:pt x="530993" y="670446"/>
                    <a:pt x="605053" y="670446"/>
                  </a:cubicBezTo>
                  <a:cubicBezTo>
                    <a:pt x="669753" y="670446"/>
                    <a:pt x="723874" y="716836"/>
                    <a:pt x="736489" y="777467"/>
                  </a:cubicBezTo>
                  <a:lnTo>
                    <a:pt x="1116962" y="777467"/>
                  </a:lnTo>
                  <a:lnTo>
                    <a:pt x="1116962" y="562205"/>
                  </a:lnTo>
                  <a:cubicBezTo>
                    <a:pt x="1116962" y="546742"/>
                    <a:pt x="1128762" y="534127"/>
                    <a:pt x="1144225" y="534127"/>
                  </a:cubicBezTo>
                  <a:lnTo>
                    <a:pt x="1423374" y="534127"/>
                  </a:lnTo>
                  <a:lnTo>
                    <a:pt x="1423374" y="346942"/>
                  </a:lnTo>
                  <a:lnTo>
                    <a:pt x="1051447" y="346942"/>
                  </a:lnTo>
                  <a:cubicBezTo>
                    <a:pt x="1038832" y="407981"/>
                    <a:pt x="984712" y="453556"/>
                    <a:pt x="920825" y="453556"/>
                  </a:cubicBezTo>
                  <a:cubicBezTo>
                    <a:pt x="846765" y="453556"/>
                    <a:pt x="786540" y="393332"/>
                    <a:pt x="786540" y="319272"/>
                  </a:cubicBezTo>
                  <a:cubicBezTo>
                    <a:pt x="786540" y="246025"/>
                    <a:pt x="846765" y="184987"/>
                    <a:pt x="920825" y="184987"/>
                  </a:cubicBezTo>
                  <a:cubicBezTo>
                    <a:pt x="985526" y="184987"/>
                    <a:pt x="1038832" y="231783"/>
                    <a:pt x="1051447" y="292008"/>
                  </a:cubicBezTo>
                  <a:lnTo>
                    <a:pt x="1422968" y="292008"/>
                  </a:lnTo>
                  <a:lnTo>
                    <a:pt x="1422968" y="9196"/>
                  </a:lnTo>
                  <a:cubicBezTo>
                    <a:pt x="1422968" y="8382"/>
                    <a:pt x="1422968" y="7568"/>
                    <a:pt x="1423781" y="7161"/>
                  </a:cubicBezTo>
                  <a:cubicBezTo>
                    <a:pt x="956634" y="-36786"/>
                    <a:pt x="442690" y="121507"/>
                    <a:pt x="185108" y="482855"/>
                  </a:cubicBezTo>
                  <a:cubicBezTo>
                    <a:pt x="-168914" y="978487"/>
                    <a:pt x="52858" y="1611253"/>
                    <a:pt x="286432" y="2102409"/>
                  </a:cubicBezTo>
                  <a:cubicBezTo>
                    <a:pt x="467920" y="2484103"/>
                    <a:pt x="509019" y="2846265"/>
                    <a:pt x="386942" y="3255223"/>
                  </a:cubicBezTo>
                  <a:close/>
                </a:path>
              </a:pathLst>
            </a:custGeom>
            <a:grpFill/>
            <a:ln w="40672" cap="flat">
              <a:noFill/>
              <a:prstDash val="solid"/>
              <a:miter/>
            </a:ln>
          </p:spPr>
          <p:txBody>
            <a:bodyPr rtlCol="0" anchor="ctr"/>
            <a:lstStyle/>
            <a:p>
              <a:endParaRPr lang="en-GB" dirty="0"/>
            </a:p>
          </p:txBody>
        </p:sp>
        <p:sp>
          <p:nvSpPr>
            <p:cNvPr id="74" name="Freeform: Shape 73">
              <a:extLst>
                <a:ext uri="{FF2B5EF4-FFF2-40B4-BE49-F238E27FC236}">
                  <a16:creationId xmlns:a16="http://schemas.microsoft.com/office/drawing/2014/main" id="{247687F3-8458-8445-3FA1-82863ED44D43}"/>
                </a:ext>
              </a:extLst>
            </p:cNvPr>
            <p:cNvSpPr/>
            <p:nvPr/>
          </p:nvSpPr>
          <p:spPr>
            <a:xfrm>
              <a:off x="3647471" y="2131052"/>
              <a:ext cx="158699" cy="158700"/>
            </a:xfrm>
            <a:custGeom>
              <a:avLst/>
              <a:gdLst>
                <a:gd name="connsiteX0" fmla="*/ 0 w 158699"/>
                <a:gd name="connsiteY0" fmla="*/ 79350 h 158700"/>
                <a:gd name="connsiteX1" fmla="*/ 79350 w 158699"/>
                <a:gd name="connsiteY1" fmla="*/ 158700 h 158700"/>
                <a:gd name="connsiteX2" fmla="*/ 158700 w 158699"/>
                <a:gd name="connsiteY2" fmla="*/ 79350 h 158700"/>
                <a:gd name="connsiteX3" fmla="*/ 79350 w 158699"/>
                <a:gd name="connsiteY3" fmla="*/ 0 h 158700"/>
                <a:gd name="connsiteX4" fmla="*/ 0 w 158699"/>
                <a:gd name="connsiteY4" fmla="*/ 79350 h 15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99" h="158700">
                  <a:moveTo>
                    <a:pt x="0" y="79350"/>
                  </a:moveTo>
                  <a:cubicBezTo>
                    <a:pt x="0" y="123298"/>
                    <a:pt x="35809" y="158700"/>
                    <a:pt x="79350" y="158700"/>
                  </a:cubicBezTo>
                  <a:cubicBezTo>
                    <a:pt x="123298" y="158700"/>
                    <a:pt x="158700" y="123298"/>
                    <a:pt x="158700" y="79350"/>
                  </a:cubicBezTo>
                  <a:cubicBezTo>
                    <a:pt x="158700" y="36216"/>
                    <a:pt x="123298" y="0"/>
                    <a:pt x="79350" y="0"/>
                  </a:cubicBezTo>
                  <a:cubicBezTo>
                    <a:pt x="36216" y="407"/>
                    <a:pt x="0" y="36216"/>
                    <a:pt x="0" y="79350"/>
                  </a:cubicBezTo>
                  <a:close/>
                </a:path>
              </a:pathLst>
            </a:custGeom>
            <a:grpFill/>
            <a:ln w="40672" cap="flat">
              <a:noFill/>
              <a:prstDash val="solid"/>
              <a:miter/>
            </a:ln>
          </p:spPr>
          <p:txBody>
            <a:bodyPr rtlCol="0" anchor="ctr"/>
            <a:lstStyle/>
            <a:p>
              <a:endParaRPr lang="en-GB" dirty="0"/>
            </a:p>
          </p:txBody>
        </p:sp>
        <p:sp>
          <p:nvSpPr>
            <p:cNvPr id="75" name="Freeform: Shape 74">
              <a:extLst>
                <a:ext uri="{FF2B5EF4-FFF2-40B4-BE49-F238E27FC236}">
                  <a16:creationId xmlns:a16="http://schemas.microsoft.com/office/drawing/2014/main" id="{5EEC54BC-E280-936C-6072-92EC711A6409}"/>
                </a:ext>
              </a:extLst>
            </p:cNvPr>
            <p:cNvSpPr/>
            <p:nvPr/>
          </p:nvSpPr>
          <p:spPr>
            <a:xfrm>
              <a:off x="4599670" y="447610"/>
              <a:ext cx="1422217" cy="3243177"/>
            </a:xfrm>
            <a:custGeom>
              <a:avLst/>
              <a:gdLst>
                <a:gd name="connsiteX0" fmla="*/ 497260 w 1422217"/>
                <a:gd name="connsiteY0" fmla="*/ 2832186 h 3243177"/>
                <a:gd name="connsiteX1" fmla="*/ 1087705 w 1422217"/>
                <a:gd name="connsiteY1" fmla="*/ 2778472 h 3243177"/>
                <a:gd name="connsiteX2" fmla="*/ 1183738 w 1422217"/>
                <a:gd name="connsiteY2" fmla="*/ 2661685 h 3243177"/>
                <a:gd name="connsiteX3" fmla="*/ 1154440 w 1422217"/>
                <a:gd name="connsiteY3" fmla="*/ 2348761 h 3243177"/>
                <a:gd name="connsiteX4" fmla="*/ 1232976 w 1422217"/>
                <a:gd name="connsiteY4" fmla="*/ 2216511 h 3243177"/>
                <a:gd name="connsiteX5" fmla="*/ 1056779 w 1422217"/>
                <a:gd name="connsiteY5" fmla="*/ 2154658 h 3243177"/>
                <a:gd name="connsiteX6" fmla="*/ 1242742 w 1422217"/>
                <a:gd name="connsiteY6" fmla="*/ 2062694 h 3243177"/>
                <a:gd name="connsiteX7" fmla="*/ 1219955 w 1422217"/>
                <a:gd name="connsiteY7" fmla="*/ 1976833 h 3243177"/>
                <a:gd name="connsiteX8" fmla="*/ 1169903 w 1422217"/>
                <a:gd name="connsiteY8" fmla="*/ 1838886 h 3243177"/>
                <a:gd name="connsiteX9" fmla="*/ 1419347 w 1422217"/>
                <a:gd name="connsiteY9" fmla="*/ 1649260 h 3243177"/>
                <a:gd name="connsiteX10" fmla="*/ 1186587 w 1422217"/>
                <a:gd name="connsiteY10" fmla="*/ 1298899 h 3243177"/>
                <a:gd name="connsiteX11" fmla="*/ 1029515 w 1422217"/>
                <a:gd name="connsiteY11" fmla="*/ 929006 h 3243177"/>
                <a:gd name="connsiteX12" fmla="*/ 513944 w 1422217"/>
                <a:gd name="connsiteY12" fmla="*/ 173349 h 3243177"/>
                <a:gd name="connsiteX13" fmla="*/ 0 w 1422217"/>
                <a:gd name="connsiteY13" fmla="*/ 0 h 3243177"/>
                <a:gd name="connsiteX14" fmla="*/ 0 w 1422217"/>
                <a:gd name="connsiteY14" fmla="*/ 3243178 h 3243177"/>
                <a:gd name="connsiteX15" fmla="*/ 495632 w 1422217"/>
                <a:gd name="connsiteY15" fmla="*/ 3243178 h 3243177"/>
                <a:gd name="connsiteX16" fmla="*/ 497260 w 1422217"/>
                <a:gd name="connsiteY16" fmla="*/ 2832186 h 3243177"/>
                <a:gd name="connsiteX17" fmla="*/ 655146 w 1422217"/>
                <a:gd name="connsiteY17" fmla="*/ 832565 h 3243177"/>
                <a:gd name="connsiteX18" fmla="*/ 816694 w 1422217"/>
                <a:gd name="connsiteY18" fmla="*/ 994113 h 3243177"/>
                <a:gd name="connsiteX19" fmla="*/ 655146 w 1422217"/>
                <a:gd name="connsiteY19" fmla="*/ 1155662 h 3243177"/>
                <a:gd name="connsiteX20" fmla="*/ 493597 w 1422217"/>
                <a:gd name="connsiteY20" fmla="*/ 994113 h 3243177"/>
                <a:gd name="connsiteX21" fmla="*/ 655146 w 1422217"/>
                <a:gd name="connsiteY21" fmla="*/ 832565 h 324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217" h="3243177">
                  <a:moveTo>
                    <a:pt x="497260" y="2832186"/>
                  </a:moveTo>
                  <a:cubicBezTo>
                    <a:pt x="553008" y="2847649"/>
                    <a:pt x="884243" y="2935137"/>
                    <a:pt x="1087705" y="2778472"/>
                  </a:cubicBezTo>
                  <a:cubicBezTo>
                    <a:pt x="1124328" y="2749173"/>
                    <a:pt x="1166241" y="2717433"/>
                    <a:pt x="1183738" y="2661685"/>
                  </a:cubicBezTo>
                  <a:cubicBezTo>
                    <a:pt x="1221175" y="2544898"/>
                    <a:pt x="1113341" y="2464734"/>
                    <a:pt x="1154440" y="2348761"/>
                  </a:cubicBezTo>
                  <a:cubicBezTo>
                    <a:pt x="1180890" y="2274701"/>
                    <a:pt x="1243149" y="2254762"/>
                    <a:pt x="1232976" y="2216511"/>
                  </a:cubicBezTo>
                  <a:cubicBezTo>
                    <a:pt x="1221175" y="2173784"/>
                    <a:pt x="1135315" y="2159949"/>
                    <a:pt x="1056779" y="2154658"/>
                  </a:cubicBezTo>
                  <a:cubicBezTo>
                    <a:pt x="1106830" y="2148148"/>
                    <a:pt x="1227686" y="2125360"/>
                    <a:pt x="1242742" y="2062694"/>
                  </a:cubicBezTo>
                  <a:cubicBezTo>
                    <a:pt x="1245591" y="2050079"/>
                    <a:pt x="1254543" y="2034616"/>
                    <a:pt x="1219955" y="1976833"/>
                  </a:cubicBezTo>
                  <a:cubicBezTo>
                    <a:pt x="1176007" y="1901959"/>
                    <a:pt x="1169496" y="1856384"/>
                    <a:pt x="1169903" y="1838886"/>
                  </a:cubicBezTo>
                  <a:cubicBezTo>
                    <a:pt x="1176414" y="1746921"/>
                    <a:pt x="1389234" y="1750177"/>
                    <a:pt x="1419347" y="1649260"/>
                  </a:cubicBezTo>
                  <a:cubicBezTo>
                    <a:pt x="1436844" y="1591884"/>
                    <a:pt x="1376213" y="1562585"/>
                    <a:pt x="1186587" y="1298899"/>
                  </a:cubicBezTo>
                  <a:cubicBezTo>
                    <a:pt x="1108051" y="1188623"/>
                    <a:pt x="1034805" y="1077126"/>
                    <a:pt x="1029515" y="929006"/>
                  </a:cubicBezTo>
                  <a:cubicBezTo>
                    <a:pt x="1019342" y="600619"/>
                    <a:pt x="782106" y="339374"/>
                    <a:pt x="513944" y="173349"/>
                  </a:cubicBezTo>
                  <a:cubicBezTo>
                    <a:pt x="366231" y="81385"/>
                    <a:pt x="187998" y="24415"/>
                    <a:pt x="0" y="0"/>
                  </a:cubicBezTo>
                  <a:lnTo>
                    <a:pt x="0" y="3243178"/>
                  </a:lnTo>
                  <a:lnTo>
                    <a:pt x="495632" y="3243178"/>
                  </a:lnTo>
                  <a:cubicBezTo>
                    <a:pt x="496446" y="3106045"/>
                    <a:pt x="497260" y="2968505"/>
                    <a:pt x="497260" y="2832186"/>
                  </a:cubicBezTo>
                  <a:close/>
                  <a:moveTo>
                    <a:pt x="655146" y="832565"/>
                  </a:moveTo>
                  <a:cubicBezTo>
                    <a:pt x="744669" y="832565"/>
                    <a:pt x="816694" y="905404"/>
                    <a:pt x="816694" y="994113"/>
                  </a:cubicBezTo>
                  <a:cubicBezTo>
                    <a:pt x="816694" y="1083637"/>
                    <a:pt x="744669" y="1155662"/>
                    <a:pt x="655146" y="1155662"/>
                  </a:cubicBezTo>
                  <a:cubicBezTo>
                    <a:pt x="566436" y="1155662"/>
                    <a:pt x="493597" y="1083637"/>
                    <a:pt x="493597" y="994113"/>
                  </a:cubicBezTo>
                  <a:cubicBezTo>
                    <a:pt x="493597" y="905404"/>
                    <a:pt x="566436" y="832565"/>
                    <a:pt x="655146" y="832565"/>
                  </a:cubicBezTo>
                  <a:close/>
                </a:path>
              </a:pathLst>
            </a:custGeom>
            <a:grpFill/>
            <a:ln w="40672" cap="flat">
              <a:noFill/>
              <a:prstDash val="solid"/>
              <a:miter/>
            </a:ln>
          </p:spPr>
          <p:txBody>
            <a:bodyPr rtlCol="0" anchor="ctr"/>
            <a:lstStyle/>
            <a:p>
              <a:endParaRPr lang="en-GB" dirty="0"/>
            </a:p>
          </p:txBody>
        </p:sp>
        <p:sp>
          <p:nvSpPr>
            <p:cNvPr id="76" name="Freeform: Shape 75">
              <a:extLst>
                <a:ext uri="{FF2B5EF4-FFF2-40B4-BE49-F238E27FC236}">
                  <a16:creationId xmlns:a16="http://schemas.microsoft.com/office/drawing/2014/main" id="{9F90B2EF-4701-D888-9923-35457F8AD09B}"/>
                </a:ext>
              </a:extLst>
            </p:cNvPr>
            <p:cNvSpPr/>
            <p:nvPr/>
          </p:nvSpPr>
          <p:spPr>
            <a:xfrm>
              <a:off x="3378902" y="1645999"/>
              <a:ext cx="158699" cy="158700"/>
            </a:xfrm>
            <a:custGeom>
              <a:avLst/>
              <a:gdLst>
                <a:gd name="connsiteX0" fmla="*/ 0 w 158699"/>
                <a:gd name="connsiteY0" fmla="*/ 79350 h 158700"/>
                <a:gd name="connsiteX1" fmla="*/ 79350 w 158699"/>
                <a:gd name="connsiteY1" fmla="*/ 158700 h 158700"/>
                <a:gd name="connsiteX2" fmla="*/ 158700 w 158699"/>
                <a:gd name="connsiteY2" fmla="*/ 80164 h 158700"/>
                <a:gd name="connsiteX3" fmla="*/ 158700 w 158699"/>
                <a:gd name="connsiteY3" fmla="*/ 78536 h 158700"/>
                <a:gd name="connsiteX4" fmla="*/ 79350 w 158699"/>
                <a:gd name="connsiteY4" fmla="*/ 0 h 158700"/>
                <a:gd name="connsiteX5" fmla="*/ 0 w 158699"/>
                <a:gd name="connsiteY5" fmla="*/ 79350 h 15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699" h="158700">
                  <a:moveTo>
                    <a:pt x="0" y="79350"/>
                  </a:moveTo>
                  <a:cubicBezTo>
                    <a:pt x="0" y="123298"/>
                    <a:pt x="35402" y="158700"/>
                    <a:pt x="79350" y="158700"/>
                  </a:cubicBezTo>
                  <a:cubicBezTo>
                    <a:pt x="122484" y="158700"/>
                    <a:pt x="157886" y="124112"/>
                    <a:pt x="158700" y="80164"/>
                  </a:cubicBezTo>
                  <a:lnTo>
                    <a:pt x="158700" y="78536"/>
                  </a:lnTo>
                  <a:cubicBezTo>
                    <a:pt x="157886" y="35402"/>
                    <a:pt x="122891" y="0"/>
                    <a:pt x="79350" y="0"/>
                  </a:cubicBezTo>
                  <a:cubicBezTo>
                    <a:pt x="35402" y="0"/>
                    <a:pt x="0" y="35809"/>
                    <a:pt x="0" y="79350"/>
                  </a:cubicBezTo>
                  <a:close/>
                </a:path>
              </a:pathLst>
            </a:custGeom>
            <a:grpFill/>
            <a:ln w="40672" cap="flat">
              <a:noFill/>
              <a:prstDash val="solid"/>
              <a:miter/>
            </a:ln>
          </p:spPr>
          <p:txBody>
            <a:bodyPr rtlCol="0" anchor="ctr"/>
            <a:lstStyle/>
            <a:p>
              <a:endParaRPr lang="en-GB" dirty="0"/>
            </a:p>
          </p:txBody>
        </p:sp>
        <p:sp>
          <p:nvSpPr>
            <p:cNvPr id="77" name="Freeform: Shape 76">
              <a:extLst>
                <a:ext uri="{FF2B5EF4-FFF2-40B4-BE49-F238E27FC236}">
                  <a16:creationId xmlns:a16="http://schemas.microsoft.com/office/drawing/2014/main" id="{DFE14B13-4AF9-658F-3C66-38C4D654167C}"/>
                </a:ext>
              </a:extLst>
            </p:cNvPr>
            <p:cNvSpPr/>
            <p:nvPr/>
          </p:nvSpPr>
          <p:spPr>
            <a:xfrm>
              <a:off x="3963243" y="2616511"/>
              <a:ext cx="157885" cy="158700"/>
            </a:xfrm>
            <a:custGeom>
              <a:avLst/>
              <a:gdLst>
                <a:gd name="connsiteX0" fmla="*/ 0 w 157885"/>
                <a:gd name="connsiteY0" fmla="*/ 79350 h 158700"/>
                <a:gd name="connsiteX1" fmla="*/ 79350 w 157885"/>
                <a:gd name="connsiteY1" fmla="*/ 158700 h 158700"/>
                <a:gd name="connsiteX2" fmla="*/ 157886 w 157885"/>
                <a:gd name="connsiteY2" fmla="*/ 79350 h 158700"/>
                <a:gd name="connsiteX3" fmla="*/ 79350 w 157885"/>
                <a:gd name="connsiteY3" fmla="*/ 0 h 158700"/>
                <a:gd name="connsiteX4" fmla="*/ 0 w 157885"/>
                <a:gd name="connsiteY4" fmla="*/ 79350 h 15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85" h="158700">
                  <a:moveTo>
                    <a:pt x="0" y="79350"/>
                  </a:moveTo>
                  <a:cubicBezTo>
                    <a:pt x="0" y="123298"/>
                    <a:pt x="35402" y="158700"/>
                    <a:pt x="79350" y="158700"/>
                  </a:cubicBezTo>
                  <a:cubicBezTo>
                    <a:pt x="122484" y="158700"/>
                    <a:pt x="157886" y="123298"/>
                    <a:pt x="157886" y="79350"/>
                  </a:cubicBezTo>
                  <a:cubicBezTo>
                    <a:pt x="157886" y="36216"/>
                    <a:pt x="122484" y="0"/>
                    <a:pt x="79350" y="0"/>
                  </a:cubicBezTo>
                  <a:cubicBezTo>
                    <a:pt x="35402" y="0"/>
                    <a:pt x="0" y="36216"/>
                    <a:pt x="0" y="79350"/>
                  </a:cubicBezTo>
                  <a:close/>
                </a:path>
              </a:pathLst>
            </a:custGeom>
            <a:grpFill/>
            <a:ln w="40672" cap="flat">
              <a:noFill/>
              <a:prstDash val="solid"/>
              <a:miter/>
            </a:ln>
          </p:spPr>
          <p:txBody>
            <a:bodyPr rtlCol="0" anchor="ctr"/>
            <a:lstStyle/>
            <a:p>
              <a:endParaRPr lang="en-GB" dirty="0"/>
            </a:p>
          </p:txBody>
        </p:sp>
      </p:grpSp>
      <p:sp>
        <p:nvSpPr>
          <p:cNvPr id="93" name="Freeform: Shape 92">
            <a:extLst>
              <a:ext uri="{FF2B5EF4-FFF2-40B4-BE49-F238E27FC236}">
                <a16:creationId xmlns:a16="http://schemas.microsoft.com/office/drawing/2014/main" id="{B68ACE76-E66A-1D46-C496-FCF11CD5C0D4}"/>
              </a:ext>
            </a:extLst>
          </p:cNvPr>
          <p:cNvSpPr/>
          <p:nvPr/>
        </p:nvSpPr>
        <p:spPr>
          <a:xfrm>
            <a:off x="7660212" y="1403823"/>
            <a:ext cx="372744" cy="467310"/>
          </a:xfrm>
          <a:custGeom>
            <a:avLst/>
            <a:gdLst>
              <a:gd name="connsiteX0" fmla="*/ 845184 w 1509996"/>
              <a:gd name="connsiteY0" fmla="*/ 1533542 h 1893086"/>
              <a:gd name="connsiteX1" fmla="*/ 1343087 w 1509996"/>
              <a:gd name="connsiteY1" fmla="*/ 1213661 h 1893086"/>
              <a:gd name="connsiteX2" fmla="*/ 1495104 w 1509996"/>
              <a:gd name="connsiteY2" fmla="*/ 1253948 h 1893086"/>
              <a:gd name="connsiteX3" fmla="*/ 1495104 w 1509996"/>
              <a:gd name="connsiteY3" fmla="*/ 1253948 h 1893086"/>
              <a:gd name="connsiteX4" fmla="*/ 1455676 w 1509996"/>
              <a:gd name="connsiteY4" fmla="*/ 1403508 h 1893086"/>
              <a:gd name="connsiteX5" fmla="*/ 1454418 w 1509996"/>
              <a:gd name="connsiteY5" fmla="*/ 1404229 h 1893086"/>
              <a:gd name="connsiteX6" fmla="*/ 873436 w 1509996"/>
              <a:gd name="connsiteY6" fmla="*/ 1840592 h 1893086"/>
              <a:gd name="connsiteX7" fmla="*/ 729613 w 1509996"/>
              <a:gd name="connsiteY7" fmla="*/ 1867621 h 1893086"/>
              <a:gd name="connsiteX8" fmla="*/ 420743 w 1509996"/>
              <a:gd name="connsiteY8" fmla="*/ 1781896 h 1893086"/>
              <a:gd name="connsiteX9" fmla="*/ 261670 w 1509996"/>
              <a:gd name="connsiteY9" fmla="*/ 1781896 h 1893086"/>
              <a:gd name="connsiteX10" fmla="*/ 261670 w 1509996"/>
              <a:gd name="connsiteY10" fmla="*/ 1121449 h 1893086"/>
              <a:gd name="connsiteX11" fmla="*/ 353739 w 1509996"/>
              <a:gd name="connsiteY11" fmla="*/ 1121449 h 1893086"/>
              <a:gd name="connsiteX12" fmla="*/ 389901 w 1509996"/>
              <a:gd name="connsiteY12" fmla="*/ 1139203 h 1893086"/>
              <a:gd name="connsiteX13" fmla="*/ 460262 w 1509996"/>
              <a:gd name="connsiteY13" fmla="*/ 1230788 h 1893086"/>
              <a:gd name="connsiteX14" fmla="*/ 493038 w 1509996"/>
              <a:gd name="connsiteY14" fmla="*/ 1246835 h 1893086"/>
              <a:gd name="connsiteX15" fmla="*/ 793203 w 1509996"/>
              <a:gd name="connsiteY15" fmla="*/ 1246835 h 1893086"/>
              <a:gd name="connsiteX16" fmla="*/ 903225 w 1509996"/>
              <a:gd name="connsiteY16" fmla="*/ 1356858 h 1893086"/>
              <a:gd name="connsiteX17" fmla="*/ 793203 w 1509996"/>
              <a:gd name="connsiteY17" fmla="*/ 1466880 h 1893086"/>
              <a:gd name="connsiteX18" fmla="*/ 489140 w 1509996"/>
              <a:gd name="connsiteY18" fmla="*/ 1466880 h 1893086"/>
              <a:gd name="connsiteX19" fmla="*/ 472752 w 1509996"/>
              <a:gd name="connsiteY19" fmla="*/ 1483097 h 1893086"/>
              <a:gd name="connsiteX20" fmla="*/ 472752 w 1509996"/>
              <a:gd name="connsiteY20" fmla="*/ 1517296 h 1893086"/>
              <a:gd name="connsiteX21" fmla="*/ 489140 w 1509996"/>
              <a:gd name="connsiteY21" fmla="*/ 1533514 h 1893086"/>
              <a:gd name="connsiteX22" fmla="*/ 1342262 w 1509996"/>
              <a:gd name="connsiteY22" fmla="*/ 1071687 h 1893086"/>
              <a:gd name="connsiteX23" fmla="*/ 1343062 w 1509996"/>
              <a:gd name="connsiteY23" fmla="*/ 942691 h 1893086"/>
              <a:gd name="connsiteX24" fmla="*/ 1342262 w 1509996"/>
              <a:gd name="connsiteY24" fmla="*/ 941891 h 1893086"/>
              <a:gd name="connsiteX25" fmla="*/ 995807 w 1509996"/>
              <a:gd name="connsiteY25" fmla="*/ 599333 h 1893086"/>
              <a:gd name="connsiteX26" fmla="*/ 823703 w 1509996"/>
              <a:gd name="connsiteY26" fmla="*/ 769360 h 1893086"/>
              <a:gd name="connsiteX27" fmla="*/ 1170301 w 1509996"/>
              <a:gd name="connsiteY27" fmla="*/ 1111889 h 1893086"/>
              <a:gd name="connsiteX28" fmla="*/ 1301690 w 1509996"/>
              <a:gd name="connsiteY28" fmla="*/ 1111889 h 1893086"/>
              <a:gd name="connsiteX29" fmla="*/ 1342405 w 1509996"/>
              <a:gd name="connsiteY29" fmla="*/ 1071687 h 1893086"/>
              <a:gd name="connsiteX30" fmla="*/ 840660 w 1509996"/>
              <a:gd name="connsiteY30" fmla="*/ 682412 h 1893086"/>
              <a:gd name="connsiteX31" fmla="*/ 387426 w 1509996"/>
              <a:gd name="connsiteY31" fmla="*/ 234413 h 1893086"/>
              <a:gd name="connsiteX32" fmla="*/ 454372 w 1509996"/>
              <a:gd name="connsiteY32" fmla="*/ 168149 h 1893086"/>
              <a:gd name="connsiteX33" fmla="*/ 907635 w 1509996"/>
              <a:gd name="connsiteY33" fmla="*/ 616120 h 1893086"/>
              <a:gd name="connsiteX34" fmla="*/ 840660 w 1509996"/>
              <a:gd name="connsiteY34" fmla="*/ 682412 h 1893086"/>
              <a:gd name="connsiteX35" fmla="*/ 322698 w 1509996"/>
              <a:gd name="connsiteY35" fmla="*/ 228125 h 1893086"/>
              <a:gd name="connsiteX36" fmla="*/ 448170 w 1509996"/>
              <a:gd name="connsiteY36" fmla="*/ 104275 h 1893086"/>
              <a:gd name="connsiteX37" fmla="*/ 372716 w 1509996"/>
              <a:gd name="connsiteY37" fmla="*/ 53062 h 1893086"/>
              <a:gd name="connsiteX38" fmla="*/ 295015 w 1509996"/>
              <a:gd name="connsiteY38" fmla="*/ 0 h 1893086"/>
              <a:gd name="connsiteX39" fmla="*/ 256008 w 1509996"/>
              <a:gd name="connsiteY39" fmla="*/ 38381 h 1893086"/>
              <a:gd name="connsiteX40" fmla="*/ 217001 w 1509996"/>
              <a:gd name="connsiteY40" fmla="*/ 76905 h 1893086"/>
              <a:gd name="connsiteX41" fmla="*/ 270717 w 1509996"/>
              <a:gd name="connsiteY41" fmla="*/ 153724 h 1893086"/>
              <a:gd name="connsiteX42" fmla="*/ 322698 w 1509996"/>
              <a:gd name="connsiteY42" fmla="*/ 228068 h 1893086"/>
              <a:gd name="connsiteX43" fmla="*/ 389104 w 1509996"/>
              <a:gd name="connsiteY43" fmla="*/ 326482 h 1893086"/>
              <a:gd name="connsiteX44" fmla="*/ 333823 w 1509996"/>
              <a:gd name="connsiteY44" fmla="*/ 458583 h 1893086"/>
              <a:gd name="connsiteX45" fmla="*/ 288300 w 1509996"/>
              <a:gd name="connsiteY45" fmla="*/ 473236 h 1893086"/>
              <a:gd name="connsiteX46" fmla="*/ 217655 w 1509996"/>
              <a:gd name="connsiteY46" fmla="*/ 495997 h 1893086"/>
              <a:gd name="connsiteX47" fmla="*/ 217655 w 1509996"/>
              <a:gd name="connsiteY47" fmla="*/ 642722 h 1893086"/>
              <a:gd name="connsiteX48" fmla="*/ 288300 w 1509996"/>
              <a:gd name="connsiteY48" fmla="*/ 665483 h 1893086"/>
              <a:gd name="connsiteX49" fmla="*/ 333823 w 1509996"/>
              <a:gd name="connsiteY49" fmla="*/ 680136 h 1893086"/>
              <a:gd name="connsiteX50" fmla="*/ 389218 w 1509996"/>
              <a:gd name="connsiteY50" fmla="*/ 812265 h 1893086"/>
              <a:gd name="connsiteX51" fmla="*/ 367339 w 1509996"/>
              <a:gd name="connsiteY51" fmla="*/ 854374 h 1893086"/>
              <a:gd name="connsiteX52" fmla="*/ 333709 w 1509996"/>
              <a:gd name="connsiteY52" fmla="*/ 919812 h 1893086"/>
              <a:gd name="connsiteX53" fmla="*/ 386288 w 1509996"/>
              <a:gd name="connsiteY53" fmla="*/ 971680 h 1893086"/>
              <a:gd name="connsiteX54" fmla="*/ 438553 w 1509996"/>
              <a:gd name="connsiteY54" fmla="*/ 1023575 h 1893086"/>
              <a:gd name="connsiteX55" fmla="*/ 504959 w 1509996"/>
              <a:gd name="connsiteY55" fmla="*/ 990259 h 1893086"/>
              <a:gd name="connsiteX56" fmla="*/ 547637 w 1509996"/>
              <a:gd name="connsiteY56" fmla="*/ 968749 h 1893086"/>
              <a:gd name="connsiteX57" fmla="*/ 681360 w 1509996"/>
              <a:gd name="connsiteY57" fmla="*/ 1023405 h 1893086"/>
              <a:gd name="connsiteX58" fmla="*/ 696041 w 1509996"/>
              <a:gd name="connsiteY58" fmla="*/ 1068529 h 1893086"/>
              <a:gd name="connsiteX59" fmla="*/ 718802 w 1509996"/>
              <a:gd name="connsiteY59" fmla="*/ 1138292 h 1893086"/>
              <a:gd name="connsiteX60" fmla="*/ 867433 w 1509996"/>
              <a:gd name="connsiteY60" fmla="*/ 1138292 h 1893086"/>
              <a:gd name="connsiteX61" fmla="*/ 890194 w 1509996"/>
              <a:gd name="connsiteY61" fmla="*/ 1068529 h 1893086"/>
              <a:gd name="connsiteX62" fmla="*/ 904904 w 1509996"/>
              <a:gd name="connsiteY62" fmla="*/ 1023462 h 1893086"/>
              <a:gd name="connsiteX63" fmla="*/ 983174 w 1509996"/>
              <a:gd name="connsiteY63" fmla="*/ 997428 h 1893086"/>
              <a:gd name="connsiteX64" fmla="*/ 870335 w 1509996"/>
              <a:gd name="connsiteY64" fmla="*/ 885670 h 1893086"/>
              <a:gd name="connsiteX65" fmla="*/ 793203 w 1509996"/>
              <a:gd name="connsiteY65" fmla="*/ 894689 h 1893086"/>
              <a:gd name="connsiteX66" fmla="*/ 463991 w 1509996"/>
              <a:gd name="connsiteY66" fmla="*/ 569527 h 1893086"/>
              <a:gd name="connsiteX67" fmla="*/ 463989 w 1509996"/>
              <a:gd name="connsiteY67" fmla="*/ 569203 h 1893086"/>
              <a:gd name="connsiteX68" fmla="*/ 501858 w 1509996"/>
              <a:gd name="connsiteY68" fmla="*/ 417613 h 1893086"/>
              <a:gd name="connsiteX69" fmla="*/ 368136 w 1509996"/>
              <a:gd name="connsiteY69" fmla="*/ 285540 h 1893086"/>
              <a:gd name="connsiteX70" fmla="*/ 389047 w 1509996"/>
              <a:gd name="connsiteY70" fmla="*/ 326425 h 1893086"/>
              <a:gd name="connsiteX71" fmla="*/ 1226407 w 1509996"/>
              <a:gd name="connsiteY71" fmla="*/ 757012 h 1893086"/>
              <a:gd name="connsiteX72" fmla="*/ 1113397 w 1509996"/>
              <a:gd name="connsiteY72" fmla="*/ 645567 h 1893086"/>
              <a:gd name="connsiteX73" fmla="*/ 875470 w 1509996"/>
              <a:gd name="connsiteY73" fmla="*/ 253071 h 1893086"/>
              <a:gd name="connsiteX74" fmla="*/ 793203 w 1509996"/>
              <a:gd name="connsiteY74" fmla="*/ 243773 h 1893086"/>
              <a:gd name="connsiteX75" fmla="*/ 639763 w 1509996"/>
              <a:gd name="connsiteY75" fmla="*/ 281187 h 1893086"/>
              <a:gd name="connsiteX76" fmla="*/ 506041 w 1509996"/>
              <a:gd name="connsiteY76" fmla="*/ 149143 h 1893086"/>
              <a:gd name="connsiteX77" fmla="*/ 547580 w 1509996"/>
              <a:gd name="connsiteY77" fmla="*/ 169970 h 1893086"/>
              <a:gd name="connsiteX78" fmla="*/ 681303 w 1509996"/>
              <a:gd name="connsiteY78" fmla="*/ 115286 h 1893086"/>
              <a:gd name="connsiteX79" fmla="*/ 695984 w 1509996"/>
              <a:gd name="connsiteY79" fmla="*/ 70219 h 1893086"/>
              <a:gd name="connsiteX80" fmla="*/ 718745 w 1509996"/>
              <a:gd name="connsiteY80" fmla="*/ 427 h 1893086"/>
              <a:gd name="connsiteX81" fmla="*/ 867376 w 1509996"/>
              <a:gd name="connsiteY81" fmla="*/ 427 h 1893086"/>
              <a:gd name="connsiteX82" fmla="*/ 890137 w 1509996"/>
              <a:gd name="connsiteY82" fmla="*/ 70219 h 1893086"/>
              <a:gd name="connsiteX83" fmla="*/ 904847 w 1509996"/>
              <a:gd name="connsiteY83" fmla="*/ 115286 h 1893086"/>
              <a:gd name="connsiteX84" fmla="*/ 1038797 w 1509996"/>
              <a:gd name="connsiteY84" fmla="*/ 169941 h 1893086"/>
              <a:gd name="connsiteX85" fmla="*/ 1081475 w 1509996"/>
              <a:gd name="connsiteY85" fmla="*/ 148461 h 1893086"/>
              <a:gd name="connsiteX86" fmla="*/ 1147625 w 1509996"/>
              <a:gd name="connsiteY86" fmla="*/ 115144 h 1893086"/>
              <a:gd name="connsiteX87" fmla="*/ 1199890 w 1509996"/>
              <a:gd name="connsiteY87" fmla="*/ 167039 h 1893086"/>
              <a:gd name="connsiteX88" fmla="*/ 1252810 w 1509996"/>
              <a:gd name="connsiteY88" fmla="*/ 218907 h 1893086"/>
              <a:gd name="connsiteX89" fmla="*/ 1219181 w 1509996"/>
              <a:gd name="connsiteY89" fmla="*/ 284345 h 1893086"/>
              <a:gd name="connsiteX90" fmla="*/ 1197443 w 1509996"/>
              <a:gd name="connsiteY90" fmla="*/ 326539 h 1893086"/>
              <a:gd name="connsiteX91" fmla="*/ 1252810 w 1509996"/>
              <a:gd name="connsiteY91" fmla="*/ 458612 h 1893086"/>
              <a:gd name="connsiteX92" fmla="*/ 1298333 w 1509996"/>
              <a:gd name="connsiteY92" fmla="*/ 473236 h 1893086"/>
              <a:gd name="connsiteX93" fmla="*/ 1368978 w 1509996"/>
              <a:gd name="connsiteY93" fmla="*/ 495997 h 1893086"/>
              <a:gd name="connsiteX94" fmla="*/ 1368978 w 1509996"/>
              <a:gd name="connsiteY94" fmla="*/ 642722 h 1893086"/>
              <a:gd name="connsiteX95" fmla="*/ 1298333 w 1509996"/>
              <a:gd name="connsiteY95" fmla="*/ 665483 h 1893086"/>
              <a:gd name="connsiteX96" fmla="*/ 1252810 w 1509996"/>
              <a:gd name="connsiteY96" fmla="*/ 680136 h 1893086"/>
              <a:gd name="connsiteX97" fmla="*/ 1226550 w 1509996"/>
              <a:gd name="connsiteY97" fmla="*/ 757211 h 1893086"/>
              <a:gd name="connsiteX98" fmla="*/ 105669 w 1509996"/>
              <a:gd name="connsiteY98" fmla="*/ 1010232 h 1893086"/>
              <a:gd name="connsiteX99" fmla="*/ 0 w 1509996"/>
              <a:gd name="connsiteY99" fmla="*/ 1010232 h 1893086"/>
              <a:gd name="connsiteX100" fmla="*/ 0 w 1509996"/>
              <a:gd name="connsiteY100" fmla="*/ 1893085 h 1893086"/>
              <a:gd name="connsiteX101" fmla="*/ 105669 w 1509996"/>
              <a:gd name="connsiteY101" fmla="*/ 1893085 h 1893086"/>
              <a:gd name="connsiteX102" fmla="*/ 211481 w 1509996"/>
              <a:gd name="connsiteY102" fmla="*/ 1788582 h 1893086"/>
              <a:gd name="connsiteX103" fmla="*/ 211481 w 1509996"/>
              <a:gd name="connsiteY103" fmla="*/ 1114649 h 1893086"/>
              <a:gd name="connsiteX104" fmla="*/ 105669 w 1509996"/>
              <a:gd name="connsiteY104" fmla="*/ 1010175 h 189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509996" h="1893086">
                <a:moveTo>
                  <a:pt x="845184" y="1533542"/>
                </a:moveTo>
                <a:lnTo>
                  <a:pt x="1343087" y="1213661"/>
                </a:lnTo>
                <a:cubicBezTo>
                  <a:pt x="1396273" y="1183429"/>
                  <a:pt x="1463872" y="1201344"/>
                  <a:pt x="1495104" y="1253948"/>
                </a:cubicBezTo>
                <a:lnTo>
                  <a:pt x="1495104" y="1253948"/>
                </a:lnTo>
                <a:cubicBezTo>
                  <a:pt x="1525516" y="1306136"/>
                  <a:pt x="1507864" y="1373096"/>
                  <a:pt x="1455676" y="1403508"/>
                </a:cubicBezTo>
                <a:cubicBezTo>
                  <a:pt x="1455258" y="1403751"/>
                  <a:pt x="1454839" y="1403992"/>
                  <a:pt x="1454418" y="1404229"/>
                </a:cubicBezTo>
                <a:lnTo>
                  <a:pt x="873436" y="1840592"/>
                </a:lnTo>
                <a:cubicBezTo>
                  <a:pt x="832590" y="1872113"/>
                  <a:pt x="779117" y="1882163"/>
                  <a:pt x="729613" y="1867621"/>
                </a:cubicBezTo>
                <a:lnTo>
                  <a:pt x="420743" y="1781896"/>
                </a:lnTo>
                <a:lnTo>
                  <a:pt x="261670" y="1781896"/>
                </a:lnTo>
                <a:lnTo>
                  <a:pt x="261670" y="1121449"/>
                </a:lnTo>
                <a:lnTo>
                  <a:pt x="353739" y="1121449"/>
                </a:lnTo>
                <a:cubicBezTo>
                  <a:pt x="367952" y="1121184"/>
                  <a:pt x="381418" y="1127796"/>
                  <a:pt x="389901" y="1139203"/>
                </a:cubicBezTo>
                <a:lnTo>
                  <a:pt x="460262" y="1230788"/>
                </a:lnTo>
                <a:cubicBezTo>
                  <a:pt x="468012" y="1241048"/>
                  <a:pt x="480182" y="1247006"/>
                  <a:pt x="493038" y="1246835"/>
                </a:cubicBezTo>
                <a:lnTo>
                  <a:pt x="793203" y="1246835"/>
                </a:lnTo>
                <a:cubicBezTo>
                  <a:pt x="853967" y="1246835"/>
                  <a:pt x="903225" y="1296094"/>
                  <a:pt x="903225" y="1356858"/>
                </a:cubicBezTo>
                <a:cubicBezTo>
                  <a:pt x="903225" y="1417621"/>
                  <a:pt x="853967" y="1466880"/>
                  <a:pt x="793203" y="1466880"/>
                </a:cubicBezTo>
                <a:lnTo>
                  <a:pt x="489140" y="1466880"/>
                </a:lnTo>
                <a:cubicBezTo>
                  <a:pt x="480143" y="1466848"/>
                  <a:pt x="472815" y="1474100"/>
                  <a:pt x="472752" y="1483097"/>
                </a:cubicBezTo>
                <a:lnTo>
                  <a:pt x="472752" y="1517296"/>
                </a:lnTo>
                <a:cubicBezTo>
                  <a:pt x="472815" y="1526293"/>
                  <a:pt x="480143" y="1533545"/>
                  <a:pt x="489140" y="1533514"/>
                </a:cubicBezTo>
                <a:close/>
                <a:moveTo>
                  <a:pt x="1342262" y="1071687"/>
                </a:moveTo>
                <a:cubicBezTo>
                  <a:pt x="1378104" y="1036287"/>
                  <a:pt x="1378463" y="978533"/>
                  <a:pt x="1343062" y="942691"/>
                </a:cubicBezTo>
                <a:cubicBezTo>
                  <a:pt x="1342797" y="942422"/>
                  <a:pt x="1342531" y="942156"/>
                  <a:pt x="1342262" y="941891"/>
                </a:cubicBezTo>
                <a:lnTo>
                  <a:pt x="995807" y="599333"/>
                </a:lnTo>
                <a:lnTo>
                  <a:pt x="823703" y="769360"/>
                </a:lnTo>
                <a:lnTo>
                  <a:pt x="1170301" y="1111889"/>
                </a:lnTo>
                <a:cubicBezTo>
                  <a:pt x="1206802" y="1147638"/>
                  <a:pt x="1265188" y="1147638"/>
                  <a:pt x="1301690" y="1111889"/>
                </a:cubicBezTo>
                <a:lnTo>
                  <a:pt x="1342405" y="1071687"/>
                </a:lnTo>
                <a:close/>
                <a:moveTo>
                  <a:pt x="840660" y="682412"/>
                </a:moveTo>
                <a:lnTo>
                  <a:pt x="387426" y="234413"/>
                </a:lnTo>
                <a:lnTo>
                  <a:pt x="454372" y="168149"/>
                </a:lnTo>
                <a:lnTo>
                  <a:pt x="907635" y="616120"/>
                </a:lnTo>
                <a:lnTo>
                  <a:pt x="840660" y="682412"/>
                </a:lnTo>
                <a:close/>
                <a:moveTo>
                  <a:pt x="322698" y="228125"/>
                </a:moveTo>
                <a:lnTo>
                  <a:pt x="448170" y="104275"/>
                </a:lnTo>
                <a:lnTo>
                  <a:pt x="372716" y="53062"/>
                </a:lnTo>
                <a:lnTo>
                  <a:pt x="295015" y="0"/>
                </a:lnTo>
                <a:lnTo>
                  <a:pt x="256008" y="38381"/>
                </a:lnTo>
                <a:lnTo>
                  <a:pt x="217001" y="76905"/>
                </a:lnTo>
                <a:lnTo>
                  <a:pt x="270717" y="153724"/>
                </a:lnTo>
                <a:lnTo>
                  <a:pt x="322698" y="228068"/>
                </a:lnTo>
                <a:close/>
                <a:moveTo>
                  <a:pt x="389104" y="326482"/>
                </a:moveTo>
                <a:cubicBezTo>
                  <a:pt x="363990" y="367409"/>
                  <a:pt x="345343" y="411967"/>
                  <a:pt x="333823" y="458583"/>
                </a:cubicBezTo>
                <a:lnTo>
                  <a:pt x="288300" y="473236"/>
                </a:lnTo>
                <a:lnTo>
                  <a:pt x="217655" y="495997"/>
                </a:lnTo>
                <a:lnTo>
                  <a:pt x="217655" y="642722"/>
                </a:lnTo>
                <a:lnTo>
                  <a:pt x="288300" y="665483"/>
                </a:lnTo>
                <a:lnTo>
                  <a:pt x="333823" y="680136"/>
                </a:lnTo>
                <a:cubicBezTo>
                  <a:pt x="345380" y="726767"/>
                  <a:pt x="364065" y="771334"/>
                  <a:pt x="389218" y="812265"/>
                </a:cubicBezTo>
                <a:lnTo>
                  <a:pt x="367339" y="854374"/>
                </a:lnTo>
                <a:lnTo>
                  <a:pt x="333709" y="919812"/>
                </a:lnTo>
                <a:lnTo>
                  <a:pt x="386288" y="971680"/>
                </a:lnTo>
                <a:lnTo>
                  <a:pt x="438553" y="1023575"/>
                </a:lnTo>
                <a:lnTo>
                  <a:pt x="504959" y="990259"/>
                </a:lnTo>
                <a:lnTo>
                  <a:pt x="547637" y="968749"/>
                </a:lnTo>
                <a:cubicBezTo>
                  <a:pt x="589121" y="993764"/>
                  <a:pt x="634230" y="1012201"/>
                  <a:pt x="681360" y="1023405"/>
                </a:cubicBezTo>
                <a:lnTo>
                  <a:pt x="696041" y="1068529"/>
                </a:lnTo>
                <a:lnTo>
                  <a:pt x="718802" y="1138292"/>
                </a:lnTo>
                <a:lnTo>
                  <a:pt x="867433" y="1138292"/>
                </a:lnTo>
                <a:lnTo>
                  <a:pt x="890194" y="1068529"/>
                </a:lnTo>
                <a:lnTo>
                  <a:pt x="904904" y="1023462"/>
                </a:lnTo>
                <a:cubicBezTo>
                  <a:pt x="931691" y="1017041"/>
                  <a:pt x="957878" y="1008331"/>
                  <a:pt x="983174" y="997428"/>
                </a:cubicBezTo>
                <a:lnTo>
                  <a:pt x="870335" y="885670"/>
                </a:lnTo>
                <a:cubicBezTo>
                  <a:pt x="845066" y="891685"/>
                  <a:pt x="819178" y="894712"/>
                  <a:pt x="793203" y="894689"/>
                </a:cubicBezTo>
                <a:cubicBezTo>
                  <a:pt x="612502" y="895808"/>
                  <a:pt x="465109" y="750227"/>
                  <a:pt x="463991" y="569527"/>
                </a:cubicBezTo>
                <a:cubicBezTo>
                  <a:pt x="463990" y="569419"/>
                  <a:pt x="463990" y="569311"/>
                  <a:pt x="463989" y="569203"/>
                </a:cubicBezTo>
                <a:cubicBezTo>
                  <a:pt x="463865" y="516317"/>
                  <a:pt x="476877" y="464228"/>
                  <a:pt x="501858" y="417613"/>
                </a:cubicBezTo>
                <a:lnTo>
                  <a:pt x="368136" y="285540"/>
                </a:lnTo>
                <a:lnTo>
                  <a:pt x="389047" y="326425"/>
                </a:lnTo>
                <a:close/>
                <a:moveTo>
                  <a:pt x="1226407" y="757012"/>
                </a:moveTo>
                <a:lnTo>
                  <a:pt x="1113397" y="645567"/>
                </a:lnTo>
                <a:cubicBezTo>
                  <a:pt x="1156080" y="471481"/>
                  <a:pt x="1049557" y="295754"/>
                  <a:pt x="875470" y="253071"/>
                </a:cubicBezTo>
                <a:cubicBezTo>
                  <a:pt x="848557" y="246473"/>
                  <a:pt x="820910" y="243348"/>
                  <a:pt x="793203" y="243773"/>
                </a:cubicBezTo>
                <a:cubicBezTo>
                  <a:pt x="739787" y="243686"/>
                  <a:pt x="687143" y="256522"/>
                  <a:pt x="639763" y="281187"/>
                </a:cubicBezTo>
                <a:lnTo>
                  <a:pt x="506041" y="149143"/>
                </a:lnTo>
                <a:lnTo>
                  <a:pt x="547580" y="169970"/>
                </a:lnTo>
                <a:cubicBezTo>
                  <a:pt x="589069" y="144958"/>
                  <a:pt x="634176" y="126512"/>
                  <a:pt x="681303" y="115286"/>
                </a:cubicBezTo>
                <a:lnTo>
                  <a:pt x="695984" y="70219"/>
                </a:lnTo>
                <a:lnTo>
                  <a:pt x="718745" y="427"/>
                </a:lnTo>
                <a:lnTo>
                  <a:pt x="867376" y="427"/>
                </a:lnTo>
                <a:lnTo>
                  <a:pt x="890137" y="70219"/>
                </a:lnTo>
                <a:lnTo>
                  <a:pt x="904847" y="115286"/>
                </a:lnTo>
                <a:cubicBezTo>
                  <a:pt x="952030" y="126544"/>
                  <a:pt x="997206" y="144978"/>
                  <a:pt x="1038797" y="169941"/>
                </a:cubicBezTo>
                <a:lnTo>
                  <a:pt x="1081475" y="148461"/>
                </a:lnTo>
                <a:lnTo>
                  <a:pt x="1147625" y="115144"/>
                </a:lnTo>
                <a:lnTo>
                  <a:pt x="1199890" y="167039"/>
                </a:lnTo>
                <a:lnTo>
                  <a:pt x="1252810" y="218907"/>
                </a:lnTo>
                <a:lnTo>
                  <a:pt x="1219181" y="284345"/>
                </a:lnTo>
                <a:lnTo>
                  <a:pt x="1197443" y="326539"/>
                </a:lnTo>
                <a:cubicBezTo>
                  <a:pt x="1222702" y="367392"/>
                  <a:pt x="1241385" y="411960"/>
                  <a:pt x="1252810" y="458612"/>
                </a:cubicBezTo>
                <a:lnTo>
                  <a:pt x="1298333" y="473236"/>
                </a:lnTo>
                <a:lnTo>
                  <a:pt x="1368978" y="495997"/>
                </a:lnTo>
                <a:lnTo>
                  <a:pt x="1368978" y="642722"/>
                </a:lnTo>
                <a:lnTo>
                  <a:pt x="1298333" y="665483"/>
                </a:lnTo>
                <a:lnTo>
                  <a:pt x="1252810" y="680136"/>
                </a:lnTo>
                <a:cubicBezTo>
                  <a:pt x="1246291" y="706535"/>
                  <a:pt x="1237505" y="732323"/>
                  <a:pt x="1226550" y="757211"/>
                </a:cubicBezTo>
                <a:close/>
                <a:moveTo>
                  <a:pt x="105669" y="1010232"/>
                </a:moveTo>
                <a:lnTo>
                  <a:pt x="0" y="1010232"/>
                </a:lnTo>
                <a:lnTo>
                  <a:pt x="0" y="1893085"/>
                </a:lnTo>
                <a:lnTo>
                  <a:pt x="105669" y="1893085"/>
                </a:lnTo>
                <a:cubicBezTo>
                  <a:pt x="163721" y="1893385"/>
                  <a:pt x="211058" y="1846633"/>
                  <a:pt x="211481" y="1788582"/>
                </a:cubicBezTo>
                <a:lnTo>
                  <a:pt x="211481" y="1114649"/>
                </a:lnTo>
                <a:cubicBezTo>
                  <a:pt x="211042" y="1056609"/>
                  <a:pt x="163710" y="1009875"/>
                  <a:pt x="105669" y="1010175"/>
                </a:cubicBezTo>
                <a:close/>
              </a:path>
            </a:pathLst>
          </a:custGeom>
          <a:solidFill>
            <a:schemeClr val="accent4"/>
          </a:solidFill>
          <a:ln w="28374" cap="flat">
            <a:noFill/>
            <a:prstDash val="solid"/>
            <a:miter/>
          </a:ln>
        </p:spPr>
        <p:txBody>
          <a:bodyPr rtlCol="0" anchor="ctr"/>
          <a:lstStyle/>
          <a:p>
            <a:endParaRPr lang="en-GB" dirty="0"/>
          </a:p>
        </p:txBody>
      </p:sp>
      <p:sp>
        <p:nvSpPr>
          <p:cNvPr id="99" name="Freeform: Shape 98">
            <a:extLst>
              <a:ext uri="{FF2B5EF4-FFF2-40B4-BE49-F238E27FC236}">
                <a16:creationId xmlns:a16="http://schemas.microsoft.com/office/drawing/2014/main" id="{B6DC8E17-907C-9EDC-D3E4-ED3A205596A5}"/>
              </a:ext>
            </a:extLst>
          </p:cNvPr>
          <p:cNvSpPr/>
          <p:nvPr/>
        </p:nvSpPr>
        <p:spPr>
          <a:xfrm>
            <a:off x="1079305" y="1459271"/>
            <a:ext cx="436228" cy="356414"/>
          </a:xfrm>
          <a:custGeom>
            <a:avLst/>
            <a:gdLst>
              <a:gd name="connsiteX0" fmla="*/ 2047005 w 2253177"/>
              <a:gd name="connsiteY0" fmla="*/ 1634658 h 1840933"/>
              <a:gd name="connsiteX1" fmla="*/ 2047005 w 2253177"/>
              <a:gd name="connsiteY1" fmla="*/ 1021048 h 1840933"/>
              <a:gd name="connsiteX2" fmla="*/ 1126589 w 2253177"/>
              <a:gd name="connsiteY2" fmla="*/ 1021048 h 1840933"/>
              <a:gd name="connsiteX3" fmla="*/ 1126589 w 2253177"/>
              <a:gd name="connsiteY3" fmla="*/ 1634658 h 1840933"/>
              <a:gd name="connsiteX4" fmla="*/ 2047005 w 2253177"/>
              <a:gd name="connsiteY4" fmla="*/ 1634658 h 1840933"/>
              <a:gd name="connsiteX5" fmla="*/ 2047005 w 2253177"/>
              <a:gd name="connsiteY5" fmla="*/ 0 h 1840933"/>
              <a:gd name="connsiteX6" fmla="*/ 2253178 w 2253177"/>
              <a:gd name="connsiteY6" fmla="*/ 206173 h 1840933"/>
              <a:gd name="connsiteX7" fmla="*/ 2253178 w 2253177"/>
              <a:gd name="connsiteY7" fmla="*/ 1634760 h 1840933"/>
              <a:gd name="connsiteX8" fmla="*/ 2047005 w 2253177"/>
              <a:gd name="connsiteY8" fmla="*/ 1840933 h 1840933"/>
              <a:gd name="connsiteX9" fmla="*/ 206173 w 2253177"/>
              <a:gd name="connsiteY9" fmla="*/ 1840933 h 1840933"/>
              <a:gd name="connsiteX10" fmla="*/ 0 w 2253177"/>
              <a:gd name="connsiteY10" fmla="*/ 1634760 h 1840933"/>
              <a:gd name="connsiteX11" fmla="*/ 0 w 2253177"/>
              <a:gd name="connsiteY11" fmla="*/ 206173 h 1840933"/>
              <a:gd name="connsiteX12" fmla="*/ 206173 w 2253177"/>
              <a:gd name="connsiteY12" fmla="*/ 0 h 1840933"/>
              <a:gd name="connsiteX13" fmla="*/ 2047005 w 2253177"/>
              <a:gd name="connsiteY13" fmla="*/ 0 h 184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3177" h="1840933">
                <a:moveTo>
                  <a:pt x="2047005" y="1634658"/>
                </a:moveTo>
                <a:lnTo>
                  <a:pt x="2047005" y="1021048"/>
                </a:lnTo>
                <a:lnTo>
                  <a:pt x="1126589" y="1021048"/>
                </a:lnTo>
                <a:lnTo>
                  <a:pt x="1126589" y="1634658"/>
                </a:lnTo>
                <a:lnTo>
                  <a:pt x="2047005" y="1634658"/>
                </a:lnTo>
                <a:close/>
                <a:moveTo>
                  <a:pt x="2047005" y="0"/>
                </a:moveTo>
                <a:cubicBezTo>
                  <a:pt x="2157250" y="0"/>
                  <a:pt x="2253178" y="95928"/>
                  <a:pt x="2253178" y="206173"/>
                </a:cubicBezTo>
                <a:lnTo>
                  <a:pt x="2253178" y="1634760"/>
                </a:lnTo>
                <a:cubicBezTo>
                  <a:pt x="2253178" y="1745006"/>
                  <a:pt x="2157250" y="1840933"/>
                  <a:pt x="2047005" y="1840933"/>
                </a:cubicBezTo>
                <a:lnTo>
                  <a:pt x="206173" y="1840933"/>
                </a:lnTo>
                <a:cubicBezTo>
                  <a:pt x="95928" y="1840933"/>
                  <a:pt x="0" y="1745006"/>
                  <a:pt x="0" y="1634760"/>
                </a:cubicBezTo>
                <a:lnTo>
                  <a:pt x="0" y="206173"/>
                </a:lnTo>
                <a:cubicBezTo>
                  <a:pt x="0" y="95928"/>
                  <a:pt x="95928" y="0"/>
                  <a:pt x="206173" y="0"/>
                </a:cubicBezTo>
                <a:lnTo>
                  <a:pt x="2047005" y="0"/>
                </a:lnTo>
                <a:close/>
              </a:path>
            </a:pathLst>
          </a:custGeom>
          <a:solidFill>
            <a:schemeClr val="accent1"/>
          </a:solidFill>
          <a:ln w="101997" cap="flat">
            <a:noFill/>
            <a:prstDash val="solid"/>
            <a:miter/>
          </a:ln>
        </p:spPr>
        <p:txBody>
          <a:bodyPr rtlCol="0" anchor="ctr"/>
          <a:lstStyle/>
          <a:p>
            <a:endParaRPr lang="en-GB" dirty="0"/>
          </a:p>
        </p:txBody>
      </p:sp>
      <p:sp>
        <p:nvSpPr>
          <p:cNvPr id="102" name="Google Shape;517;p49">
            <a:extLst>
              <a:ext uri="{FF2B5EF4-FFF2-40B4-BE49-F238E27FC236}">
                <a16:creationId xmlns:a16="http://schemas.microsoft.com/office/drawing/2014/main" id="{3B0EF9A2-5DD9-3E74-7943-749485708AB3}"/>
              </a:ext>
            </a:extLst>
          </p:cNvPr>
          <p:cNvSpPr/>
          <p:nvPr/>
        </p:nvSpPr>
        <p:spPr>
          <a:xfrm>
            <a:off x="354330" y="4423082"/>
            <a:ext cx="8435340" cy="249874"/>
          </a:xfrm>
          <a:prstGeom prst="rect">
            <a:avLst/>
          </a:prstGeom>
          <a:solidFill>
            <a:schemeClr val="accent6"/>
          </a:solidFill>
          <a:ln>
            <a:noFill/>
          </a:ln>
        </p:spPr>
        <p:txBody>
          <a:bodyPr spcFirstLastPara="1" wrap="square" lIns="36000" tIns="36000" rIns="36000" bIns="36000" anchor="ctr" anchorCtr="0">
            <a:noAutofit/>
          </a:bodyPr>
          <a:lstStyle/>
          <a:p>
            <a:pPr marL="0" lvl="0" indent="0" algn="ctr" rtl="0">
              <a:spcBef>
                <a:spcPts val="0"/>
              </a:spcBef>
              <a:spcAft>
                <a:spcPts val="0"/>
              </a:spcAft>
              <a:buNone/>
            </a:pPr>
            <a:r>
              <a:rPr lang="en-GB" sz="1000" dirty="0">
                <a:solidFill>
                  <a:schemeClr val="bg1"/>
                </a:solidFill>
                <a:ea typeface="Montserrat"/>
                <a:cs typeface="Montserrat"/>
                <a:sym typeface="Montserrat"/>
                <a:hlinkClick r:id="rId3">
                  <a:extLst>
                    <a:ext uri="{A12FA001-AC4F-418D-AE19-62706E023703}">
                      <ahyp:hlinkClr xmlns:ahyp="http://schemas.microsoft.com/office/drawing/2018/hyperlinkcolor" val="tx"/>
                    </a:ext>
                  </a:extLst>
                </a:hlinkClick>
              </a:rPr>
              <a:t>Watermark and Fingerprint Paper</a:t>
            </a:r>
            <a:endParaRPr lang="en-GB" sz="1000" dirty="0">
              <a:solidFill>
                <a:schemeClr val="bg1"/>
              </a:solidFill>
              <a:ea typeface="Montserrat"/>
              <a:cs typeface="Montserrat"/>
              <a:sym typeface="Montserrat"/>
            </a:endParaRPr>
          </a:p>
        </p:txBody>
      </p:sp>
      <p:sp>
        <p:nvSpPr>
          <p:cNvPr id="5" name="Slide Number Placeholder 4">
            <a:extLst>
              <a:ext uri="{FF2B5EF4-FFF2-40B4-BE49-F238E27FC236}">
                <a16:creationId xmlns:a16="http://schemas.microsoft.com/office/drawing/2014/main" id="{BFEDD7A7-7BC3-925F-6BE2-3C07808ADA02}"/>
              </a:ext>
            </a:extLst>
          </p:cNvPr>
          <p:cNvSpPr>
            <a:spLocks noGrp="1"/>
          </p:cNvSpPr>
          <p:nvPr>
            <p:ph type="sldNum" sz="quarter" idx="11"/>
          </p:nvPr>
        </p:nvSpPr>
        <p:spPr/>
        <p:txBody>
          <a:bodyPr/>
          <a:lstStyle/>
          <a:p>
            <a:fld id="{10AABD62-4B1F-4370-9BF1-A64AA2AFB05A}" type="slidenum">
              <a:rPr lang="en-GB" smtClean="0"/>
              <a:pPr/>
              <a:t>33</a:t>
            </a:fld>
            <a:endParaRPr lang="en-GB" dirty="0"/>
          </a:p>
        </p:txBody>
      </p:sp>
    </p:spTree>
    <p:extLst>
      <p:ext uri="{BB962C8B-B14F-4D97-AF65-F5344CB8AC3E}">
        <p14:creationId xmlns:p14="http://schemas.microsoft.com/office/powerpoint/2010/main" val="1185960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43B25-C3DC-5BF9-EF04-1C08A28F0A04}"/>
              </a:ext>
            </a:extLst>
          </p:cNvPr>
          <p:cNvSpPr>
            <a:spLocks noGrp="1"/>
          </p:cNvSpPr>
          <p:nvPr>
            <p:ph type="title"/>
          </p:nvPr>
        </p:nvSpPr>
        <p:spPr>
          <a:xfrm>
            <a:off x="354330" y="272581"/>
            <a:ext cx="8435340" cy="617220"/>
          </a:xfrm>
        </p:spPr>
        <p:txBody>
          <a:bodyPr/>
          <a:lstStyle/>
          <a:p>
            <a:r>
              <a:rPr lang="en-GB" dirty="0"/>
              <a:t>NEXTGENTV Opportunities</a:t>
            </a:r>
          </a:p>
        </p:txBody>
      </p:sp>
      <p:sp>
        <p:nvSpPr>
          <p:cNvPr id="3" name="Footer Placeholder 2">
            <a:extLst>
              <a:ext uri="{FF2B5EF4-FFF2-40B4-BE49-F238E27FC236}">
                <a16:creationId xmlns:a16="http://schemas.microsoft.com/office/drawing/2014/main" id="{38BE774F-0374-B272-AA4E-957DDE47F1DB}"/>
              </a:ext>
            </a:extLst>
          </p:cNvPr>
          <p:cNvSpPr>
            <a:spLocks noGrp="1"/>
          </p:cNvSpPr>
          <p:nvPr>
            <p:ph type="ftr" sz="quarter" idx="10"/>
          </p:nvPr>
        </p:nvSpPr>
        <p:spPr/>
        <p:txBody>
          <a:bodyPr/>
          <a:lstStyle/>
          <a:p>
            <a:r>
              <a:rPr lang="en-GB" dirty="0"/>
              <a:t>Coalition for Innovation in Media Measurement, October 2023</a:t>
            </a:r>
          </a:p>
        </p:txBody>
      </p:sp>
      <p:grpSp>
        <p:nvGrpSpPr>
          <p:cNvPr id="55" name="Group 54">
            <a:extLst>
              <a:ext uri="{FF2B5EF4-FFF2-40B4-BE49-F238E27FC236}">
                <a16:creationId xmlns:a16="http://schemas.microsoft.com/office/drawing/2014/main" id="{EF4BA718-FA8C-5E7E-09E2-9194ACF2C89D}"/>
              </a:ext>
            </a:extLst>
          </p:cNvPr>
          <p:cNvGrpSpPr/>
          <p:nvPr/>
        </p:nvGrpSpPr>
        <p:grpSpPr>
          <a:xfrm>
            <a:off x="4945964" y="1104900"/>
            <a:ext cx="2548723" cy="3558506"/>
            <a:chOff x="4920813" y="1104900"/>
            <a:chExt cx="2548723" cy="3558506"/>
          </a:xfrm>
        </p:grpSpPr>
        <p:pic>
          <p:nvPicPr>
            <p:cNvPr id="6" name="Google Shape;636;p62">
              <a:extLst>
                <a:ext uri="{FF2B5EF4-FFF2-40B4-BE49-F238E27FC236}">
                  <a16:creationId xmlns:a16="http://schemas.microsoft.com/office/drawing/2014/main" id="{17CA2855-809D-40EA-9772-4AF0B56FF9FE}"/>
                </a:ext>
              </a:extLst>
            </p:cNvPr>
            <p:cNvPicPr preferRelativeResize="0"/>
            <p:nvPr/>
          </p:nvPicPr>
          <p:blipFill>
            <a:blip r:embed="rId3">
              <a:alphaModFix/>
            </a:blip>
            <a:stretch>
              <a:fillRect/>
            </a:stretch>
          </p:blipFill>
          <p:spPr>
            <a:xfrm>
              <a:off x="4920814" y="1104900"/>
              <a:ext cx="2548722" cy="1875366"/>
            </a:xfrm>
            <a:prstGeom prst="rect">
              <a:avLst/>
            </a:prstGeom>
            <a:noFill/>
            <a:ln>
              <a:solidFill>
                <a:schemeClr val="bg2"/>
              </a:solidFill>
            </a:ln>
          </p:spPr>
        </p:pic>
        <p:pic>
          <p:nvPicPr>
            <p:cNvPr id="7" name="Google Shape;637;p62">
              <a:extLst>
                <a:ext uri="{FF2B5EF4-FFF2-40B4-BE49-F238E27FC236}">
                  <a16:creationId xmlns:a16="http://schemas.microsoft.com/office/drawing/2014/main" id="{1A074DA1-F8A0-63F0-8D67-BB53F8195324}"/>
                </a:ext>
              </a:extLst>
            </p:cNvPr>
            <p:cNvPicPr preferRelativeResize="0"/>
            <p:nvPr/>
          </p:nvPicPr>
          <p:blipFill>
            <a:blip r:embed="rId4">
              <a:alphaModFix/>
            </a:blip>
            <a:stretch>
              <a:fillRect/>
            </a:stretch>
          </p:blipFill>
          <p:spPr>
            <a:xfrm>
              <a:off x="4920813" y="3131900"/>
              <a:ext cx="2548723" cy="1531506"/>
            </a:xfrm>
            <a:prstGeom prst="rect">
              <a:avLst/>
            </a:prstGeom>
            <a:noFill/>
            <a:ln w="9525" cap="flat" cmpd="sng">
              <a:solidFill>
                <a:schemeClr val="bg2"/>
              </a:solidFill>
              <a:prstDash val="solid"/>
              <a:round/>
              <a:headEnd type="none" w="sm" len="sm"/>
              <a:tailEnd type="none" w="sm" len="sm"/>
            </a:ln>
          </p:spPr>
        </p:pic>
      </p:grpSp>
      <p:sp>
        <p:nvSpPr>
          <p:cNvPr id="5" name="Rectangle 4">
            <a:extLst>
              <a:ext uri="{FF2B5EF4-FFF2-40B4-BE49-F238E27FC236}">
                <a16:creationId xmlns:a16="http://schemas.microsoft.com/office/drawing/2014/main" id="{77CA1002-5FD0-15E9-F365-16AECDD538A3}"/>
              </a:ext>
            </a:extLst>
          </p:cNvPr>
          <p:cNvSpPr/>
          <p:nvPr/>
        </p:nvSpPr>
        <p:spPr>
          <a:xfrm>
            <a:off x="451183" y="1104900"/>
            <a:ext cx="4367463" cy="10956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1" indent="-171450">
              <a:spcBef>
                <a:spcPts val="600"/>
              </a:spcBef>
              <a:buFont typeface="Arial" panose="020B0604020202020204" pitchFamily="34" charset="0"/>
              <a:buChar char="•"/>
            </a:pPr>
            <a:r>
              <a:rPr lang="en-GB" sz="1200" dirty="0">
                <a:solidFill>
                  <a:schemeClr val="tx1"/>
                </a:solidFill>
              </a:rPr>
              <a:t>New data collection from broadcast, cable, MVPD</a:t>
            </a:r>
          </a:p>
          <a:p>
            <a:pPr marL="171450" lvl="1" indent="-171450">
              <a:spcBef>
                <a:spcPts val="600"/>
              </a:spcBef>
              <a:buFont typeface="Arial" panose="020B0604020202020204" pitchFamily="34" charset="0"/>
              <a:buChar char="•"/>
            </a:pPr>
            <a:r>
              <a:rPr lang="en-GB" sz="1200" dirty="0">
                <a:solidFill>
                  <a:schemeClr val="tx1"/>
                </a:solidFill>
              </a:rPr>
              <a:t>Watermarks and Internet behaviors</a:t>
            </a:r>
          </a:p>
          <a:p>
            <a:pPr marL="171450" lvl="1" indent="-171450">
              <a:spcBef>
                <a:spcPts val="600"/>
              </a:spcBef>
              <a:buFont typeface="Arial" panose="020B0604020202020204" pitchFamily="34" charset="0"/>
              <a:buChar char="•"/>
            </a:pPr>
            <a:r>
              <a:rPr lang="en-GB" sz="1200" dirty="0">
                <a:solidFill>
                  <a:schemeClr val="tx1"/>
                </a:solidFill>
              </a:rPr>
              <a:t>Different ownership of the data</a:t>
            </a:r>
          </a:p>
        </p:txBody>
      </p:sp>
      <p:sp>
        <p:nvSpPr>
          <p:cNvPr id="8" name="Rectangle 7">
            <a:extLst>
              <a:ext uri="{FF2B5EF4-FFF2-40B4-BE49-F238E27FC236}">
                <a16:creationId xmlns:a16="http://schemas.microsoft.com/office/drawing/2014/main" id="{9A8ACA85-70A2-9AD7-9C05-E6E106A40D04}"/>
              </a:ext>
            </a:extLst>
          </p:cNvPr>
          <p:cNvSpPr/>
          <p:nvPr/>
        </p:nvSpPr>
        <p:spPr>
          <a:xfrm>
            <a:off x="354330" y="1104900"/>
            <a:ext cx="96854" cy="10956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11" name="Rectangle 10">
            <a:extLst>
              <a:ext uri="{FF2B5EF4-FFF2-40B4-BE49-F238E27FC236}">
                <a16:creationId xmlns:a16="http://schemas.microsoft.com/office/drawing/2014/main" id="{7C26AFF3-38A6-9779-849D-6A84D900CE8D}"/>
              </a:ext>
            </a:extLst>
          </p:cNvPr>
          <p:cNvSpPr/>
          <p:nvPr/>
        </p:nvSpPr>
        <p:spPr>
          <a:xfrm>
            <a:off x="451183" y="2338259"/>
            <a:ext cx="4367463" cy="10956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1" indent="-171450">
              <a:spcBef>
                <a:spcPts val="600"/>
              </a:spcBef>
              <a:buFont typeface="Arial" panose="020B0604020202020204" pitchFamily="34" charset="0"/>
              <a:buChar char="•"/>
            </a:pPr>
            <a:r>
              <a:rPr lang="en-GB" sz="1200" dirty="0">
                <a:solidFill>
                  <a:schemeClr val="tx1"/>
                </a:solidFill>
              </a:rPr>
              <a:t>Difference of opinion on potential impact</a:t>
            </a:r>
          </a:p>
          <a:p>
            <a:pPr marL="171450" lvl="1" indent="-171450">
              <a:spcBef>
                <a:spcPts val="600"/>
              </a:spcBef>
              <a:buFont typeface="Arial" panose="020B0604020202020204" pitchFamily="34" charset="0"/>
              <a:buChar char="•"/>
            </a:pPr>
            <a:r>
              <a:rPr lang="en-GB" sz="1200" dirty="0">
                <a:solidFill>
                  <a:schemeClr val="tx1"/>
                </a:solidFill>
              </a:rPr>
              <a:t>Activation incentive for new watermarks</a:t>
            </a:r>
          </a:p>
          <a:p>
            <a:pPr marL="171450" lvl="1" indent="-171450">
              <a:spcBef>
                <a:spcPts val="600"/>
              </a:spcBef>
              <a:buFont typeface="Arial" panose="020B0604020202020204" pitchFamily="34" charset="0"/>
              <a:buChar char="•"/>
            </a:pPr>
            <a:r>
              <a:rPr lang="en-GB" sz="1200" dirty="0">
                <a:solidFill>
                  <a:schemeClr val="tx1"/>
                </a:solidFill>
              </a:rPr>
              <a:t>Inconsistent implementation of standards and competing Audio/Video options</a:t>
            </a:r>
          </a:p>
        </p:txBody>
      </p:sp>
      <p:sp>
        <p:nvSpPr>
          <p:cNvPr id="12" name="Rectangle 11">
            <a:extLst>
              <a:ext uri="{FF2B5EF4-FFF2-40B4-BE49-F238E27FC236}">
                <a16:creationId xmlns:a16="http://schemas.microsoft.com/office/drawing/2014/main" id="{2F9E6F70-23BA-4467-1CA9-D55271EF43E3}"/>
              </a:ext>
            </a:extLst>
          </p:cNvPr>
          <p:cNvSpPr/>
          <p:nvPr/>
        </p:nvSpPr>
        <p:spPr>
          <a:xfrm>
            <a:off x="354330" y="2338259"/>
            <a:ext cx="96854" cy="10956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14" name="Rectangle 13">
            <a:extLst>
              <a:ext uri="{FF2B5EF4-FFF2-40B4-BE49-F238E27FC236}">
                <a16:creationId xmlns:a16="http://schemas.microsoft.com/office/drawing/2014/main" id="{F72AE338-E1E4-6D3C-5BB7-5D83EC1AD48D}"/>
              </a:ext>
            </a:extLst>
          </p:cNvPr>
          <p:cNvSpPr/>
          <p:nvPr/>
        </p:nvSpPr>
        <p:spPr>
          <a:xfrm>
            <a:off x="451183" y="3571619"/>
            <a:ext cx="4367463" cy="10956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1" indent="-171450">
              <a:spcBef>
                <a:spcPts val="600"/>
              </a:spcBef>
              <a:buFont typeface="Arial" panose="020B0604020202020204" pitchFamily="34" charset="0"/>
              <a:buChar char="•"/>
            </a:pPr>
            <a:r>
              <a:rPr lang="en-GB" sz="1200" dirty="0">
                <a:solidFill>
                  <a:schemeClr val="tx1"/>
                </a:solidFill>
              </a:rPr>
              <a:t>Value Prop</a:t>
            </a:r>
          </a:p>
          <a:p>
            <a:pPr marL="342900" lvl="2" indent="-171450">
              <a:spcBef>
                <a:spcPts val="600"/>
              </a:spcBef>
              <a:buFont typeface="Calibri" panose="020F0502020204030204" pitchFamily="34" charset="0"/>
              <a:buChar char="–"/>
            </a:pPr>
            <a:r>
              <a:rPr lang="en-GB" sz="1200" dirty="0">
                <a:solidFill>
                  <a:schemeClr val="tx1"/>
                </a:solidFill>
              </a:rPr>
              <a:t>Data is defined in the ATSC3.0 standard</a:t>
            </a:r>
          </a:p>
          <a:p>
            <a:pPr marL="342900" lvl="2" indent="-171450">
              <a:spcBef>
                <a:spcPts val="600"/>
              </a:spcBef>
              <a:buFont typeface="Calibri" panose="020F0502020204030204" pitchFamily="34" charset="0"/>
              <a:buChar char="–"/>
            </a:pPr>
            <a:r>
              <a:rPr lang="en-GB" sz="1200" dirty="0">
                <a:solidFill>
                  <a:schemeClr val="tx1"/>
                </a:solidFill>
              </a:rPr>
              <a:t>Apps collect data and send via IP</a:t>
            </a:r>
          </a:p>
        </p:txBody>
      </p:sp>
      <p:sp>
        <p:nvSpPr>
          <p:cNvPr id="15" name="Rectangle 14">
            <a:extLst>
              <a:ext uri="{FF2B5EF4-FFF2-40B4-BE49-F238E27FC236}">
                <a16:creationId xmlns:a16="http://schemas.microsoft.com/office/drawing/2014/main" id="{758094CA-6E8A-0E7E-5547-5B9AEA7B80E4}"/>
              </a:ext>
            </a:extLst>
          </p:cNvPr>
          <p:cNvSpPr/>
          <p:nvPr/>
        </p:nvSpPr>
        <p:spPr>
          <a:xfrm>
            <a:off x="354330" y="3571619"/>
            <a:ext cx="96854" cy="10956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Rectangle 8">
            <a:extLst>
              <a:ext uri="{FF2B5EF4-FFF2-40B4-BE49-F238E27FC236}">
                <a16:creationId xmlns:a16="http://schemas.microsoft.com/office/drawing/2014/main" id="{BA8B1D4F-FCF5-190A-3178-4D15006DDED3}"/>
              </a:ext>
            </a:extLst>
          </p:cNvPr>
          <p:cNvSpPr/>
          <p:nvPr/>
        </p:nvSpPr>
        <p:spPr>
          <a:xfrm>
            <a:off x="7622005" y="1104900"/>
            <a:ext cx="1167665" cy="804541"/>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F3B59192-9681-AF8B-2716-E180DA7D7DC0}"/>
              </a:ext>
            </a:extLst>
          </p:cNvPr>
          <p:cNvSpPr/>
          <p:nvPr/>
        </p:nvSpPr>
        <p:spPr>
          <a:xfrm>
            <a:off x="7622005" y="2024170"/>
            <a:ext cx="1167665" cy="80454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4E3B86D9-F037-6BE1-2B83-5121DD9697C5}"/>
              </a:ext>
            </a:extLst>
          </p:cNvPr>
          <p:cNvSpPr/>
          <p:nvPr/>
        </p:nvSpPr>
        <p:spPr>
          <a:xfrm>
            <a:off x="7622005" y="2943440"/>
            <a:ext cx="1167665" cy="804541"/>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DDC7C7E2-37CE-4254-964B-0A80420FA7B5}"/>
              </a:ext>
            </a:extLst>
          </p:cNvPr>
          <p:cNvSpPr/>
          <p:nvPr/>
        </p:nvSpPr>
        <p:spPr>
          <a:xfrm>
            <a:off x="7622005" y="3862710"/>
            <a:ext cx="1167665" cy="80454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Graphic 17">
            <a:extLst>
              <a:ext uri="{FF2B5EF4-FFF2-40B4-BE49-F238E27FC236}">
                <a16:creationId xmlns:a16="http://schemas.microsoft.com/office/drawing/2014/main" id="{C4F72878-F157-C1DE-475A-281F594BA8CA}"/>
              </a:ext>
            </a:extLst>
          </p:cNvPr>
          <p:cNvPicPr>
            <a:picLocks noChangeAspect="1"/>
          </p:cNvPicPr>
          <p:nvPr/>
        </p:nvPicPr>
        <p:blipFill>
          <a:blip r:embed="rId5">
            <a:lum bright="-10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63874" y="1419159"/>
            <a:ext cx="1083928" cy="176023"/>
          </a:xfrm>
          <a:prstGeom prst="rect">
            <a:avLst/>
          </a:prstGeom>
        </p:spPr>
      </p:pic>
      <p:grpSp>
        <p:nvGrpSpPr>
          <p:cNvPr id="19" name="Group 18">
            <a:extLst>
              <a:ext uri="{FF2B5EF4-FFF2-40B4-BE49-F238E27FC236}">
                <a16:creationId xmlns:a16="http://schemas.microsoft.com/office/drawing/2014/main" id="{037D7B9A-28B5-2033-2873-4E2A06AC716C}"/>
              </a:ext>
            </a:extLst>
          </p:cNvPr>
          <p:cNvGrpSpPr>
            <a:grpSpLocks noChangeAspect="1"/>
          </p:cNvGrpSpPr>
          <p:nvPr/>
        </p:nvGrpSpPr>
        <p:grpSpPr>
          <a:xfrm>
            <a:off x="7692196" y="2201193"/>
            <a:ext cx="1027284" cy="450494"/>
            <a:chOff x="3733800" y="2205037"/>
            <a:chExt cx="1677657" cy="735701"/>
          </a:xfrm>
        </p:grpSpPr>
        <p:sp>
          <p:nvSpPr>
            <p:cNvPr id="20" name="Freeform: Shape 19">
              <a:extLst>
                <a:ext uri="{FF2B5EF4-FFF2-40B4-BE49-F238E27FC236}">
                  <a16:creationId xmlns:a16="http://schemas.microsoft.com/office/drawing/2014/main" id="{EDA86A6C-EC4C-016C-8AEC-27D6E4DBE910}"/>
                </a:ext>
              </a:extLst>
            </p:cNvPr>
            <p:cNvSpPr/>
            <p:nvPr/>
          </p:nvSpPr>
          <p:spPr>
            <a:xfrm>
              <a:off x="3733800" y="2205037"/>
              <a:ext cx="736282" cy="735701"/>
            </a:xfrm>
            <a:custGeom>
              <a:avLst/>
              <a:gdLst>
                <a:gd name="connsiteX0" fmla="*/ 368141 w 736282"/>
                <a:gd name="connsiteY0" fmla="*/ 735701 h 735701"/>
                <a:gd name="connsiteX1" fmla="*/ 736283 w 736282"/>
                <a:gd name="connsiteY1" fmla="*/ 367932 h 735701"/>
                <a:gd name="connsiteX2" fmla="*/ 368141 w 736282"/>
                <a:gd name="connsiteY2" fmla="*/ 0 h 735701"/>
                <a:gd name="connsiteX3" fmla="*/ 0 w 736282"/>
                <a:gd name="connsiteY3" fmla="*/ 367932 h 735701"/>
                <a:gd name="connsiteX4" fmla="*/ 368141 w 736282"/>
                <a:gd name="connsiteY4" fmla="*/ 735701 h 735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282" h="735701">
                  <a:moveTo>
                    <a:pt x="368141" y="735701"/>
                  </a:moveTo>
                  <a:cubicBezTo>
                    <a:pt x="571290" y="735701"/>
                    <a:pt x="736283" y="571195"/>
                    <a:pt x="736283" y="367932"/>
                  </a:cubicBezTo>
                  <a:cubicBezTo>
                    <a:pt x="736283" y="164659"/>
                    <a:pt x="571290" y="0"/>
                    <a:pt x="368141" y="0"/>
                  </a:cubicBezTo>
                  <a:cubicBezTo>
                    <a:pt x="164678" y="0"/>
                    <a:pt x="0" y="164659"/>
                    <a:pt x="0" y="367932"/>
                  </a:cubicBezTo>
                  <a:cubicBezTo>
                    <a:pt x="0" y="571195"/>
                    <a:pt x="164678" y="735701"/>
                    <a:pt x="368141" y="735701"/>
                  </a:cubicBezTo>
                </a:path>
              </a:pathLst>
            </a:custGeom>
            <a:solidFill>
              <a:schemeClr val="tx1"/>
            </a:solidFill>
            <a:ln w="9525"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E88611EA-6563-31BE-7C01-DFBF56E7F81F}"/>
                </a:ext>
              </a:extLst>
            </p:cNvPr>
            <p:cNvSpPr/>
            <p:nvPr/>
          </p:nvSpPr>
          <p:spPr>
            <a:xfrm>
              <a:off x="4087129" y="2411500"/>
              <a:ext cx="102612" cy="322773"/>
            </a:xfrm>
            <a:custGeom>
              <a:avLst/>
              <a:gdLst>
                <a:gd name="connsiteX0" fmla="*/ 0 w 102612"/>
                <a:gd name="connsiteY0" fmla="*/ 0 h 322773"/>
                <a:gd name="connsiteX1" fmla="*/ 0 w 102612"/>
                <a:gd name="connsiteY1" fmla="*/ 322774 h 322773"/>
                <a:gd name="connsiteX2" fmla="*/ 102613 w 102612"/>
                <a:gd name="connsiteY2" fmla="*/ 322774 h 322773"/>
                <a:gd name="connsiteX3" fmla="*/ 102613 w 102612"/>
                <a:gd name="connsiteY3" fmla="*/ 293751 h 322773"/>
                <a:gd name="connsiteX4" fmla="*/ 29575 w 102612"/>
                <a:gd name="connsiteY4" fmla="*/ 293751 h 322773"/>
                <a:gd name="connsiteX5" fmla="*/ 29575 w 102612"/>
                <a:gd name="connsiteY5" fmla="*/ 0 h 32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12" h="322773">
                  <a:moveTo>
                    <a:pt x="0" y="0"/>
                  </a:moveTo>
                  <a:lnTo>
                    <a:pt x="0" y="322774"/>
                  </a:lnTo>
                  <a:lnTo>
                    <a:pt x="102613" y="322774"/>
                  </a:lnTo>
                  <a:lnTo>
                    <a:pt x="102613" y="293751"/>
                  </a:lnTo>
                  <a:lnTo>
                    <a:pt x="29575" y="293751"/>
                  </a:lnTo>
                  <a:lnTo>
                    <a:pt x="29575" y="0"/>
                  </a:lnTo>
                  <a:close/>
                </a:path>
              </a:pathLst>
            </a:custGeom>
            <a:solidFill>
              <a:srgbClr val="FFFFFF"/>
            </a:solidFill>
            <a:ln w="9525"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88549E7E-A7EF-76E1-5108-9EB7BEE94090}"/>
                </a:ext>
              </a:extLst>
            </p:cNvPr>
            <p:cNvSpPr/>
            <p:nvPr/>
          </p:nvSpPr>
          <p:spPr>
            <a:xfrm>
              <a:off x="3940292" y="2411291"/>
              <a:ext cx="88182" cy="88277"/>
            </a:xfrm>
            <a:custGeom>
              <a:avLst/>
              <a:gdLst>
                <a:gd name="connsiteX0" fmla="*/ 44091 w 88182"/>
                <a:gd name="connsiteY0" fmla="*/ 88278 h 88277"/>
                <a:gd name="connsiteX1" fmla="*/ 88182 w 88182"/>
                <a:gd name="connsiteY1" fmla="*/ 44186 h 88277"/>
                <a:gd name="connsiteX2" fmla="*/ 44091 w 88182"/>
                <a:gd name="connsiteY2" fmla="*/ 0 h 88277"/>
                <a:gd name="connsiteX3" fmla="*/ 0 w 88182"/>
                <a:gd name="connsiteY3" fmla="*/ 44186 h 88277"/>
                <a:gd name="connsiteX4" fmla="*/ 44091 w 88182"/>
                <a:gd name="connsiteY4" fmla="*/ 88278 h 88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82" h="88277">
                  <a:moveTo>
                    <a:pt x="44091" y="88278"/>
                  </a:moveTo>
                  <a:cubicBezTo>
                    <a:pt x="68504" y="88278"/>
                    <a:pt x="88182" y="68428"/>
                    <a:pt x="88182" y="44186"/>
                  </a:cubicBezTo>
                  <a:cubicBezTo>
                    <a:pt x="88182" y="19926"/>
                    <a:pt x="68504" y="0"/>
                    <a:pt x="44091" y="0"/>
                  </a:cubicBezTo>
                  <a:cubicBezTo>
                    <a:pt x="19679" y="0"/>
                    <a:pt x="0" y="19926"/>
                    <a:pt x="0" y="44186"/>
                  </a:cubicBezTo>
                  <a:cubicBezTo>
                    <a:pt x="0" y="68447"/>
                    <a:pt x="19679" y="88278"/>
                    <a:pt x="44091" y="88278"/>
                  </a:cubicBezTo>
                </a:path>
              </a:pathLst>
            </a:custGeom>
            <a:solidFill>
              <a:srgbClr val="FFFFFF"/>
            </a:solidFill>
            <a:ln w="9525"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B3DBFBF2-DB98-2DAE-5831-32D3699C29A0}"/>
                </a:ext>
              </a:extLst>
            </p:cNvPr>
            <p:cNvSpPr/>
            <p:nvPr/>
          </p:nvSpPr>
          <p:spPr>
            <a:xfrm>
              <a:off x="3793817" y="2264653"/>
              <a:ext cx="616296" cy="616162"/>
            </a:xfrm>
            <a:custGeom>
              <a:avLst/>
              <a:gdLst>
                <a:gd name="connsiteX0" fmla="*/ 322878 w 616296"/>
                <a:gd name="connsiteY0" fmla="*/ 429 h 616162"/>
                <a:gd name="connsiteX1" fmla="*/ 308219 w 616296"/>
                <a:gd name="connsiteY1" fmla="*/ 0 h 616162"/>
                <a:gd name="connsiteX2" fmla="*/ 0 w 616296"/>
                <a:gd name="connsiteY2" fmla="*/ 308162 h 616162"/>
                <a:gd name="connsiteX3" fmla="*/ 90106 w 616296"/>
                <a:gd name="connsiteY3" fmla="*/ 526104 h 616162"/>
                <a:gd name="connsiteX4" fmla="*/ 308219 w 616296"/>
                <a:gd name="connsiteY4" fmla="*/ 616163 h 616162"/>
                <a:gd name="connsiteX5" fmla="*/ 525894 w 616296"/>
                <a:gd name="connsiteY5" fmla="*/ 526104 h 616162"/>
                <a:gd name="connsiteX6" fmla="*/ 616296 w 616296"/>
                <a:gd name="connsiteY6" fmla="*/ 308162 h 616162"/>
                <a:gd name="connsiteX7" fmla="*/ 616296 w 616296"/>
                <a:gd name="connsiteY7" fmla="*/ 294456 h 616162"/>
                <a:gd name="connsiteX8" fmla="*/ 603828 w 616296"/>
                <a:gd name="connsiteY8" fmla="*/ 294456 h 616162"/>
                <a:gd name="connsiteX9" fmla="*/ 396211 w 616296"/>
                <a:gd name="connsiteY9" fmla="*/ 294456 h 616162"/>
                <a:gd name="connsiteX10" fmla="*/ 396211 w 616296"/>
                <a:gd name="connsiteY10" fmla="*/ 322821 h 616162"/>
                <a:gd name="connsiteX11" fmla="*/ 586940 w 616296"/>
                <a:gd name="connsiteY11" fmla="*/ 322821 h 616162"/>
                <a:gd name="connsiteX12" fmla="*/ 586807 w 616296"/>
                <a:gd name="connsiteY12" fmla="*/ 327231 h 616162"/>
                <a:gd name="connsiteX13" fmla="*/ 308219 w 616296"/>
                <a:gd name="connsiteY13" fmla="*/ 587397 h 616162"/>
                <a:gd name="connsiteX14" fmla="*/ 110671 w 616296"/>
                <a:gd name="connsiteY14" fmla="*/ 505558 h 616162"/>
                <a:gd name="connsiteX15" fmla="*/ 28604 w 616296"/>
                <a:gd name="connsiteY15" fmla="*/ 308153 h 616162"/>
                <a:gd name="connsiteX16" fmla="*/ 110671 w 616296"/>
                <a:gd name="connsiteY16" fmla="*/ 110652 h 616162"/>
                <a:gd name="connsiteX17" fmla="*/ 308219 w 616296"/>
                <a:gd name="connsiteY17" fmla="*/ 28918 h 616162"/>
                <a:gd name="connsiteX18" fmla="*/ 322878 w 616296"/>
                <a:gd name="connsiteY18" fmla="*/ 29108 h 616162"/>
                <a:gd name="connsiteX19" fmla="*/ 322878 w 616296"/>
                <a:gd name="connsiteY19" fmla="*/ 429 h 6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6296" h="616162">
                  <a:moveTo>
                    <a:pt x="322878" y="429"/>
                  </a:moveTo>
                  <a:cubicBezTo>
                    <a:pt x="319030" y="238"/>
                    <a:pt x="311715" y="0"/>
                    <a:pt x="308219" y="0"/>
                  </a:cubicBezTo>
                  <a:cubicBezTo>
                    <a:pt x="138293" y="0"/>
                    <a:pt x="0" y="138341"/>
                    <a:pt x="0" y="308162"/>
                  </a:cubicBezTo>
                  <a:cubicBezTo>
                    <a:pt x="0" y="390649"/>
                    <a:pt x="32052" y="467963"/>
                    <a:pt x="90106" y="526104"/>
                  </a:cubicBezTo>
                  <a:cubicBezTo>
                    <a:pt x="148400" y="584111"/>
                    <a:pt x="225752" y="616163"/>
                    <a:pt x="308219" y="616163"/>
                  </a:cubicBezTo>
                  <a:cubicBezTo>
                    <a:pt x="390373" y="616163"/>
                    <a:pt x="467706" y="584111"/>
                    <a:pt x="525894" y="526104"/>
                  </a:cubicBezTo>
                  <a:cubicBezTo>
                    <a:pt x="584092" y="467963"/>
                    <a:pt x="616296" y="390649"/>
                    <a:pt x="616296" y="308162"/>
                  </a:cubicBezTo>
                  <a:lnTo>
                    <a:pt x="616296" y="294456"/>
                  </a:lnTo>
                  <a:lnTo>
                    <a:pt x="603828" y="294456"/>
                  </a:lnTo>
                  <a:lnTo>
                    <a:pt x="396211" y="294456"/>
                  </a:lnTo>
                  <a:lnTo>
                    <a:pt x="396211" y="322821"/>
                  </a:lnTo>
                  <a:lnTo>
                    <a:pt x="586940" y="322821"/>
                  </a:lnTo>
                  <a:cubicBezTo>
                    <a:pt x="586940" y="323440"/>
                    <a:pt x="586940" y="326450"/>
                    <a:pt x="586807" y="327231"/>
                  </a:cubicBezTo>
                  <a:cubicBezTo>
                    <a:pt x="577110" y="472411"/>
                    <a:pt x="455857" y="587397"/>
                    <a:pt x="308219" y="587397"/>
                  </a:cubicBezTo>
                  <a:cubicBezTo>
                    <a:pt x="233486" y="587397"/>
                    <a:pt x="163411" y="558336"/>
                    <a:pt x="110671" y="505558"/>
                  </a:cubicBezTo>
                  <a:cubicBezTo>
                    <a:pt x="57760" y="452999"/>
                    <a:pt x="28604" y="382981"/>
                    <a:pt x="28604" y="308153"/>
                  </a:cubicBezTo>
                  <a:cubicBezTo>
                    <a:pt x="28604" y="233753"/>
                    <a:pt x="57760" y="163373"/>
                    <a:pt x="110671" y="110652"/>
                  </a:cubicBezTo>
                  <a:cubicBezTo>
                    <a:pt x="163411" y="57979"/>
                    <a:pt x="233486" y="28918"/>
                    <a:pt x="308219" y="28918"/>
                  </a:cubicBezTo>
                  <a:cubicBezTo>
                    <a:pt x="311439" y="28918"/>
                    <a:pt x="319268" y="28918"/>
                    <a:pt x="322878" y="29108"/>
                  </a:cubicBezTo>
                  <a:lnTo>
                    <a:pt x="322878" y="429"/>
                  </a:lnTo>
                  <a:close/>
                </a:path>
              </a:pathLst>
            </a:custGeom>
            <a:solidFill>
              <a:srgbClr val="FFFFFF"/>
            </a:solidFill>
            <a:ln w="9525"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D139E2C9-850D-D01C-7DE5-3C78C525D6E8}"/>
                </a:ext>
              </a:extLst>
            </p:cNvPr>
            <p:cNvSpPr/>
            <p:nvPr/>
          </p:nvSpPr>
          <p:spPr>
            <a:xfrm>
              <a:off x="4636322" y="2321842"/>
              <a:ext cx="775135" cy="493042"/>
            </a:xfrm>
            <a:custGeom>
              <a:avLst/>
              <a:gdLst>
                <a:gd name="connsiteX0" fmla="*/ 110623 w 775135"/>
                <a:gd name="connsiteY0" fmla="*/ 7039 h 493042"/>
                <a:gd name="connsiteX1" fmla="*/ 0 w 775135"/>
                <a:gd name="connsiteY1" fmla="*/ 7039 h 493042"/>
                <a:gd name="connsiteX2" fmla="*/ 0 w 775135"/>
                <a:gd name="connsiteY2" fmla="*/ 485937 h 493042"/>
                <a:gd name="connsiteX3" fmla="*/ 339776 w 775135"/>
                <a:gd name="connsiteY3" fmla="*/ 485937 h 493042"/>
                <a:gd name="connsiteX4" fmla="*/ 339776 w 775135"/>
                <a:gd name="connsiteY4" fmla="*/ 392716 h 493042"/>
                <a:gd name="connsiteX5" fmla="*/ 110623 w 775135"/>
                <a:gd name="connsiteY5" fmla="*/ 392716 h 493042"/>
                <a:gd name="connsiteX6" fmla="*/ 110623 w 775135"/>
                <a:gd name="connsiteY6" fmla="*/ 7039 h 493042"/>
                <a:gd name="connsiteX7" fmla="*/ 583130 w 775135"/>
                <a:gd name="connsiteY7" fmla="*/ 303438 h 493042"/>
                <a:gd name="connsiteX8" fmla="*/ 673227 w 775135"/>
                <a:gd name="connsiteY8" fmla="*/ 303438 h 493042"/>
                <a:gd name="connsiteX9" fmla="*/ 673227 w 775135"/>
                <a:gd name="connsiteY9" fmla="*/ 387172 h 493042"/>
                <a:gd name="connsiteX10" fmla="*/ 593398 w 775135"/>
                <a:gd name="connsiteY10" fmla="*/ 399802 h 493042"/>
                <a:gd name="connsiteX11" fmla="*/ 460667 w 775135"/>
                <a:gd name="connsiteY11" fmla="*/ 246526 h 493042"/>
                <a:gd name="connsiteX12" fmla="*/ 591817 w 775135"/>
                <a:gd name="connsiteY12" fmla="*/ 90830 h 493042"/>
                <a:gd name="connsiteX13" fmla="*/ 704793 w 775135"/>
                <a:gd name="connsiteY13" fmla="*/ 141418 h 493042"/>
                <a:gd name="connsiteX14" fmla="*/ 773573 w 775135"/>
                <a:gd name="connsiteY14" fmla="*/ 78181 h 493042"/>
                <a:gd name="connsiteX15" fmla="*/ 589455 w 775135"/>
                <a:gd name="connsiteY15" fmla="*/ 0 h 493042"/>
                <a:gd name="connsiteX16" fmla="*/ 353168 w 775135"/>
                <a:gd name="connsiteY16" fmla="*/ 245726 h 493042"/>
                <a:gd name="connsiteX17" fmla="*/ 588674 w 775135"/>
                <a:gd name="connsiteY17" fmla="*/ 493043 h 493042"/>
                <a:gd name="connsiteX18" fmla="*/ 775135 w 775135"/>
                <a:gd name="connsiteY18" fmla="*/ 446437 h 493042"/>
                <a:gd name="connsiteX19" fmla="*/ 775135 w 775135"/>
                <a:gd name="connsiteY19" fmla="*/ 214122 h 493042"/>
                <a:gd name="connsiteX20" fmla="*/ 583130 w 775135"/>
                <a:gd name="connsiteY20" fmla="*/ 214122 h 493042"/>
                <a:gd name="connsiteX21" fmla="*/ 583130 w 775135"/>
                <a:gd name="connsiteY21" fmla="*/ 303438 h 49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5135" h="493042">
                  <a:moveTo>
                    <a:pt x="110623" y="7039"/>
                  </a:moveTo>
                  <a:lnTo>
                    <a:pt x="0" y="7039"/>
                  </a:lnTo>
                  <a:lnTo>
                    <a:pt x="0" y="485937"/>
                  </a:lnTo>
                  <a:lnTo>
                    <a:pt x="339776" y="485937"/>
                  </a:lnTo>
                  <a:lnTo>
                    <a:pt x="339776" y="392716"/>
                  </a:lnTo>
                  <a:lnTo>
                    <a:pt x="110623" y="392716"/>
                  </a:lnTo>
                  <a:lnTo>
                    <a:pt x="110623" y="7039"/>
                  </a:lnTo>
                  <a:close/>
                  <a:moveTo>
                    <a:pt x="583130" y="303438"/>
                  </a:moveTo>
                  <a:lnTo>
                    <a:pt x="673227" y="303438"/>
                  </a:lnTo>
                  <a:lnTo>
                    <a:pt x="673227" y="387172"/>
                  </a:lnTo>
                  <a:cubicBezTo>
                    <a:pt x="656615" y="393497"/>
                    <a:pt x="624221" y="399802"/>
                    <a:pt x="593398" y="399802"/>
                  </a:cubicBezTo>
                  <a:cubicBezTo>
                    <a:pt x="493833" y="399802"/>
                    <a:pt x="460667" y="349234"/>
                    <a:pt x="460667" y="246526"/>
                  </a:cubicBezTo>
                  <a:cubicBezTo>
                    <a:pt x="460667" y="148580"/>
                    <a:pt x="492252" y="90830"/>
                    <a:pt x="591817" y="90830"/>
                  </a:cubicBezTo>
                  <a:cubicBezTo>
                    <a:pt x="647148" y="90830"/>
                    <a:pt x="678752" y="108223"/>
                    <a:pt x="704793" y="141418"/>
                  </a:cubicBezTo>
                  <a:lnTo>
                    <a:pt x="773573" y="78181"/>
                  </a:lnTo>
                  <a:cubicBezTo>
                    <a:pt x="731682" y="18174"/>
                    <a:pt x="658178" y="0"/>
                    <a:pt x="589455" y="0"/>
                  </a:cubicBezTo>
                  <a:cubicBezTo>
                    <a:pt x="434540" y="0"/>
                    <a:pt x="353168" y="84544"/>
                    <a:pt x="353168" y="245726"/>
                  </a:cubicBezTo>
                  <a:cubicBezTo>
                    <a:pt x="353168" y="406127"/>
                    <a:pt x="426653" y="493043"/>
                    <a:pt x="588674" y="493043"/>
                  </a:cubicBezTo>
                  <a:cubicBezTo>
                    <a:pt x="662940" y="493043"/>
                    <a:pt x="735644" y="474088"/>
                    <a:pt x="775135" y="446437"/>
                  </a:cubicBezTo>
                  <a:lnTo>
                    <a:pt x="775135" y="214122"/>
                  </a:lnTo>
                  <a:lnTo>
                    <a:pt x="583130" y="214122"/>
                  </a:lnTo>
                  <a:lnTo>
                    <a:pt x="583130" y="303438"/>
                  </a:lnTo>
                  <a:close/>
                </a:path>
              </a:pathLst>
            </a:custGeom>
            <a:solidFill>
              <a:schemeClr val="tx1"/>
            </a:solidFill>
            <a:ln w="9525" cap="flat">
              <a:noFill/>
              <a:prstDash val="solid"/>
              <a:miter/>
            </a:ln>
          </p:spPr>
          <p:txBody>
            <a:bodyPr rtlCol="0" anchor="ctr"/>
            <a:lstStyle/>
            <a:p>
              <a:endParaRPr lang="en-GB" dirty="0"/>
            </a:p>
          </p:txBody>
        </p:sp>
      </p:grpSp>
      <p:pic>
        <p:nvPicPr>
          <p:cNvPr id="25" name="Picture 24" descr="A black background with a black square&#10;&#10;Description automatically generated with medium confidence">
            <a:extLst>
              <a:ext uri="{FF2B5EF4-FFF2-40B4-BE49-F238E27FC236}">
                <a16:creationId xmlns:a16="http://schemas.microsoft.com/office/drawing/2014/main" id="{4864BC6B-B2A6-DF39-D242-40E43458282F}"/>
              </a:ext>
            </a:extLst>
          </p:cNvPr>
          <p:cNvPicPr>
            <a:picLocks noChangeAspect="1"/>
          </p:cNvPicPr>
          <p:nvPr/>
        </p:nvPicPr>
        <p:blipFill rotWithShape="1">
          <a:blip r:embed="rId7">
            <a:extLst>
              <a:ext uri="{28A0092B-C50C-407E-A947-70E740481C1C}">
                <a14:useLocalDpi xmlns:a14="http://schemas.microsoft.com/office/drawing/2010/main" val="0"/>
              </a:ext>
            </a:extLst>
          </a:blip>
          <a:srcRect l="8518" t="42573" r="8210" b="43086"/>
          <a:stretch/>
        </p:blipFill>
        <p:spPr>
          <a:xfrm>
            <a:off x="7694778" y="3257699"/>
            <a:ext cx="1022121" cy="176023"/>
          </a:xfrm>
          <a:prstGeom prst="rect">
            <a:avLst/>
          </a:prstGeom>
        </p:spPr>
      </p:pic>
      <p:pic>
        <p:nvPicPr>
          <p:cNvPr id="26" name="Picture 25" descr="A black and brown logo&#10;&#10;Description automatically generated">
            <a:extLst>
              <a:ext uri="{FF2B5EF4-FFF2-40B4-BE49-F238E27FC236}">
                <a16:creationId xmlns:a16="http://schemas.microsoft.com/office/drawing/2014/main" id="{9E3E1291-E89F-7D32-434E-A8F04AEA08B1}"/>
              </a:ext>
            </a:extLst>
          </p:cNvPr>
          <p:cNvPicPr>
            <a:picLocks noChangeAspect="1"/>
          </p:cNvPicPr>
          <p:nvPr/>
        </p:nvPicPr>
        <p:blipFill rotWithShape="1">
          <a:blip r:embed="rId8">
            <a:extLst>
              <a:ext uri="{28A0092B-C50C-407E-A947-70E740481C1C}">
                <a14:useLocalDpi xmlns:a14="http://schemas.microsoft.com/office/drawing/2010/main" val="0"/>
              </a:ext>
            </a:extLst>
          </a:blip>
          <a:srcRect l="9741" t="31604" r="5019" b="43803"/>
          <a:stretch/>
        </p:blipFill>
        <p:spPr>
          <a:xfrm>
            <a:off x="7746340" y="4176968"/>
            <a:ext cx="918995" cy="176023"/>
          </a:xfrm>
          <a:prstGeom prst="rect">
            <a:avLst/>
          </a:prstGeom>
        </p:spPr>
      </p:pic>
      <p:sp>
        <p:nvSpPr>
          <p:cNvPr id="17" name="Slide Number Placeholder 16">
            <a:extLst>
              <a:ext uri="{FF2B5EF4-FFF2-40B4-BE49-F238E27FC236}">
                <a16:creationId xmlns:a16="http://schemas.microsoft.com/office/drawing/2014/main" id="{3DC192C1-42C0-D2EE-B9BE-02524B83176B}"/>
              </a:ext>
            </a:extLst>
          </p:cNvPr>
          <p:cNvSpPr>
            <a:spLocks noGrp="1"/>
          </p:cNvSpPr>
          <p:nvPr>
            <p:ph type="sldNum" sz="quarter" idx="11"/>
          </p:nvPr>
        </p:nvSpPr>
        <p:spPr/>
        <p:txBody>
          <a:bodyPr/>
          <a:lstStyle/>
          <a:p>
            <a:fld id="{10AABD62-4B1F-4370-9BF1-A64AA2AFB05A}" type="slidenum">
              <a:rPr lang="en-GB" smtClean="0"/>
              <a:pPr/>
              <a:t>34</a:t>
            </a:fld>
            <a:endParaRPr lang="en-GB" dirty="0"/>
          </a:p>
        </p:txBody>
      </p:sp>
    </p:spTree>
    <p:extLst>
      <p:ext uri="{BB962C8B-B14F-4D97-AF65-F5344CB8AC3E}">
        <p14:creationId xmlns:p14="http://schemas.microsoft.com/office/powerpoint/2010/main" val="2936591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C3AC8-A355-7DD6-5376-A3394F2122A8}"/>
              </a:ext>
            </a:extLst>
          </p:cNvPr>
          <p:cNvSpPr>
            <a:spLocks noGrp="1"/>
          </p:cNvSpPr>
          <p:nvPr>
            <p:ph type="title"/>
          </p:nvPr>
        </p:nvSpPr>
        <p:spPr/>
        <p:txBody>
          <a:bodyPr>
            <a:noAutofit/>
          </a:bodyPr>
          <a:lstStyle/>
          <a:p>
            <a:r>
              <a:rPr lang="en-GB" dirty="0"/>
              <a:t>OEM Estimated Coverage (Need to establish</a:t>
            </a:r>
            <a:br>
              <a:rPr lang="en-GB" dirty="0"/>
            </a:br>
            <a:r>
              <a:rPr lang="en-GB" dirty="0"/>
              <a:t>this view)</a:t>
            </a:r>
          </a:p>
        </p:txBody>
      </p:sp>
      <p:sp>
        <p:nvSpPr>
          <p:cNvPr id="3" name="Footer Placeholder 2">
            <a:extLst>
              <a:ext uri="{FF2B5EF4-FFF2-40B4-BE49-F238E27FC236}">
                <a16:creationId xmlns:a16="http://schemas.microsoft.com/office/drawing/2014/main" id="{87C7DEA1-117E-AFEE-2EEA-2095E617295A}"/>
              </a:ext>
            </a:extLst>
          </p:cNvPr>
          <p:cNvSpPr>
            <a:spLocks noGrp="1"/>
          </p:cNvSpPr>
          <p:nvPr>
            <p:ph type="ftr" sz="quarter" idx="10"/>
          </p:nvPr>
        </p:nvSpPr>
        <p:spPr/>
        <p:txBody>
          <a:bodyPr/>
          <a:lstStyle/>
          <a:p>
            <a:r>
              <a:rPr lang="en-GB" dirty="0"/>
              <a:t>Coalition for Innovation in Media Measurement, October 2023</a:t>
            </a:r>
          </a:p>
        </p:txBody>
      </p:sp>
      <p:graphicFrame>
        <p:nvGraphicFramePr>
          <p:cNvPr id="5" name="Google Shape;647;p63">
            <a:extLst>
              <a:ext uri="{FF2B5EF4-FFF2-40B4-BE49-F238E27FC236}">
                <a16:creationId xmlns:a16="http://schemas.microsoft.com/office/drawing/2014/main" id="{8E985BD3-E025-8B49-AEB2-B45F285BE834}"/>
              </a:ext>
            </a:extLst>
          </p:cNvPr>
          <p:cNvGraphicFramePr/>
          <p:nvPr/>
        </p:nvGraphicFramePr>
        <p:xfrm>
          <a:off x="355600" y="1104900"/>
          <a:ext cx="8434069" cy="3491202"/>
        </p:xfrm>
        <a:graphic>
          <a:graphicData uri="http://schemas.openxmlformats.org/drawingml/2006/table">
            <a:tbl>
              <a:tblPr>
                <a:noFill/>
              </a:tblPr>
              <a:tblGrid>
                <a:gridCol w="1483024">
                  <a:extLst>
                    <a:ext uri="{9D8B030D-6E8A-4147-A177-3AD203B41FA5}">
                      <a16:colId xmlns:a16="http://schemas.microsoft.com/office/drawing/2014/main" val="20000"/>
                    </a:ext>
                  </a:extLst>
                </a:gridCol>
                <a:gridCol w="524607">
                  <a:extLst>
                    <a:ext uri="{9D8B030D-6E8A-4147-A177-3AD203B41FA5}">
                      <a16:colId xmlns:a16="http://schemas.microsoft.com/office/drawing/2014/main" val="20001"/>
                    </a:ext>
                  </a:extLst>
                </a:gridCol>
                <a:gridCol w="585139">
                  <a:extLst>
                    <a:ext uri="{9D8B030D-6E8A-4147-A177-3AD203B41FA5}">
                      <a16:colId xmlns:a16="http://schemas.microsoft.com/office/drawing/2014/main" val="20002"/>
                    </a:ext>
                  </a:extLst>
                </a:gridCol>
                <a:gridCol w="445381">
                  <a:extLst>
                    <a:ext uri="{9D8B030D-6E8A-4147-A177-3AD203B41FA5}">
                      <a16:colId xmlns:a16="http://schemas.microsoft.com/office/drawing/2014/main" val="20003"/>
                    </a:ext>
                  </a:extLst>
                </a:gridCol>
                <a:gridCol w="422238">
                  <a:extLst>
                    <a:ext uri="{9D8B030D-6E8A-4147-A177-3AD203B41FA5}">
                      <a16:colId xmlns:a16="http://schemas.microsoft.com/office/drawing/2014/main" val="20004"/>
                    </a:ext>
                  </a:extLst>
                </a:gridCol>
                <a:gridCol w="282481">
                  <a:extLst>
                    <a:ext uri="{9D8B030D-6E8A-4147-A177-3AD203B41FA5}">
                      <a16:colId xmlns:a16="http://schemas.microsoft.com/office/drawing/2014/main" val="20005"/>
                    </a:ext>
                  </a:extLst>
                </a:gridCol>
                <a:gridCol w="464076">
                  <a:extLst>
                    <a:ext uri="{9D8B030D-6E8A-4147-A177-3AD203B41FA5}">
                      <a16:colId xmlns:a16="http://schemas.microsoft.com/office/drawing/2014/main" val="20006"/>
                    </a:ext>
                  </a:extLst>
                </a:gridCol>
                <a:gridCol w="383367">
                  <a:extLst>
                    <a:ext uri="{9D8B030D-6E8A-4147-A177-3AD203B41FA5}">
                      <a16:colId xmlns:a16="http://schemas.microsoft.com/office/drawing/2014/main" val="20007"/>
                    </a:ext>
                  </a:extLst>
                </a:gridCol>
                <a:gridCol w="443898">
                  <a:extLst>
                    <a:ext uri="{9D8B030D-6E8A-4147-A177-3AD203B41FA5}">
                      <a16:colId xmlns:a16="http://schemas.microsoft.com/office/drawing/2014/main" val="20008"/>
                    </a:ext>
                  </a:extLst>
                </a:gridCol>
                <a:gridCol w="373278">
                  <a:extLst>
                    <a:ext uri="{9D8B030D-6E8A-4147-A177-3AD203B41FA5}">
                      <a16:colId xmlns:a16="http://schemas.microsoft.com/office/drawing/2014/main" val="20009"/>
                    </a:ext>
                  </a:extLst>
                </a:gridCol>
                <a:gridCol w="353101">
                  <a:extLst>
                    <a:ext uri="{9D8B030D-6E8A-4147-A177-3AD203B41FA5}">
                      <a16:colId xmlns:a16="http://schemas.microsoft.com/office/drawing/2014/main" val="20010"/>
                    </a:ext>
                  </a:extLst>
                </a:gridCol>
                <a:gridCol w="443898">
                  <a:extLst>
                    <a:ext uri="{9D8B030D-6E8A-4147-A177-3AD203B41FA5}">
                      <a16:colId xmlns:a16="http://schemas.microsoft.com/office/drawing/2014/main" val="20011"/>
                    </a:ext>
                  </a:extLst>
                </a:gridCol>
                <a:gridCol w="343012">
                  <a:extLst>
                    <a:ext uri="{9D8B030D-6E8A-4147-A177-3AD203B41FA5}">
                      <a16:colId xmlns:a16="http://schemas.microsoft.com/office/drawing/2014/main" val="20012"/>
                    </a:ext>
                  </a:extLst>
                </a:gridCol>
                <a:gridCol w="615405">
                  <a:extLst>
                    <a:ext uri="{9D8B030D-6E8A-4147-A177-3AD203B41FA5}">
                      <a16:colId xmlns:a16="http://schemas.microsoft.com/office/drawing/2014/main" val="20013"/>
                    </a:ext>
                  </a:extLst>
                </a:gridCol>
                <a:gridCol w="322835">
                  <a:extLst>
                    <a:ext uri="{9D8B030D-6E8A-4147-A177-3AD203B41FA5}">
                      <a16:colId xmlns:a16="http://schemas.microsoft.com/office/drawing/2014/main" val="20014"/>
                    </a:ext>
                  </a:extLst>
                </a:gridCol>
                <a:gridCol w="484253">
                  <a:extLst>
                    <a:ext uri="{9D8B030D-6E8A-4147-A177-3AD203B41FA5}">
                      <a16:colId xmlns:a16="http://schemas.microsoft.com/office/drawing/2014/main" val="20015"/>
                    </a:ext>
                  </a:extLst>
                </a:gridCol>
                <a:gridCol w="464076">
                  <a:extLst>
                    <a:ext uri="{9D8B030D-6E8A-4147-A177-3AD203B41FA5}">
                      <a16:colId xmlns:a16="http://schemas.microsoft.com/office/drawing/2014/main" val="20016"/>
                    </a:ext>
                  </a:extLst>
                </a:gridCol>
              </a:tblGrid>
              <a:tr h="346204">
                <a:tc>
                  <a:txBody>
                    <a:bodyPr/>
                    <a:lstStyle/>
                    <a:p>
                      <a:pPr marL="0" lvl="0" indent="0" algn="l" rtl="0">
                        <a:lnSpc>
                          <a:spcPct val="115000"/>
                        </a:lnSpc>
                        <a:spcBef>
                          <a:spcPts val="0"/>
                        </a:spcBef>
                        <a:spcAft>
                          <a:spcPts val="0"/>
                        </a:spcAft>
                        <a:buNone/>
                      </a:pPr>
                      <a:r>
                        <a:rPr lang="en" sz="800" dirty="0">
                          <a:latin typeface="+mn-lt"/>
                        </a:rPr>
                        <a:t>~2.3 TVs/HH, 123.5 million HHs, ~286 million TVs</a:t>
                      </a:r>
                      <a:endParaRPr sz="800" dirty="0">
                        <a:latin typeface="+mn-lt"/>
                      </a:endParaRPr>
                    </a:p>
                  </a:txBody>
                  <a:tcPr marL="36000" marR="36000" marT="36000" marB="360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dirty="0">
                          <a:solidFill>
                            <a:schemeClr val="bg1"/>
                          </a:solidFill>
                          <a:latin typeface="+mn-lt"/>
                        </a:rPr>
                        <a:t>Samsung</a:t>
                      </a:r>
                      <a:endParaRPr sz="800" dirty="0">
                        <a:solidFill>
                          <a:schemeClr val="bg1"/>
                        </a:solidFill>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lvl="0" indent="0" algn="ctr" rtl="0">
                        <a:lnSpc>
                          <a:spcPct val="115000"/>
                        </a:lnSpc>
                        <a:spcBef>
                          <a:spcPts val="0"/>
                        </a:spcBef>
                        <a:spcAft>
                          <a:spcPts val="0"/>
                        </a:spcAft>
                        <a:buNone/>
                      </a:pPr>
                      <a:r>
                        <a:rPr lang="en" sz="800" dirty="0">
                          <a:solidFill>
                            <a:schemeClr val="bg1"/>
                          </a:solidFill>
                          <a:latin typeface="+mn-lt"/>
                        </a:rPr>
                        <a:t>LG Ads</a:t>
                      </a:r>
                      <a:endParaRPr sz="800" dirty="0">
                        <a:solidFill>
                          <a:schemeClr val="bg1"/>
                        </a:solidFill>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lvl="0" indent="0" algn="ctr" rtl="0">
                        <a:lnSpc>
                          <a:spcPct val="115000"/>
                        </a:lnSpc>
                        <a:spcBef>
                          <a:spcPts val="0"/>
                        </a:spcBef>
                        <a:spcAft>
                          <a:spcPts val="0"/>
                        </a:spcAft>
                        <a:buNone/>
                      </a:pPr>
                      <a:r>
                        <a:rPr lang="en" sz="800">
                          <a:solidFill>
                            <a:schemeClr val="bg1"/>
                          </a:solidFill>
                          <a:latin typeface="+mn-lt"/>
                        </a:rPr>
                        <a:t>Vizio</a:t>
                      </a:r>
                      <a:endParaRPr sz="800" dirty="0">
                        <a:solidFill>
                          <a:schemeClr val="bg1"/>
                        </a:solidFill>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lvl="0" indent="0" algn="ctr" rtl="0">
                        <a:lnSpc>
                          <a:spcPct val="115000"/>
                        </a:lnSpc>
                        <a:spcBef>
                          <a:spcPts val="0"/>
                        </a:spcBef>
                        <a:spcAft>
                          <a:spcPts val="0"/>
                        </a:spcAft>
                        <a:buNone/>
                      </a:pPr>
                      <a:r>
                        <a:rPr lang="en" sz="800" dirty="0">
                          <a:solidFill>
                            <a:schemeClr val="bg1"/>
                          </a:solidFill>
                          <a:latin typeface="+mn-lt"/>
                        </a:rPr>
                        <a:t>Sony</a:t>
                      </a:r>
                      <a:endParaRPr sz="800" dirty="0">
                        <a:solidFill>
                          <a:schemeClr val="bg1"/>
                        </a:solidFill>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lvl="0" indent="0" algn="ctr" rtl="0">
                        <a:lnSpc>
                          <a:spcPct val="115000"/>
                        </a:lnSpc>
                        <a:spcBef>
                          <a:spcPts val="0"/>
                        </a:spcBef>
                        <a:spcAft>
                          <a:spcPts val="0"/>
                        </a:spcAft>
                        <a:buNone/>
                      </a:pPr>
                      <a:r>
                        <a:rPr lang="en" sz="800" dirty="0">
                          <a:solidFill>
                            <a:schemeClr val="bg1"/>
                          </a:solidFill>
                          <a:latin typeface="+mn-lt"/>
                        </a:rPr>
                        <a:t>TCL</a:t>
                      </a:r>
                      <a:endParaRPr sz="800" dirty="0">
                        <a:solidFill>
                          <a:schemeClr val="bg1"/>
                        </a:solidFill>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lvl="0" indent="0" algn="ctr" rtl="0">
                        <a:lnSpc>
                          <a:spcPct val="115000"/>
                        </a:lnSpc>
                        <a:spcBef>
                          <a:spcPts val="0"/>
                        </a:spcBef>
                        <a:spcAft>
                          <a:spcPts val="0"/>
                        </a:spcAft>
                        <a:buNone/>
                      </a:pPr>
                      <a:r>
                        <a:rPr lang="en" sz="800" dirty="0">
                          <a:solidFill>
                            <a:schemeClr val="bg1"/>
                          </a:solidFill>
                          <a:latin typeface="+mn-lt"/>
                        </a:rPr>
                        <a:t>Hisense</a:t>
                      </a:r>
                      <a:endParaRPr sz="800" dirty="0">
                        <a:solidFill>
                          <a:schemeClr val="bg1"/>
                        </a:solidFill>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lvl="0" indent="0" algn="ctr" rtl="0">
                        <a:lnSpc>
                          <a:spcPct val="115000"/>
                        </a:lnSpc>
                        <a:spcBef>
                          <a:spcPts val="0"/>
                        </a:spcBef>
                        <a:spcAft>
                          <a:spcPts val="0"/>
                        </a:spcAft>
                        <a:buNone/>
                      </a:pPr>
                      <a:r>
                        <a:rPr lang="en" sz="800" dirty="0">
                          <a:solidFill>
                            <a:schemeClr val="bg1"/>
                          </a:solidFill>
                          <a:latin typeface="+mn-lt"/>
                        </a:rPr>
                        <a:t>Philips</a:t>
                      </a:r>
                      <a:endParaRPr sz="800" dirty="0">
                        <a:solidFill>
                          <a:schemeClr val="bg1"/>
                        </a:solidFill>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lvl="0" indent="0" algn="ctr" rtl="0">
                        <a:lnSpc>
                          <a:spcPct val="115000"/>
                        </a:lnSpc>
                        <a:spcBef>
                          <a:spcPts val="0"/>
                        </a:spcBef>
                        <a:spcAft>
                          <a:spcPts val="0"/>
                        </a:spcAft>
                        <a:buNone/>
                      </a:pPr>
                      <a:r>
                        <a:rPr lang="en" sz="800" dirty="0">
                          <a:solidFill>
                            <a:schemeClr val="bg1"/>
                          </a:solidFill>
                          <a:latin typeface="+mn-lt"/>
                        </a:rPr>
                        <a:t>Insignia</a:t>
                      </a:r>
                      <a:endParaRPr sz="800" dirty="0">
                        <a:solidFill>
                          <a:schemeClr val="bg1"/>
                        </a:solidFill>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lvl="0" indent="0" algn="ctr" rtl="0">
                        <a:lnSpc>
                          <a:spcPct val="115000"/>
                        </a:lnSpc>
                        <a:spcBef>
                          <a:spcPts val="0"/>
                        </a:spcBef>
                        <a:spcAft>
                          <a:spcPts val="0"/>
                        </a:spcAft>
                        <a:buNone/>
                      </a:pPr>
                      <a:r>
                        <a:rPr lang="en" sz="800" dirty="0">
                          <a:solidFill>
                            <a:schemeClr val="bg1"/>
                          </a:solidFill>
                          <a:latin typeface="+mn-lt"/>
                        </a:rPr>
                        <a:t>Sanyo</a:t>
                      </a:r>
                      <a:endParaRPr sz="800" dirty="0">
                        <a:solidFill>
                          <a:schemeClr val="bg1"/>
                        </a:solidFill>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lvl="0" indent="0" algn="ctr" rtl="0">
                        <a:lnSpc>
                          <a:spcPct val="115000"/>
                        </a:lnSpc>
                        <a:spcBef>
                          <a:spcPts val="0"/>
                        </a:spcBef>
                        <a:spcAft>
                          <a:spcPts val="0"/>
                        </a:spcAft>
                        <a:buNone/>
                      </a:pPr>
                      <a:r>
                        <a:rPr lang="en" sz="800" dirty="0">
                          <a:solidFill>
                            <a:schemeClr val="bg1"/>
                          </a:solidFill>
                          <a:latin typeface="+mn-lt"/>
                        </a:rPr>
                        <a:t>Sharp</a:t>
                      </a:r>
                      <a:endParaRPr sz="800" dirty="0">
                        <a:solidFill>
                          <a:schemeClr val="bg1"/>
                        </a:solidFill>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lvl="0" indent="0" algn="ctr" rtl="0">
                        <a:lnSpc>
                          <a:spcPct val="115000"/>
                        </a:lnSpc>
                        <a:spcBef>
                          <a:spcPts val="0"/>
                        </a:spcBef>
                        <a:spcAft>
                          <a:spcPts val="0"/>
                        </a:spcAft>
                        <a:buNone/>
                      </a:pPr>
                      <a:r>
                        <a:rPr lang="en" sz="800" dirty="0">
                          <a:solidFill>
                            <a:schemeClr val="bg1"/>
                          </a:solidFill>
                          <a:latin typeface="+mn-lt"/>
                        </a:rPr>
                        <a:t>Toshiba</a:t>
                      </a:r>
                      <a:endParaRPr sz="800" dirty="0">
                        <a:solidFill>
                          <a:schemeClr val="bg1"/>
                        </a:solidFill>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lvl="0" indent="0" algn="ctr" rtl="0">
                        <a:lnSpc>
                          <a:spcPct val="115000"/>
                        </a:lnSpc>
                        <a:spcBef>
                          <a:spcPts val="0"/>
                        </a:spcBef>
                        <a:spcAft>
                          <a:spcPts val="0"/>
                        </a:spcAft>
                        <a:buNone/>
                      </a:pPr>
                      <a:r>
                        <a:rPr lang="en" sz="800" dirty="0">
                          <a:solidFill>
                            <a:schemeClr val="bg1"/>
                          </a:solidFill>
                          <a:latin typeface="+mn-lt"/>
                        </a:rPr>
                        <a:t>Other</a:t>
                      </a:r>
                      <a:endParaRPr sz="800" dirty="0">
                        <a:solidFill>
                          <a:schemeClr val="bg1"/>
                        </a:solidFill>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lvl="0" indent="0" algn="ctr" rtl="0">
                        <a:lnSpc>
                          <a:spcPct val="115000"/>
                        </a:lnSpc>
                        <a:spcBef>
                          <a:spcPts val="0"/>
                        </a:spcBef>
                        <a:spcAft>
                          <a:spcPts val="0"/>
                        </a:spcAft>
                        <a:buNone/>
                      </a:pPr>
                      <a:r>
                        <a:rPr lang="en" sz="800" dirty="0">
                          <a:solidFill>
                            <a:schemeClr val="bg1"/>
                          </a:solidFill>
                          <a:latin typeface="+mn-lt"/>
                        </a:rPr>
                        <a:t>Don't Know</a:t>
                      </a:r>
                      <a:endParaRPr sz="800" dirty="0">
                        <a:solidFill>
                          <a:schemeClr val="bg1"/>
                        </a:solidFill>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lvl="0" indent="0" algn="ctr" rtl="0">
                        <a:lnSpc>
                          <a:spcPct val="115000"/>
                        </a:lnSpc>
                        <a:spcBef>
                          <a:spcPts val="0"/>
                        </a:spcBef>
                        <a:spcAft>
                          <a:spcPts val="0"/>
                        </a:spcAft>
                        <a:buNone/>
                      </a:pPr>
                      <a:r>
                        <a:rPr lang="en" sz="800" dirty="0">
                          <a:latin typeface="+mn-lt"/>
                        </a:rPr>
                        <a:t>Roku</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lvl="0" indent="0" algn="ctr" rtl="0">
                        <a:lnSpc>
                          <a:spcPct val="115000"/>
                        </a:lnSpc>
                        <a:spcBef>
                          <a:spcPts val="0"/>
                        </a:spcBef>
                        <a:spcAft>
                          <a:spcPts val="0"/>
                        </a:spcAft>
                        <a:buNone/>
                      </a:pPr>
                      <a:r>
                        <a:rPr lang="en" sz="800" dirty="0">
                          <a:latin typeface="+mn-lt"/>
                        </a:rPr>
                        <a:t>Samba</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lvl="0" indent="0" algn="ctr" rtl="0">
                        <a:lnSpc>
                          <a:spcPct val="115000"/>
                        </a:lnSpc>
                        <a:spcBef>
                          <a:spcPts val="0"/>
                        </a:spcBef>
                        <a:spcAft>
                          <a:spcPts val="0"/>
                        </a:spcAft>
                        <a:buNone/>
                      </a:pPr>
                      <a:r>
                        <a:rPr lang="en" sz="800" dirty="0">
                          <a:latin typeface="+mn-lt"/>
                        </a:rPr>
                        <a:t>Conviva</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0"/>
                  </a:ext>
                </a:extLst>
              </a:tr>
              <a:tr h="218910">
                <a:tc>
                  <a:txBody>
                    <a:bodyPr/>
                    <a:lstStyle/>
                    <a:p>
                      <a:pPr marL="0" lvl="0" indent="0" algn="l" rtl="0">
                        <a:lnSpc>
                          <a:spcPct val="115000"/>
                        </a:lnSpc>
                        <a:spcBef>
                          <a:spcPts val="0"/>
                        </a:spcBef>
                        <a:spcAft>
                          <a:spcPts val="0"/>
                        </a:spcAft>
                        <a:buNone/>
                      </a:pPr>
                      <a:r>
                        <a:rPr lang="en" sz="800" dirty="0">
                          <a:latin typeface="+mn-lt"/>
                        </a:rPr>
                        <a:t>Statista Survey March 2023</a:t>
                      </a:r>
                      <a:endParaRPr sz="800" dirty="0">
                        <a:latin typeface="+mn-lt"/>
                      </a:endParaRPr>
                    </a:p>
                  </a:txBody>
                  <a:tcPr marL="36000" marR="36000" marT="36000" marB="360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dirty="0">
                          <a:latin typeface="+mn-lt"/>
                        </a:rPr>
                        <a:t>32%</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19%</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12%</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7%</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6%</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4%</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3%</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2%</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2%</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dirty="0">
                          <a:latin typeface="+mn-lt"/>
                        </a:rPr>
                        <a:t>2%</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2%</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6%</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3%</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218910">
                <a:tc>
                  <a:txBody>
                    <a:bodyPr/>
                    <a:lstStyle/>
                    <a:p>
                      <a:pPr marL="0" lvl="0" indent="0" algn="l" rtl="0">
                        <a:lnSpc>
                          <a:spcPct val="115000"/>
                        </a:lnSpc>
                        <a:spcBef>
                          <a:spcPts val="0"/>
                        </a:spcBef>
                        <a:spcAft>
                          <a:spcPts val="0"/>
                        </a:spcAft>
                        <a:buNone/>
                      </a:pPr>
                      <a:r>
                        <a:rPr lang="en" sz="800" dirty="0">
                          <a:latin typeface="+mn-lt"/>
                        </a:rPr>
                        <a:t>Estimated HHs</a:t>
                      </a:r>
                      <a:endParaRPr sz="800" dirty="0">
                        <a:latin typeface="+mn-lt"/>
                      </a:endParaRPr>
                    </a:p>
                  </a:txBody>
                  <a:tcPr marL="36000" marR="36000" marT="36000" marB="360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dirty="0">
                          <a:latin typeface="+mn-lt"/>
                        </a:rPr>
                        <a:t>39.52</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23.465</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14.82</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8.645</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7.41</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4.94</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3.705</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2.47</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2.47</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2.47</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2.47</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7.41</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3.705</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218910">
                <a:tc>
                  <a:txBody>
                    <a:bodyPr/>
                    <a:lstStyle/>
                    <a:p>
                      <a:pPr marL="0" lvl="0" indent="0" algn="l" rtl="0">
                        <a:lnSpc>
                          <a:spcPct val="115000"/>
                        </a:lnSpc>
                        <a:spcBef>
                          <a:spcPts val="0"/>
                        </a:spcBef>
                        <a:spcAft>
                          <a:spcPts val="0"/>
                        </a:spcAft>
                        <a:buNone/>
                      </a:pPr>
                      <a:r>
                        <a:rPr lang="en" sz="800" dirty="0">
                          <a:latin typeface="+mn-lt"/>
                        </a:rPr>
                        <a:t>Estimated Devices per HH</a:t>
                      </a:r>
                      <a:endParaRPr sz="800" dirty="0">
                        <a:latin typeface="+mn-lt"/>
                      </a:endParaRPr>
                    </a:p>
                  </a:txBody>
                  <a:tcPr marL="36000" marR="36000" marT="36000" marB="360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dirty="0">
                          <a:latin typeface="+mn-lt"/>
                        </a:rPr>
                        <a:t>1.8</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dirty="0">
                          <a:latin typeface="+mn-lt"/>
                        </a:rPr>
                        <a:t>1.3</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1.5</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218910">
                <a:tc>
                  <a:txBody>
                    <a:bodyPr/>
                    <a:lstStyle/>
                    <a:p>
                      <a:pPr marL="0" lvl="0" indent="0" algn="l" rtl="0">
                        <a:lnSpc>
                          <a:spcPct val="115000"/>
                        </a:lnSpc>
                        <a:spcBef>
                          <a:spcPts val="0"/>
                        </a:spcBef>
                        <a:spcAft>
                          <a:spcPts val="0"/>
                        </a:spcAft>
                        <a:buNone/>
                      </a:pPr>
                      <a:r>
                        <a:rPr lang="en" sz="800" dirty="0">
                          <a:latin typeface="+mn-lt"/>
                        </a:rPr>
                        <a:t>Self Reported HHs or Devices</a:t>
                      </a:r>
                      <a:endParaRPr sz="800" dirty="0">
                        <a:latin typeface="+mn-lt"/>
                      </a:endParaRPr>
                    </a:p>
                  </a:txBody>
                  <a:tcPr marL="36000" marR="36000" marT="36000" marB="360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72</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30</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22</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70</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lnSpc>
                          <a:spcPct val="115000"/>
                        </a:lnSpc>
                        <a:spcBef>
                          <a:spcPts val="0"/>
                        </a:spcBef>
                        <a:spcAft>
                          <a:spcPts val="0"/>
                        </a:spcAft>
                        <a:buNone/>
                      </a:pPr>
                      <a:r>
                        <a:rPr lang="en" sz="800" dirty="0">
                          <a:latin typeface="+mn-lt"/>
                        </a:rPr>
                        <a:t>3.5</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218910">
                <a:tc>
                  <a:txBody>
                    <a:bodyPr/>
                    <a:lstStyle/>
                    <a:p>
                      <a:pPr marL="0" lvl="0" indent="0" algn="l" rtl="0">
                        <a:lnSpc>
                          <a:spcPct val="115000"/>
                        </a:lnSpc>
                        <a:spcBef>
                          <a:spcPts val="0"/>
                        </a:spcBef>
                        <a:spcAft>
                          <a:spcPts val="0"/>
                        </a:spcAft>
                        <a:buNone/>
                      </a:pPr>
                      <a:r>
                        <a:rPr lang="en" sz="800" dirty="0">
                          <a:latin typeface="+mn-lt"/>
                        </a:rPr>
                        <a:t>Connected/Active</a:t>
                      </a:r>
                      <a:endParaRPr sz="800" dirty="0">
                        <a:latin typeface="+mn-lt"/>
                      </a:endParaRPr>
                    </a:p>
                  </a:txBody>
                  <a:tcPr marL="36000" marR="36000" marT="36000" marB="360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r h="218910">
                <a:tc>
                  <a:txBody>
                    <a:bodyPr/>
                    <a:lstStyle/>
                    <a:p>
                      <a:pPr marL="0" lvl="0" indent="0" algn="l" rtl="0">
                        <a:lnSpc>
                          <a:spcPct val="115000"/>
                        </a:lnSpc>
                        <a:spcBef>
                          <a:spcPts val="0"/>
                        </a:spcBef>
                        <a:spcAft>
                          <a:spcPts val="0"/>
                        </a:spcAft>
                        <a:buNone/>
                      </a:pPr>
                      <a:r>
                        <a:rPr lang="en" sz="800" dirty="0">
                          <a:latin typeface="+mn-lt"/>
                        </a:rPr>
                        <a:t>Matchable</a:t>
                      </a:r>
                      <a:endParaRPr sz="800" dirty="0">
                        <a:latin typeface="+mn-lt"/>
                      </a:endParaRPr>
                    </a:p>
                  </a:txBody>
                  <a:tcPr marL="36000" marR="36000" marT="36000" marB="360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6"/>
                  </a:ext>
                </a:extLst>
              </a:tr>
              <a:tr h="218910">
                <a:tc>
                  <a:txBody>
                    <a:bodyPr/>
                    <a:lstStyle/>
                    <a:p>
                      <a:pPr marL="0" lvl="0" indent="0" algn="l" rtl="0">
                        <a:lnSpc>
                          <a:spcPct val="115000"/>
                        </a:lnSpc>
                        <a:spcBef>
                          <a:spcPts val="0"/>
                        </a:spcBef>
                        <a:spcAft>
                          <a:spcPts val="0"/>
                        </a:spcAft>
                        <a:buNone/>
                      </a:pPr>
                      <a:r>
                        <a:rPr lang="en" sz="800" dirty="0">
                          <a:latin typeface="+mn-lt"/>
                        </a:rPr>
                        <a:t>Opted In for Measurement</a:t>
                      </a:r>
                      <a:endParaRPr sz="800" dirty="0">
                        <a:latin typeface="+mn-lt"/>
                      </a:endParaRPr>
                    </a:p>
                  </a:txBody>
                  <a:tcPr marL="36000" marR="36000" marT="36000" marB="360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7"/>
                  </a:ext>
                </a:extLst>
              </a:tr>
              <a:tr h="218910">
                <a:tc>
                  <a:txBody>
                    <a:bodyPr/>
                    <a:lstStyle/>
                    <a:p>
                      <a:pPr marL="0" lvl="0" indent="0" algn="l" rtl="0">
                        <a:lnSpc>
                          <a:spcPct val="115000"/>
                        </a:lnSpc>
                        <a:spcBef>
                          <a:spcPts val="0"/>
                        </a:spcBef>
                        <a:spcAft>
                          <a:spcPts val="0"/>
                        </a:spcAft>
                        <a:buNone/>
                      </a:pPr>
                      <a:r>
                        <a:rPr lang="en" sz="800" dirty="0">
                          <a:latin typeface="+mn-lt"/>
                        </a:rPr>
                        <a:t>Measurement Feed</a:t>
                      </a:r>
                      <a:endParaRPr sz="800" dirty="0">
                        <a:latin typeface="+mn-lt"/>
                      </a:endParaRPr>
                    </a:p>
                  </a:txBody>
                  <a:tcPr marL="36000" marR="36000" marT="36000" marB="360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No</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dirty="0">
                          <a:latin typeface="+mn-lt"/>
                        </a:rPr>
                        <a:t>Yes</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Yes</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8"/>
                  </a:ext>
                </a:extLst>
              </a:tr>
              <a:tr h="218910">
                <a:tc>
                  <a:txBody>
                    <a:bodyPr/>
                    <a:lstStyle/>
                    <a:p>
                      <a:pPr marL="0" lvl="0" indent="0" algn="l" rtl="0">
                        <a:lnSpc>
                          <a:spcPct val="115000"/>
                        </a:lnSpc>
                        <a:spcBef>
                          <a:spcPts val="0"/>
                        </a:spcBef>
                        <a:spcAft>
                          <a:spcPts val="0"/>
                        </a:spcAft>
                        <a:buNone/>
                      </a:pPr>
                      <a:r>
                        <a:rPr lang="en" sz="800" dirty="0">
                          <a:latin typeface="+mn-lt"/>
                        </a:rPr>
                        <a:t>ATSC 3 Footprint</a:t>
                      </a:r>
                      <a:endParaRPr sz="800" dirty="0">
                        <a:latin typeface="+mn-lt"/>
                      </a:endParaRPr>
                    </a:p>
                  </a:txBody>
                  <a:tcPr marL="36000" marR="36000" marT="36000" marB="360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Yes, #?</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dirty="0">
                          <a:latin typeface="+mn-lt"/>
                        </a:rPr>
                        <a:t>Yes, #?</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No</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Yes, #?</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Yes, #?</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dirty="0">
                          <a:latin typeface="+mn-lt"/>
                        </a:rPr>
                        <a:t>No</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lnSpc>
                          <a:spcPct val="115000"/>
                        </a:lnSpc>
                        <a:spcBef>
                          <a:spcPts val="0"/>
                        </a:spcBef>
                        <a:spcAft>
                          <a:spcPts val="0"/>
                        </a:spcAft>
                        <a:buNone/>
                      </a:pPr>
                      <a:r>
                        <a:rPr lang="en" sz="800">
                          <a:latin typeface="+mn-lt"/>
                        </a:rPr>
                        <a:t>NA</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lnSpc>
                          <a:spcPct val="115000"/>
                        </a:lnSpc>
                        <a:spcBef>
                          <a:spcPts val="0"/>
                        </a:spcBef>
                        <a:spcAft>
                          <a:spcPts val="0"/>
                        </a:spcAft>
                        <a:buNone/>
                      </a:pPr>
                      <a:r>
                        <a:rPr lang="en" sz="800" dirty="0">
                          <a:latin typeface="+mn-lt"/>
                        </a:rPr>
                        <a:t>NA</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9"/>
                  </a:ext>
                </a:extLst>
              </a:tr>
              <a:tr h="346204">
                <a:tc>
                  <a:txBody>
                    <a:bodyPr/>
                    <a:lstStyle/>
                    <a:p>
                      <a:pPr marL="0" lvl="0" indent="0" algn="l" rtl="0">
                        <a:lnSpc>
                          <a:spcPct val="115000"/>
                        </a:lnSpc>
                        <a:spcBef>
                          <a:spcPts val="0"/>
                        </a:spcBef>
                        <a:spcAft>
                          <a:spcPts val="0"/>
                        </a:spcAft>
                        <a:buNone/>
                      </a:pPr>
                      <a:r>
                        <a:rPr lang="en" sz="800" dirty="0">
                          <a:latin typeface="+mn-lt"/>
                        </a:rPr>
                        <a:t>Networks covered for content measurement</a:t>
                      </a:r>
                      <a:endParaRPr sz="800" dirty="0">
                        <a:latin typeface="+mn-lt"/>
                      </a:endParaRPr>
                    </a:p>
                  </a:txBody>
                  <a:tcPr marL="36000" marR="36000" marT="36000" marB="360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10"/>
                  </a:ext>
                </a:extLst>
              </a:tr>
              <a:tr h="346204">
                <a:tc>
                  <a:txBody>
                    <a:bodyPr/>
                    <a:lstStyle/>
                    <a:p>
                      <a:pPr marL="0" lvl="0" indent="0" algn="l" rtl="0">
                        <a:lnSpc>
                          <a:spcPct val="115000"/>
                        </a:lnSpc>
                        <a:spcBef>
                          <a:spcPts val="0"/>
                        </a:spcBef>
                        <a:spcAft>
                          <a:spcPts val="0"/>
                        </a:spcAft>
                        <a:buNone/>
                      </a:pPr>
                      <a:r>
                        <a:rPr lang="en" sz="800" dirty="0">
                          <a:latin typeface="+mn-lt"/>
                        </a:rPr>
                        <a:t>Networks covered for ad measurement</a:t>
                      </a:r>
                      <a:endParaRPr sz="800" dirty="0">
                        <a:latin typeface="+mn-lt"/>
                      </a:endParaRPr>
                    </a:p>
                  </a:txBody>
                  <a:tcPr marL="36000" marR="36000" marT="36000" marB="360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11"/>
                  </a:ext>
                </a:extLst>
              </a:tr>
              <a:tr h="241200">
                <a:tc>
                  <a:txBody>
                    <a:bodyPr/>
                    <a:lstStyle/>
                    <a:p>
                      <a:pPr marL="0" lvl="0" indent="0" algn="l" rtl="0">
                        <a:lnSpc>
                          <a:spcPct val="115000"/>
                        </a:lnSpc>
                        <a:spcBef>
                          <a:spcPts val="0"/>
                        </a:spcBef>
                        <a:spcAft>
                          <a:spcPts val="0"/>
                        </a:spcAft>
                        <a:buNone/>
                      </a:pPr>
                      <a:r>
                        <a:rPr lang="en" sz="800" dirty="0">
                          <a:latin typeface="+mn-lt"/>
                        </a:rPr>
                        <a:t>Targeted Ads</a:t>
                      </a:r>
                      <a:endParaRPr sz="800" dirty="0">
                        <a:latin typeface="+mn-lt"/>
                      </a:endParaRPr>
                    </a:p>
                  </a:txBody>
                  <a:tcPr marL="36000" marR="36000" marT="36000" marB="360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12"/>
                  </a:ext>
                </a:extLst>
              </a:tr>
              <a:tr h="241200">
                <a:tc>
                  <a:txBody>
                    <a:bodyPr/>
                    <a:lstStyle/>
                    <a:p>
                      <a:pPr marL="0" lvl="0" indent="0" algn="l" rtl="0">
                        <a:lnSpc>
                          <a:spcPct val="115000"/>
                        </a:lnSpc>
                        <a:spcBef>
                          <a:spcPts val="0"/>
                        </a:spcBef>
                        <a:spcAft>
                          <a:spcPts val="0"/>
                        </a:spcAft>
                        <a:buNone/>
                      </a:pPr>
                      <a:r>
                        <a:rPr lang="en" sz="800" dirty="0">
                          <a:latin typeface="+mn-lt"/>
                        </a:rPr>
                        <a:t>Other notables</a:t>
                      </a:r>
                      <a:endParaRPr sz="800" dirty="0">
                        <a:latin typeface="+mn-lt"/>
                      </a:endParaRPr>
                    </a:p>
                  </a:txBody>
                  <a:tcPr marL="36000" marR="36000" marT="36000" marB="360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 sz="800">
                          <a:latin typeface="+mn-lt"/>
                        </a:rPr>
                        <a:t>Panel</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lnSpc>
                          <a:spcPct val="115000"/>
                        </a:lnSpc>
                        <a:spcBef>
                          <a:spcPts val="0"/>
                        </a:spcBef>
                        <a:spcAft>
                          <a:spcPts val="0"/>
                        </a:spcAft>
                        <a:buNone/>
                      </a:pPr>
                      <a:r>
                        <a:rPr lang="en" sz="800" dirty="0">
                          <a:latin typeface="+mn-lt"/>
                        </a:rPr>
                        <a:t>ID graph</a:t>
                      </a:r>
                      <a:endParaRPr sz="800"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rtl="0">
                        <a:spcBef>
                          <a:spcPts val="0"/>
                        </a:spcBef>
                        <a:spcAft>
                          <a:spcPts val="0"/>
                        </a:spcAft>
                        <a:buNone/>
                      </a:pPr>
                      <a:endParaRPr sz="800" dirty="0">
                        <a:latin typeface="+mn-lt"/>
                      </a:endParaRPr>
                    </a:p>
                  </a:txBody>
                  <a:tcPr marL="36000" marR="36000" marT="36000" marB="360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13"/>
                  </a:ext>
                </a:extLst>
              </a:tr>
            </a:tbl>
          </a:graphicData>
        </a:graphic>
      </p:graphicFrame>
      <p:sp>
        <p:nvSpPr>
          <p:cNvPr id="6" name="Slide Number Placeholder 5">
            <a:extLst>
              <a:ext uri="{FF2B5EF4-FFF2-40B4-BE49-F238E27FC236}">
                <a16:creationId xmlns:a16="http://schemas.microsoft.com/office/drawing/2014/main" id="{7ED4FC10-5977-CEAE-73D5-0AD978B6F77D}"/>
              </a:ext>
            </a:extLst>
          </p:cNvPr>
          <p:cNvSpPr>
            <a:spLocks noGrp="1"/>
          </p:cNvSpPr>
          <p:nvPr>
            <p:ph type="sldNum" sz="quarter" idx="11"/>
          </p:nvPr>
        </p:nvSpPr>
        <p:spPr/>
        <p:txBody>
          <a:bodyPr/>
          <a:lstStyle/>
          <a:p>
            <a:fld id="{10AABD62-4B1F-4370-9BF1-A64AA2AFB05A}" type="slidenum">
              <a:rPr lang="en-GB" smtClean="0"/>
              <a:pPr/>
              <a:t>35</a:t>
            </a:fld>
            <a:endParaRPr lang="en-GB" dirty="0"/>
          </a:p>
        </p:txBody>
      </p:sp>
    </p:spTree>
    <p:extLst>
      <p:ext uri="{BB962C8B-B14F-4D97-AF65-F5344CB8AC3E}">
        <p14:creationId xmlns:p14="http://schemas.microsoft.com/office/powerpoint/2010/main" val="3295984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3ACE-3ED1-7191-7DC6-A4644D72EB70}"/>
              </a:ext>
            </a:extLst>
          </p:cNvPr>
          <p:cNvSpPr>
            <a:spLocks noGrp="1"/>
          </p:cNvSpPr>
          <p:nvPr>
            <p:ph type="title"/>
          </p:nvPr>
        </p:nvSpPr>
        <p:spPr>
          <a:xfrm>
            <a:off x="354330" y="272581"/>
            <a:ext cx="8435340" cy="617220"/>
          </a:xfrm>
        </p:spPr>
        <p:txBody>
          <a:bodyPr/>
          <a:lstStyle/>
          <a:p>
            <a:r>
              <a:rPr lang="en-GB" dirty="0"/>
              <a:t>TV ownership by brand in the U.S as of March 2023</a:t>
            </a:r>
          </a:p>
        </p:txBody>
      </p:sp>
      <p:sp>
        <p:nvSpPr>
          <p:cNvPr id="3" name="Footer Placeholder 2">
            <a:extLst>
              <a:ext uri="{FF2B5EF4-FFF2-40B4-BE49-F238E27FC236}">
                <a16:creationId xmlns:a16="http://schemas.microsoft.com/office/drawing/2014/main" id="{3D405935-1496-5B2E-FF75-9C00D117B77E}"/>
              </a:ext>
            </a:extLst>
          </p:cNvPr>
          <p:cNvSpPr>
            <a:spLocks noGrp="1"/>
          </p:cNvSpPr>
          <p:nvPr>
            <p:ph type="ftr" sz="quarter" idx="10"/>
          </p:nvPr>
        </p:nvSpPr>
        <p:spPr/>
        <p:txBody>
          <a:bodyPr/>
          <a:lstStyle/>
          <a:p>
            <a:r>
              <a:rPr lang="en-GB" dirty="0"/>
              <a:t>Coalition for Innovation in Media Measurement, October 2023</a:t>
            </a:r>
          </a:p>
        </p:txBody>
      </p:sp>
      <p:graphicFrame>
        <p:nvGraphicFramePr>
          <p:cNvPr id="10" name="Chart 9">
            <a:extLst>
              <a:ext uri="{FF2B5EF4-FFF2-40B4-BE49-F238E27FC236}">
                <a16:creationId xmlns:a16="http://schemas.microsoft.com/office/drawing/2014/main" id="{4FF27AD7-7E1C-AEE2-15A5-5365623FC7AD}"/>
              </a:ext>
            </a:extLst>
          </p:cNvPr>
          <p:cNvGraphicFramePr/>
          <p:nvPr/>
        </p:nvGraphicFramePr>
        <p:xfrm>
          <a:off x="335280" y="1094571"/>
          <a:ext cx="8446770" cy="314134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92E4C78A-4E74-90C6-31F6-2DEC6F9CDF80}"/>
              </a:ext>
            </a:extLst>
          </p:cNvPr>
          <p:cNvSpPr txBox="1"/>
          <p:nvPr/>
        </p:nvSpPr>
        <p:spPr>
          <a:xfrm>
            <a:off x="354329" y="4299652"/>
            <a:ext cx="8435340" cy="369332"/>
          </a:xfrm>
          <a:prstGeom prst="rect">
            <a:avLst/>
          </a:prstGeom>
          <a:noFill/>
        </p:spPr>
        <p:txBody>
          <a:bodyPr wrap="square" lIns="0" tIns="0" rIns="0" bIns="0" rtlCol="0">
            <a:spAutoFit/>
          </a:bodyPr>
          <a:lstStyle/>
          <a:p>
            <a:r>
              <a:rPr lang="en-GB" sz="800" dirty="0"/>
              <a:t>Note(s): United States April 2022 to March 2023; 18-64 year; B167 respondents; respondents who have TV in their household (Housing &amp; household equipment , internet &amp; devices)</a:t>
            </a:r>
          </a:p>
          <a:p>
            <a:r>
              <a:rPr lang="en-GB" sz="800" dirty="0"/>
              <a:t>Further information regarding this statistic can be found on </a:t>
            </a:r>
            <a:r>
              <a:rPr lang="en-GB" sz="800" u="sng" dirty="0"/>
              <a:t>page 8</a:t>
            </a:r>
          </a:p>
          <a:p>
            <a:r>
              <a:rPr lang="en-GB" sz="800" dirty="0"/>
              <a:t>Source(s): Statista Consumer Insights: 0997115</a:t>
            </a:r>
          </a:p>
        </p:txBody>
      </p:sp>
      <p:sp>
        <p:nvSpPr>
          <p:cNvPr id="13" name="TextBox 12">
            <a:extLst>
              <a:ext uri="{FF2B5EF4-FFF2-40B4-BE49-F238E27FC236}">
                <a16:creationId xmlns:a16="http://schemas.microsoft.com/office/drawing/2014/main" id="{A94A4A8F-8FD7-E2D8-7854-7DC0D4883A96}"/>
              </a:ext>
            </a:extLst>
          </p:cNvPr>
          <p:cNvSpPr txBox="1"/>
          <p:nvPr/>
        </p:nvSpPr>
        <p:spPr>
          <a:xfrm>
            <a:off x="354330" y="907590"/>
            <a:ext cx="8435340" cy="192843"/>
          </a:xfrm>
          <a:prstGeom prst="rect">
            <a:avLst/>
          </a:prstGeom>
          <a:noFill/>
        </p:spPr>
        <p:txBody>
          <a:bodyPr wrap="square" lIns="0" rtlCol="0" anchor="ctr">
            <a:noAutofit/>
          </a:bodyPr>
          <a:lstStyle/>
          <a:p>
            <a:r>
              <a:rPr lang="en-GB" sz="1200" dirty="0"/>
              <a:t>TV ownership by brand in the U.S. 2023</a:t>
            </a:r>
          </a:p>
        </p:txBody>
      </p:sp>
      <p:sp>
        <p:nvSpPr>
          <p:cNvPr id="5" name="Slide Number Placeholder 4">
            <a:extLst>
              <a:ext uri="{FF2B5EF4-FFF2-40B4-BE49-F238E27FC236}">
                <a16:creationId xmlns:a16="http://schemas.microsoft.com/office/drawing/2014/main" id="{A72ADA29-950B-A876-B8BB-A19882623A4D}"/>
              </a:ext>
            </a:extLst>
          </p:cNvPr>
          <p:cNvSpPr>
            <a:spLocks noGrp="1"/>
          </p:cNvSpPr>
          <p:nvPr>
            <p:ph type="sldNum" sz="quarter" idx="11"/>
          </p:nvPr>
        </p:nvSpPr>
        <p:spPr/>
        <p:txBody>
          <a:bodyPr/>
          <a:lstStyle/>
          <a:p>
            <a:fld id="{10AABD62-4B1F-4370-9BF1-A64AA2AFB05A}" type="slidenum">
              <a:rPr lang="en-GB" smtClean="0"/>
              <a:pPr/>
              <a:t>36</a:t>
            </a:fld>
            <a:endParaRPr lang="en-GB" dirty="0"/>
          </a:p>
        </p:txBody>
      </p:sp>
    </p:spTree>
    <p:extLst>
      <p:ext uri="{BB962C8B-B14F-4D97-AF65-F5344CB8AC3E}">
        <p14:creationId xmlns:p14="http://schemas.microsoft.com/office/powerpoint/2010/main" val="1459512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0B5FEA-469B-9EB2-D8FA-F84EE0EAFBF6}"/>
              </a:ext>
            </a:extLst>
          </p:cNvPr>
          <p:cNvSpPr>
            <a:spLocks noGrp="1"/>
          </p:cNvSpPr>
          <p:nvPr>
            <p:ph type="title"/>
          </p:nvPr>
        </p:nvSpPr>
        <p:spPr/>
        <p:txBody>
          <a:bodyPr/>
          <a:lstStyle/>
          <a:p>
            <a:r>
              <a:rPr lang="en-GB" dirty="0"/>
              <a:t>Appendix</a:t>
            </a:r>
          </a:p>
        </p:txBody>
      </p:sp>
      <p:sp>
        <p:nvSpPr>
          <p:cNvPr id="3" name="Footer Placeholder 2">
            <a:extLst>
              <a:ext uri="{FF2B5EF4-FFF2-40B4-BE49-F238E27FC236}">
                <a16:creationId xmlns:a16="http://schemas.microsoft.com/office/drawing/2014/main" id="{F678B72B-B924-6827-3A00-CA5A061CB2EF}"/>
              </a:ext>
            </a:extLst>
          </p:cNvPr>
          <p:cNvSpPr>
            <a:spLocks noGrp="1"/>
          </p:cNvSpPr>
          <p:nvPr>
            <p:ph type="ftr" sz="quarter" idx="4294967295"/>
          </p:nvPr>
        </p:nvSpPr>
        <p:spPr>
          <a:xfrm>
            <a:off x="0" y="4808538"/>
            <a:ext cx="3689350" cy="187325"/>
          </a:xfrm>
        </p:spPr>
        <p:txBody>
          <a:bodyPr/>
          <a:lstStyle/>
          <a:p>
            <a:r>
              <a:rPr lang="en-GB" dirty="0"/>
              <a:t>Coalition for Innovation in Media Measurement, October 2023</a:t>
            </a:r>
          </a:p>
        </p:txBody>
      </p:sp>
    </p:spTree>
    <p:extLst>
      <p:ext uri="{BB962C8B-B14F-4D97-AF65-F5344CB8AC3E}">
        <p14:creationId xmlns:p14="http://schemas.microsoft.com/office/powerpoint/2010/main" val="2177781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5F799-A58D-0FD7-63E0-D1EFC0134646}"/>
              </a:ext>
            </a:extLst>
          </p:cNvPr>
          <p:cNvSpPr>
            <a:spLocks noGrp="1"/>
          </p:cNvSpPr>
          <p:nvPr>
            <p:ph type="title"/>
          </p:nvPr>
        </p:nvSpPr>
        <p:spPr>
          <a:xfrm>
            <a:off x="354330" y="272581"/>
            <a:ext cx="8435340" cy="617220"/>
          </a:xfrm>
        </p:spPr>
        <p:txBody>
          <a:bodyPr/>
          <a:lstStyle/>
          <a:p>
            <a:r>
              <a:rPr lang="en-GB" dirty="0">
                <a:hlinkClick r:id="rId2">
                  <a:extLst>
                    <a:ext uri="{A12FA001-AC4F-418D-AE19-62706E023703}">
                      <ahyp:hlinkClr xmlns:ahyp="http://schemas.microsoft.com/office/drawing/2018/hyperlinkcolor" val="tx"/>
                    </a:ext>
                  </a:extLst>
                </a:hlinkClick>
              </a:rPr>
              <a:t>Acronym Lookup Table</a:t>
            </a:r>
            <a:endParaRPr lang="en-GB" dirty="0"/>
          </a:p>
        </p:txBody>
      </p:sp>
      <p:sp>
        <p:nvSpPr>
          <p:cNvPr id="3" name="Footer Placeholder 2">
            <a:extLst>
              <a:ext uri="{FF2B5EF4-FFF2-40B4-BE49-F238E27FC236}">
                <a16:creationId xmlns:a16="http://schemas.microsoft.com/office/drawing/2014/main" id="{45B853EE-6071-D429-270D-42969110A17D}"/>
              </a:ext>
            </a:extLst>
          </p:cNvPr>
          <p:cNvSpPr>
            <a:spLocks noGrp="1"/>
          </p:cNvSpPr>
          <p:nvPr>
            <p:ph type="ftr" sz="quarter" idx="10"/>
          </p:nvPr>
        </p:nvSpPr>
        <p:spPr/>
        <p:txBody>
          <a:bodyPr/>
          <a:lstStyle/>
          <a:p>
            <a:r>
              <a:rPr lang="en-GB" dirty="0"/>
              <a:t>Coalition for Innovation in Media Measurement, October 2023</a:t>
            </a:r>
          </a:p>
        </p:txBody>
      </p:sp>
      <p:graphicFrame>
        <p:nvGraphicFramePr>
          <p:cNvPr id="5" name="Google Shape;666;p66">
            <a:extLst>
              <a:ext uri="{FF2B5EF4-FFF2-40B4-BE49-F238E27FC236}">
                <a16:creationId xmlns:a16="http://schemas.microsoft.com/office/drawing/2014/main" id="{CCD98050-1D46-978B-A684-7992CA685AC7}"/>
              </a:ext>
            </a:extLst>
          </p:cNvPr>
          <p:cNvGraphicFramePr/>
          <p:nvPr/>
        </p:nvGraphicFramePr>
        <p:xfrm>
          <a:off x="354331" y="1065626"/>
          <a:ext cx="8442008" cy="3606995"/>
        </p:xfrm>
        <a:graphic>
          <a:graphicData uri="http://schemas.openxmlformats.org/drawingml/2006/table">
            <a:tbl>
              <a:tblPr>
                <a:noFill/>
              </a:tblPr>
              <a:tblGrid>
                <a:gridCol w="675856">
                  <a:extLst>
                    <a:ext uri="{9D8B030D-6E8A-4147-A177-3AD203B41FA5}">
                      <a16:colId xmlns:a16="http://schemas.microsoft.com/office/drawing/2014/main" val="20000"/>
                    </a:ext>
                  </a:extLst>
                </a:gridCol>
                <a:gridCol w="2043532">
                  <a:extLst>
                    <a:ext uri="{9D8B030D-6E8A-4147-A177-3AD203B41FA5}">
                      <a16:colId xmlns:a16="http://schemas.microsoft.com/office/drawing/2014/main" val="20001"/>
                    </a:ext>
                  </a:extLst>
                </a:gridCol>
                <a:gridCol w="2861310">
                  <a:extLst>
                    <a:ext uri="{9D8B030D-6E8A-4147-A177-3AD203B41FA5}">
                      <a16:colId xmlns:a16="http://schemas.microsoft.com/office/drawing/2014/main" val="20002"/>
                    </a:ext>
                  </a:extLst>
                </a:gridCol>
                <a:gridCol w="2861310">
                  <a:extLst>
                    <a:ext uri="{9D8B030D-6E8A-4147-A177-3AD203B41FA5}">
                      <a16:colId xmlns:a16="http://schemas.microsoft.com/office/drawing/2014/main" val="20003"/>
                    </a:ext>
                  </a:extLst>
                </a:gridCol>
              </a:tblGrid>
              <a:tr h="214129">
                <a:tc gridSpan="4">
                  <a:txBody>
                    <a:bodyPr/>
                    <a:lstStyle/>
                    <a:p>
                      <a:pPr marL="0" lvl="0" indent="0" algn="ctr" rtl="0">
                        <a:lnSpc>
                          <a:spcPct val="115000"/>
                        </a:lnSpc>
                        <a:spcBef>
                          <a:spcPts val="0"/>
                        </a:spcBef>
                        <a:spcAft>
                          <a:spcPts val="0"/>
                        </a:spcAft>
                        <a:buNone/>
                      </a:pPr>
                      <a:r>
                        <a:rPr lang="en" sz="900" dirty="0">
                          <a:solidFill>
                            <a:schemeClr val="bg1"/>
                          </a:solidFill>
                          <a:latin typeface="+mn-lt"/>
                        </a:rPr>
                        <a:t>ALT-- ACRONYM LOOKUP TABLE</a:t>
                      </a:r>
                      <a:endParaRPr sz="900" dirty="0">
                        <a:solidFill>
                          <a:schemeClr val="bg1"/>
                        </a:solidFill>
                        <a:latin typeface="+mn-lt"/>
                      </a:endParaRPr>
                    </a:p>
                  </a:txBody>
                  <a:tcPr marL="36000" marR="36000" marT="36000" marB="3600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376">
                <a:tc>
                  <a:txBody>
                    <a:bodyPr/>
                    <a:lstStyle/>
                    <a:p>
                      <a:pPr marL="0" lvl="0" indent="0" algn="l" rtl="0">
                        <a:spcBef>
                          <a:spcPts val="0"/>
                        </a:spcBef>
                        <a:spcAft>
                          <a:spcPts val="0"/>
                        </a:spcAft>
                        <a:buNone/>
                      </a:pPr>
                      <a:endParaRPr sz="200" dirty="0">
                        <a:latin typeface="+mn-lt"/>
                      </a:endParaRPr>
                    </a:p>
                  </a:txBody>
                  <a:tcPr marL="0" marR="0" marT="0" marB="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200" dirty="0">
                        <a:latin typeface="+mn-lt"/>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200" dirty="0">
                        <a:latin typeface="+mn-lt"/>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200" dirty="0">
                        <a:latin typeface="+mn-lt"/>
                      </a:endParaRPr>
                    </a:p>
                  </a:txBody>
                  <a:tcPr marL="0" marR="0" marT="0" marB="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06303">
                <a:tc>
                  <a:txBody>
                    <a:bodyPr/>
                    <a:lstStyle/>
                    <a:p>
                      <a:pPr marL="0" lvl="0" indent="0" algn="l" rtl="0">
                        <a:lnSpc>
                          <a:spcPct val="115000"/>
                        </a:lnSpc>
                        <a:spcBef>
                          <a:spcPts val="0"/>
                        </a:spcBef>
                        <a:spcAft>
                          <a:spcPts val="0"/>
                        </a:spcAft>
                        <a:buNone/>
                      </a:pPr>
                      <a:r>
                        <a:rPr lang="en" sz="850" b="1" dirty="0">
                          <a:latin typeface="+mn-lt"/>
                        </a:rPr>
                        <a:t>ACRONYM</a:t>
                      </a:r>
                      <a:endParaRPr sz="850" b="1" dirty="0">
                        <a:latin typeface="+mn-lt"/>
                      </a:endParaRPr>
                    </a:p>
                  </a:txBody>
                  <a:tcPr marL="36000" marR="36000" marT="36000" marB="360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lvl="0" indent="0" algn="l" rtl="0">
                        <a:lnSpc>
                          <a:spcPct val="115000"/>
                        </a:lnSpc>
                        <a:spcBef>
                          <a:spcPts val="0"/>
                        </a:spcBef>
                        <a:spcAft>
                          <a:spcPts val="0"/>
                        </a:spcAft>
                        <a:buNone/>
                      </a:pPr>
                      <a:r>
                        <a:rPr lang="en" sz="850" b="1" dirty="0">
                          <a:latin typeface="+mn-lt"/>
                        </a:rPr>
                        <a:t>DEFINITION</a:t>
                      </a:r>
                      <a:endParaRPr sz="850" b="1"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lvl="0" indent="0" algn="l" rtl="0">
                        <a:lnSpc>
                          <a:spcPct val="115000"/>
                        </a:lnSpc>
                        <a:spcBef>
                          <a:spcPts val="0"/>
                        </a:spcBef>
                        <a:spcAft>
                          <a:spcPts val="0"/>
                        </a:spcAft>
                        <a:buNone/>
                      </a:pPr>
                      <a:r>
                        <a:rPr lang="en" sz="850" b="1" dirty="0">
                          <a:latin typeface="+mn-lt"/>
                        </a:rPr>
                        <a:t>DESCRIPTION</a:t>
                      </a:r>
                      <a:endParaRPr sz="850" b="1"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lvl="0" indent="0" algn="l" rtl="0">
                        <a:lnSpc>
                          <a:spcPct val="115000"/>
                        </a:lnSpc>
                        <a:spcBef>
                          <a:spcPts val="0"/>
                        </a:spcBef>
                        <a:spcAft>
                          <a:spcPts val="0"/>
                        </a:spcAft>
                        <a:buNone/>
                      </a:pPr>
                      <a:r>
                        <a:rPr lang="en" sz="850" b="1" dirty="0">
                          <a:latin typeface="+mn-lt"/>
                        </a:rPr>
                        <a:t>EXAMPLE</a:t>
                      </a:r>
                      <a:endParaRPr sz="850" b="1" dirty="0">
                        <a:latin typeface="+mn-lt"/>
                      </a:endParaRPr>
                    </a:p>
                  </a:txBody>
                  <a:tcPr marL="36000" marR="36000" marT="36000" marB="360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2"/>
                  </a:ext>
                </a:extLst>
              </a:tr>
              <a:tr h="286238">
                <a:tc>
                  <a:txBody>
                    <a:bodyPr/>
                    <a:lstStyle/>
                    <a:p>
                      <a:pPr marL="0" lvl="0" indent="0" algn="l" rtl="0">
                        <a:lnSpc>
                          <a:spcPct val="115000"/>
                        </a:lnSpc>
                        <a:spcBef>
                          <a:spcPts val="0"/>
                        </a:spcBef>
                        <a:spcAft>
                          <a:spcPts val="0"/>
                        </a:spcAft>
                        <a:buNone/>
                      </a:pPr>
                      <a:r>
                        <a:rPr lang="en" sz="850" dirty="0">
                          <a:latin typeface="+mn-lt"/>
                        </a:rPr>
                        <a:t>OEM</a:t>
                      </a:r>
                      <a:endParaRPr sz="85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850" dirty="0">
                          <a:latin typeface="+mn-lt"/>
                        </a:rPr>
                        <a:t>Original Equipment Manufacturer</a:t>
                      </a:r>
                      <a:endParaRPr sz="850" dirty="0">
                        <a:latin typeface="+mn-lt"/>
                      </a:endParaRPr>
                    </a:p>
                  </a:txBody>
                  <a:tcPr marL="36000" marR="36000" marT="10800" marB="108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850" dirty="0">
                          <a:latin typeface="+mn-lt"/>
                        </a:rPr>
                        <a:t>Smart TV manufacturer, or other Device Manufacturer</a:t>
                      </a:r>
                      <a:endParaRPr sz="850" dirty="0">
                        <a:latin typeface="+mn-lt"/>
                      </a:endParaRPr>
                    </a:p>
                  </a:txBody>
                  <a:tcPr marL="36000" marR="36000" marT="10800" marB="108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850" dirty="0">
                          <a:latin typeface="+mn-lt"/>
                        </a:rPr>
                        <a:t>Samsung, Vizio, Hisense</a:t>
                      </a:r>
                      <a:endParaRPr sz="850" dirty="0">
                        <a:latin typeface="+mn-lt"/>
                      </a:endParaRPr>
                    </a:p>
                  </a:txBody>
                  <a:tcPr marL="36000" marR="36000" marT="10800" marB="108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00917">
                <a:tc>
                  <a:txBody>
                    <a:bodyPr/>
                    <a:lstStyle/>
                    <a:p>
                      <a:pPr marL="0" lvl="0" indent="0" algn="l" rtl="0">
                        <a:lnSpc>
                          <a:spcPct val="115000"/>
                        </a:lnSpc>
                        <a:spcBef>
                          <a:spcPts val="0"/>
                        </a:spcBef>
                        <a:spcAft>
                          <a:spcPts val="0"/>
                        </a:spcAft>
                        <a:buNone/>
                      </a:pPr>
                      <a:r>
                        <a:rPr lang="en" sz="850" dirty="0">
                          <a:latin typeface="+mn-lt"/>
                        </a:rPr>
                        <a:t>MVPD</a:t>
                      </a:r>
                      <a:endParaRPr sz="85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850" dirty="0">
                          <a:latin typeface="+mn-lt"/>
                        </a:rPr>
                        <a:t>Multi Video Platform Distributor</a:t>
                      </a:r>
                      <a:endParaRPr sz="850" dirty="0">
                        <a:latin typeface="+mn-lt"/>
                      </a:endParaRPr>
                    </a:p>
                  </a:txBody>
                  <a:tcPr marL="36000" marR="36000" marT="10800" marB="108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850" dirty="0">
                          <a:latin typeface="+mn-lt"/>
                        </a:rPr>
                        <a:t>A subscription service that provides video content from multiple programmers and distributes over multiple platforms</a:t>
                      </a:r>
                      <a:endParaRPr sz="850" dirty="0">
                        <a:latin typeface="+mn-lt"/>
                      </a:endParaRPr>
                    </a:p>
                  </a:txBody>
                  <a:tcPr marL="36000" marR="36000" marT="10800" marB="108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850" dirty="0">
                          <a:latin typeface="+mn-lt"/>
                        </a:rPr>
                        <a:t>Charter, Comcast, Hulu Live, YouTube TV</a:t>
                      </a:r>
                      <a:endParaRPr sz="850" dirty="0">
                        <a:latin typeface="+mn-lt"/>
                      </a:endParaRPr>
                    </a:p>
                  </a:txBody>
                  <a:tcPr marL="36000" marR="36000" marT="10800" marB="108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322018">
                <a:tc>
                  <a:txBody>
                    <a:bodyPr/>
                    <a:lstStyle/>
                    <a:p>
                      <a:pPr marL="0" lvl="0" indent="0" algn="l" rtl="0">
                        <a:lnSpc>
                          <a:spcPct val="115000"/>
                        </a:lnSpc>
                        <a:spcBef>
                          <a:spcPts val="0"/>
                        </a:spcBef>
                        <a:spcAft>
                          <a:spcPts val="0"/>
                        </a:spcAft>
                        <a:buNone/>
                      </a:pPr>
                      <a:r>
                        <a:rPr lang="en" sz="850" dirty="0">
                          <a:latin typeface="+mn-lt"/>
                        </a:rPr>
                        <a:t>ACR</a:t>
                      </a:r>
                      <a:endParaRPr sz="85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850" dirty="0">
                          <a:latin typeface="+mn-lt"/>
                        </a:rPr>
                        <a:t>Automatic Content Recognition</a:t>
                      </a:r>
                      <a:endParaRPr sz="850" dirty="0">
                        <a:latin typeface="+mn-lt"/>
                      </a:endParaRPr>
                    </a:p>
                  </a:txBody>
                  <a:tcPr marL="36000" marR="36000" marT="10800" marB="108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850" u="sng" dirty="0">
                          <a:solidFill>
                            <a:schemeClr val="hlink"/>
                          </a:solidFill>
                          <a:latin typeface="+mn-lt"/>
                          <a:hlinkClick r:id="rId3"/>
                        </a:rPr>
                        <a:t>https://en.wikipedia.org/wiki/Automatic_content_recognition</a:t>
                      </a:r>
                      <a:endParaRPr sz="850" u="sng" dirty="0">
                        <a:solidFill>
                          <a:schemeClr val="hlink"/>
                        </a:solidFill>
                        <a:latin typeface="+mn-lt"/>
                      </a:endParaRPr>
                    </a:p>
                  </a:txBody>
                  <a:tcPr marL="36000" marR="36000" marT="10800" marB="108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850" dirty="0">
                          <a:latin typeface="+mn-lt"/>
                        </a:rPr>
                        <a:t>Audio or Video Fingerprint Matching</a:t>
                      </a:r>
                      <a:endParaRPr sz="850" dirty="0">
                        <a:latin typeface="+mn-lt"/>
                      </a:endParaRPr>
                    </a:p>
                  </a:txBody>
                  <a:tcPr marL="36000" marR="36000" marT="10800" marB="108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36697">
                <a:tc>
                  <a:txBody>
                    <a:bodyPr/>
                    <a:lstStyle/>
                    <a:p>
                      <a:pPr marL="0" lvl="0" indent="0" algn="l" rtl="0">
                        <a:lnSpc>
                          <a:spcPct val="115000"/>
                        </a:lnSpc>
                        <a:spcBef>
                          <a:spcPts val="0"/>
                        </a:spcBef>
                        <a:spcAft>
                          <a:spcPts val="0"/>
                        </a:spcAft>
                        <a:buNone/>
                      </a:pPr>
                      <a:r>
                        <a:rPr lang="en" sz="850" dirty="0">
                          <a:latin typeface="+mn-lt"/>
                        </a:rPr>
                        <a:t>WM</a:t>
                      </a:r>
                      <a:endParaRPr sz="85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850" dirty="0">
                          <a:latin typeface="+mn-lt"/>
                        </a:rPr>
                        <a:t>Watermark</a:t>
                      </a:r>
                      <a:endParaRPr sz="850" dirty="0">
                        <a:latin typeface="+mn-lt"/>
                      </a:endParaRPr>
                    </a:p>
                  </a:txBody>
                  <a:tcPr marL="36000" marR="36000" marT="10800" marB="108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850" dirty="0">
                          <a:latin typeface="+mn-lt"/>
                        </a:rPr>
                        <a:t>Information that is injected into the content transport stream that serves to identify the content or rights associated with the asset</a:t>
                      </a:r>
                      <a:endParaRPr sz="850" dirty="0">
                        <a:latin typeface="+mn-lt"/>
                      </a:endParaRPr>
                    </a:p>
                  </a:txBody>
                  <a:tcPr marL="36000" marR="36000" marT="10800" marB="108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850" dirty="0">
                          <a:latin typeface="+mn-lt"/>
                        </a:rPr>
                        <a:t>VEIL, ...</a:t>
                      </a:r>
                      <a:endParaRPr sz="850" dirty="0">
                        <a:latin typeface="+mn-lt"/>
                      </a:endParaRPr>
                    </a:p>
                  </a:txBody>
                  <a:tcPr marL="36000" marR="36000" marT="10800" marB="108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36697">
                <a:tc>
                  <a:txBody>
                    <a:bodyPr/>
                    <a:lstStyle/>
                    <a:p>
                      <a:pPr marL="0" lvl="0" indent="0" algn="l" rtl="0">
                        <a:lnSpc>
                          <a:spcPct val="115000"/>
                        </a:lnSpc>
                        <a:spcBef>
                          <a:spcPts val="0"/>
                        </a:spcBef>
                        <a:spcAft>
                          <a:spcPts val="0"/>
                        </a:spcAft>
                        <a:buNone/>
                      </a:pPr>
                      <a:r>
                        <a:rPr lang="en" sz="850" dirty="0">
                          <a:latin typeface="+mn-lt"/>
                        </a:rPr>
                        <a:t>FP</a:t>
                      </a:r>
                      <a:endParaRPr sz="85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850" dirty="0">
                          <a:latin typeface="+mn-lt"/>
                        </a:rPr>
                        <a:t>Fingerprint</a:t>
                      </a:r>
                      <a:endParaRPr sz="850" dirty="0">
                        <a:latin typeface="+mn-lt"/>
                      </a:endParaRPr>
                    </a:p>
                  </a:txBody>
                  <a:tcPr marL="36000" marR="36000" marT="10800" marB="108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850" dirty="0">
                          <a:latin typeface="+mn-lt"/>
                        </a:rPr>
                        <a:t>A subset of data captured from an audio or video asset that is used to identify the asset when matched to sample captured during a subsequent viewing behavior</a:t>
                      </a:r>
                      <a:endParaRPr sz="850" dirty="0">
                        <a:latin typeface="+mn-lt"/>
                      </a:endParaRPr>
                    </a:p>
                  </a:txBody>
                  <a:tcPr marL="36000" marR="36000" marT="10800" marB="108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850" dirty="0">
                        <a:latin typeface="+mn-lt"/>
                      </a:endParaRPr>
                    </a:p>
                  </a:txBody>
                  <a:tcPr marL="36000" marR="36000" marT="10800" marB="108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52331">
                <a:tc>
                  <a:txBody>
                    <a:bodyPr/>
                    <a:lstStyle/>
                    <a:p>
                      <a:pPr marL="0" lvl="0" indent="0" algn="l" rtl="0">
                        <a:lnSpc>
                          <a:spcPct val="115000"/>
                        </a:lnSpc>
                        <a:spcBef>
                          <a:spcPts val="0"/>
                        </a:spcBef>
                        <a:spcAft>
                          <a:spcPts val="0"/>
                        </a:spcAft>
                        <a:buNone/>
                      </a:pPr>
                      <a:r>
                        <a:rPr lang="en" sz="850" dirty="0">
                          <a:latin typeface="+mn-lt"/>
                        </a:rPr>
                        <a:t>AI/ML</a:t>
                      </a:r>
                      <a:endParaRPr sz="85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850" dirty="0">
                          <a:latin typeface="+mn-lt"/>
                        </a:rPr>
                        <a:t>Artificial Intelligence, Machine Learning</a:t>
                      </a:r>
                      <a:endParaRPr sz="850" dirty="0">
                        <a:latin typeface="+mn-lt"/>
                      </a:endParaRPr>
                    </a:p>
                  </a:txBody>
                  <a:tcPr marL="36000" marR="36000" marT="10800" marB="108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850" dirty="0">
                          <a:latin typeface="+mn-lt"/>
                        </a:rPr>
                        <a:t>Automated computer process that uses training to identify or classify content</a:t>
                      </a:r>
                      <a:endParaRPr sz="850" dirty="0">
                        <a:latin typeface="+mn-lt"/>
                      </a:endParaRPr>
                    </a:p>
                  </a:txBody>
                  <a:tcPr marL="36000" marR="36000" marT="10800" marB="108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850" dirty="0">
                          <a:latin typeface="+mn-lt"/>
                        </a:rPr>
                        <a:t>Convolutional Neural Networks, Optical Character Recognition, Natural Language Processing, Semantic Anlaysis, etc</a:t>
                      </a:r>
                      <a:endParaRPr sz="850" dirty="0">
                        <a:latin typeface="+mn-lt"/>
                      </a:endParaRPr>
                    </a:p>
                  </a:txBody>
                  <a:tcPr marL="36000" marR="36000" marT="10800" marB="108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500917">
                <a:tc>
                  <a:txBody>
                    <a:bodyPr/>
                    <a:lstStyle/>
                    <a:p>
                      <a:pPr marL="0" lvl="0" indent="0" algn="l" rtl="0">
                        <a:lnSpc>
                          <a:spcPct val="115000"/>
                        </a:lnSpc>
                        <a:spcBef>
                          <a:spcPts val="0"/>
                        </a:spcBef>
                        <a:spcAft>
                          <a:spcPts val="0"/>
                        </a:spcAft>
                        <a:buNone/>
                      </a:pPr>
                      <a:r>
                        <a:rPr lang="en" sz="850" dirty="0">
                          <a:latin typeface="+mn-lt"/>
                        </a:rPr>
                        <a:t>Ad-ID</a:t>
                      </a:r>
                      <a:endParaRPr sz="850" dirty="0">
                        <a:latin typeface="+mn-lt"/>
                      </a:endParaRPr>
                    </a:p>
                  </a:txBody>
                  <a:tcPr marL="36000" marR="36000" marT="10800" marB="108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850" dirty="0">
                          <a:latin typeface="+mn-lt"/>
                        </a:rPr>
                        <a:t>Advertising Identification</a:t>
                      </a:r>
                      <a:endParaRPr sz="850" dirty="0">
                        <a:latin typeface="+mn-lt"/>
                      </a:endParaRPr>
                    </a:p>
                  </a:txBody>
                  <a:tcPr marL="36000" marR="36000" marT="10800" marB="108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 sz="850" dirty="0">
                          <a:latin typeface="+mn-lt"/>
                        </a:rPr>
                        <a:t>Proprietary ad identification (10 digit code) established by the ad owner and serviced by the company with the same name</a:t>
                      </a:r>
                      <a:endParaRPr sz="850" dirty="0">
                        <a:latin typeface="+mn-lt"/>
                      </a:endParaRPr>
                    </a:p>
                  </a:txBody>
                  <a:tcPr marL="36000" marR="36000" marT="10800" marB="108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850" dirty="0">
                        <a:latin typeface="+mn-lt"/>
                      </a:endParaRPr>
                    </a:p>
                  </a:txBody>
                  <a:tcPr marL="36000" marR="36000" marT="10800" marB="108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bl>
          </a:graphicData>
        </a:graphic>
      </p:graphicFrame>
      <p:sp>
        <p:nvSpPr>
          <p:cNvPr id="6" name="Slide Number Placeholder 5">
            <a:extLst>
              <a:ext uri="{FF2B5EF4-FFF2-40B4-BE49-F238E27FC236}">
                <a16:creationId xmlns:a16="http://schemas.microsoft.com/office/drawing/2014/main" id="{F602DD39-6E00-A472-9AD7-1A2C95271D17}"/>
              </a:ext>
            </a:extLst>
          </p:cNvPr>
          <p:cNvSpPr>
            <a:spLocks noGrp="1"/>
          </p:cNvSpPr>
          <p:nvPr>
            <p:ph type="sldNum" sz="quarter" idx="11"/>
          </p:nvPr>
        </p:nvSpPr>
        <p:spPr/>
        <p:txBody>
          <a:bodyPr/>
          <a:lstStyle/>
          <a:p>
            <a:fld id="{10AABD62-4B1F-4370-9BF1-A64AA2AFB05A}" type="slidenum">
              <a:rPr lang="en-GB" smtClean="0"/>
              <a:pPr/>
              <a:t>38</a:t>
            </a:fld>
            <a:endParaRPr lang="en-GB" dirty="0"/>
          </a:p>
        </p:txBody>
      </p:sp>
    </p:spTree>
    <p:extLst>
      <p:ext uri="{BB962C8B-B14F-4D97-AF65-F5344CB8AC3E}">
        <p14:creationId xmlns:p14="http://schemas.microsoft.com/office/powerpoint/2010/main" val="3598666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5F799-A58D-0FD7-63E0-D1EFC0134646}"/>
              </a:ext>
            </a:extLst>
          </p:cNvPr>
          <p:cNvSpPr>
            <a:spLocks noGrp="1"/>
          </p:cNvSpPr>
          <p:nvPr>
            <p:ph type="title"/>
          </p:nvPr>
        </p:nvSpPr>
        <p:spPr>
          <a:xfrm>
            <a:off x="354330" y="272581"/>
            <a:ext cx="8435340" cy="617220"/>
          </a:xfrm>
        </p:spPr>
        <p:txBody>
          <a:bodyPr/>
          <a:lstStyle/>
          <a:p>
            <a:r>
              <a:rPr lang="en-GB" dirty="0">
                <a:hlinkClick r:id="rId2">
                  <a:extLst>
                    <a:ext uri="{A12FA001-AC4F-418D-AE19-62706E023703}">
                      <ahyp:hlinkClr xmlns:ahyp="http://schemas.microsoft.com/office/drawing/2018/hyperlinkcolor" val="tx"/>
                    </a:ext>
                  </a:extLst>
                </a:hlinkClick>
              </a:rPr>
              <a:t>Acronym Lookup Table</a:t>
            </a:r>
            <a:r>
              <a:rPr lang="en-GB" dirty="0"/>
              <a:t> (Cont.)</a:t>
            </a:r>
          </a:p>
        </p:txBody>
      </p:sp>
      <p:sp>
        <p:nvSpPr>
          <p:cNvPr id="3" name="Footer Placeholder 2">
            <a:extLst>
              <a:ext uri="{FF2B5EF4-FFF2-40B4-BE49-F238E27FC236}">
                <a16:creationId xmlns:a16="http://schemas.microsoft.com/office/drawing/2014/main" id="{45B853EE-6071-D429-270D-42969110A17D}"/>
              </a:ext>
            </a:extLst>
          </p:cNvPr>
          <p:cNvSpPr>
            <a:spLocks noGrp="1"/>
          </p:cNvSpPr>
          <p:nvPr>
            <p:ph type="ftr" sz="quarter" idx="10"/>
          </p:nvPr>
        </p:nvSpPr>
        <p:spPr/>
        <p:txBody>
          <a:bodyPr/>
          <a:lstStyle/>
          <a:p>
            <a:r>
              <a:rPr lang="en-GB" dirty="0"/>
              <a:t>Coalition for Innovation in Media Measurement, October 2023</a:t>
            </a:r>
          </a:p>
        </p:txBody>
      </p:sp>
      <p:graphicFrame>
        <p:nvGraphicFramePr>
          <p:cNvPr id="5" name="Google Shape;666;p66">
            <a:extLst>
              <a:ext uri="{FF2B5EF4-FFF2-40B4-BE49-F238E27FC236}">
                <a16:creationId xmlns:a16="http://schemas.microsoft.com/office/drawing/2014/main" id="{CCD98050-1D46-978B-A684-7992CA685AC7}"/>
              </a:ext>
            </a:extLst>
          </p:cNvPr>
          <p:cNvGraphicFramePr/>
          <p:nvPr/>
        </p:nvGraphicFramePr>
        <p:xfrm>
          <a:off x="354331" y="1065626"/>
          <a:ext cx="8442008" cy="3606240"/>
        </p:xfrm>
        <a:graphic>
          <a:graphicData uri="http://schemas.openxmlformats.org/drawingml/2006/table">
            <a:tbl>
              <a:tblPr>
                <a:noFill/>
              </a:tblPr>
              <a:tblGrid>
                <a:gridCol w="675856">
                  <a:extLst>
                    <a:ext uri="{9D8B030D-6E8A-4147-A177-3AD203B41FA5}">
                      <a16:colId xmlns:a16="http://schemas.microsoft.com/office/drawing/2014/main" val="20000"/>
                    </a:ext>
                  </a:extLst>
                </a:gridCol>
                <a:gridCol w="2043532">
                  <a:extLst>
                    <a:ext uri="{9D8B030D-6E8A-4147-A177-3AD203B41FA5}">
                      <a16:colId xmlns:a16="http://schemas.microsoft.com/office/drawing/2014/main" val="20001"/>
                    </a:ext>
                  </a:extLst>
                </a:gridCol>
                <a:gridCol w="2861310">
                  <a:extLst>
                    <a:ext uri="{9D8B030D-6E8A-4147-A177-3AD203B41FA5}">
                      <a16:colId xmlns:a16="http://schemas.microsoft.com/office/drawing/2014/main" val="20002"/>
                    </a:ext>
                  </a:extLst>
                </a:gridCol>
                <a:gridCol w="2861310">
                  <a:extLst>
                    <a:ext uri="{9D8B030D-6E8A-4147-A177-3AD203B41FA5}">
                      <a16:colId xmlns:a16="http://schemas.microsoft.com/office/drawing/2014/main" val="20003"/>
                    </a:ext>
                  </a:extLst>
                </a:gridCol>
              </a:tblGrid>
              <a:tr h="214129">
                <a:tc gridSpan="4">
                  <a:txBody>
                    <a:bodyPr/>
                    <a:lstStyle/>
                    <a:p>
                      <a:pPr marL="0" lvl="0" indent="0" algn="ctr" rtl="0">
                        <a:lnSpc>
                          <a:spcPct val="115000"/>
                        </a:lnSpc>
                        <a:spcBef>
                          <a:spcPts val="0"/>
                        </a:spcBef>
                        <a:spcAft>
                          <a:spcPts val="0"/>
                        </a:spcAft>
                        <a:buNone/>
                      </a:pPr>
                      <a:r>
                        <a:rPr lang="en" sz="900" dirty="0">
                          <a:solidFill>
                            <a:schemeClr val="bg1"/>
                          </a:solidFill>
                          <a:latin typeface="+mn-lt"/>
                        </a:rPr>
                        <a:t>ALT-- ACRONYM LOOKUP TABLE</a:t>
                      </a:r>
                      <a:endParaRPr sz="900" dirty="0">
                        <a:solidFill>
                          <a:schemeClr val="bg1"/>
                        </a:solidFill>
                        <a:latin typeface="+mn-lt"/>
                      </a:endParaRPr>
                    </a:p>
                  </a:txBody>
                  <a:tcPr marL="36000" marR="36000" marT="36000" marB="3600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376">
                <a:tc>
                  <a:txBody>
                    <a:bodyPr/>
                    <a:lstStyle/>
                    <a:p>
                      <a:pPr marL="0" lvl="0" indent="0" algn="l" rtl="0">
                        <a:spcBef>
                          <a:spcPts val="0"/>
                        </a:spcBef>
                        <a:spcAft>
                          <a:spcPts val="0"/>
                        </a:spcAft>
                        <a:buNone/>
                      </a:pPr>
                      <a:endParaRPr sz="200" dirty="0">
                        <a:latin typeface="+mn-lt"/>
                      </a:endParaRPr>
                    </a:p>
                  </a:txBody>
                  <a:tcPr marL="0" marR="0" marT="0" marB="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200" dirty="0">
                        <a:latin typeface="+mn-lt"/>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200" dirty="0">
                        <a:latin typeface="+mn-lt"/>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200" dirty="0">
                        <a:latin typeface="+mn-lt"/>
                      </a:endParaRPr>
                    </a:p>
                  </a:txBody>
                  <a:tcPr marL="0" marR="0" marT="0" marB="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06303">
                <a:tc>
                  <a:txBody>
                    <a:bodyPr/>
                    <a:lstStyle/>
                    <a:p>
                      <a:pPr marL="0" lvl="0" indent="0" algn="l" rtl="0">
                        <a:lnSpc>
                          <a:spcPct val="115000"/>
                        </a:lnSpc>
                        <a:spcBef>
                          <a:spcPts val="0"/>
                        </a:spcBef>
                        <a:spcAft>
                          <a:spcPts val="0"/>
                        </a:spcAft>
                        <a:buNone/>
                      </a:pPr>
                      <a:r>
                        <a:rPr lang="en" sz="850" b="1" dirty="0">
                          <a:latin typeface="+mn-lt"/>
                        </a:rPr>
                        <a:t>ACRONYM</a:t>
                      </a:r>
                      <a:endParaRPr sz="850" b="1" dirty="0">
                        <a:latin typeface="+mn-lt"/>
                      </a:endParaRPr>
                    </a:p>
                  </a:txBody>
                  <a:tcPr marL="36000" marR="36000" marT="36000" marB="360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lvl="0" indent="0" algn="l" rtl="0">
                        <a:lnSpc>
                          <a:spcPct val="115000"/>
                        </a:lnSpc>
                        <a:spcBef>
                          <a:spcPts val="0"/>
                        </a:spcBef>
                        <a:spcAft>
                          <a:spcPts val="0"/>
                        </a:spcAft>
                        <a:buNone/>
                      </a:pPr>
                      <a:r>
                        <a:rPr lang="en" sz="850" b="1" dirty="0">
                          <a:latin typeface="+mn-lt"/>
                        </a:rPr>
                        <a:t>DEFINITION</a:t>
                      </a:r>
                      <a:endParaRPr sz="850" b="1"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lvl="0" indent="0" algn="l" rtl="0">
                        <a:lnSpc>
                          <a:spcPct val="115000"/>
                        </a:lnSpc>
                        <a:spcBef>
                          <a:spcPts val="0"/>
                        </a:spcBef>
                        <a:spcAft>
                          <a:spcPts val="0"/>
                        </a:spcAft>
                        <a:buNone/>
                      </a:pPr>
                      <a:r>
                        <a:rPr lang="en" sz="850" b="1" dirty="0">
                          <a:latin typeface="+mn-lt"/>
                        </a:rPr>
                        <a:t>DESCRIPTION</a:t>
                      </a:r>
                      <a:endParaRPr sz="850" b="1"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lvl="0" indent="0" algn="l" rtl="0">
                        <a:lnSpc>
                          <a:spcPct val="115000"/>
                        </a:lnSpc>
                        <a:spcBef>
                          <a:spcPts val="0"/>
                        </a:spcBef>
                        <a:spcAft>
                          <a:spcPts val="0"/>
                        </a:spcAft>
                        <a:buNone/>
                      </a:pPr>
                      <a:r>
                        <a:rPr lang="en" sz="850" b="1" dirty="0">
                          <a:latin typeface="+mn-lt"/>
                        </a:rPr>
                        <a:t>EXAMPLE</a:t>
                      </a:r>
                      <a:endParaRPr sz="850" b="1" dirty="0">
                        <a:latin typeface="+mn-lt"/>
                      </a:endParaRPr>
                    </a:p>
                  </a:txBody>
                  <a:tcPr marL="36000" marR="36000" marT="36000" marB="360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2"/>
                  </a:ext>
                </a:extLst>
              </a:tr>
              <a:tr h="475200">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EIDR</a:t>
                      </a:r>
                      <a:endParaRPr sz="850" kern="1200" dirty="0">
                        <a:solidFill>
                          <a:schemeClr val="tx1"/>
                        </a:solidFill>
                        <a:latin typeface="+mn-lt"/>
                        <a:ea typeface="+mn-ea"/>
                        <a:cs typeface="+mn-cs"/>
                      </a:endParaRPr>
                    </a:p>
                  </a:txBody>
                  <a:tcPr marL="36000" marR="36000" marT="10800" marB="108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Entertainment Identification Registry</a:t>
                      </a:r>
                      <a:endParaRPr sz="850" kern="1200" dirty="0">
                        <a:solidFill>
                          <a:schemeClr val="tx1"/>
                        </a:solidFill>
                        <a:latin typeface="+mn-lt"/>
                        <a:ea typeface="+mn-ea"/>
                        <a:cs typeface="+mn-cs"/>
                      </a:endParaRPr>
                    </a:p>
                  </a:txBody>
                  <a:tcPr marL="36000" marR="36000" marT="10800" marB="108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Proprietary content identification (code) established by the content owner and serviced by the company with the same name</a:t>
                      </a:r>
                      <a:endParaRPr sz="850" kern="1200" dirty="0">
                        <a:solidFill>
                          <a:schemeClr val="tx1"/>
                        </a:solidFill>
                        <a:latin typeface="+mn-lt"/>
                        <a:ea typeface="+mn-ea"/>
                        <a:cs typeface="+mn-cs"/>
                      </a:endParaRPr>
                    </a:p>
                  </a:txBody>
                  <a:tcPr marL="36000" marR="36000" marT="10800" marB="108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EIDR</a:t>
                      </a:r>
                      <a:endParaRPr sz="850" kern="1200" dirty="0">
                        <a:solidFill>
                          <a:schemeClr val="tx1"/>
                        </a:solidFill>
                        <a:latin typeface="+mn-lt"/>
                        <a:ea typeface="+mn-ea"/>
                        <a:cs typeface="+mn-cs"/>
                      </a:endParaRPr>
                    </a:p>
                  </a:txBody>
                  <a:tcPr marL="36000" marR="36000" marT="10800" marB="108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080000">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TAXI</a:t>
                      </a:r>
                      <a:endParaRPr sz="850" kern="1200" dirty="0">
                        <a:solidFill>
                          <a:schemeClr val="tx1"/>
                        </a:solidFill>
                        <a:latin typeface="+mn-lt"/>
                        <a:ea typeface="+mn-ea"/>
                        <a:cs typeface="+mn-cs"/>
                      </a:endParaRPr>
                    </a:p>
                  </a:txBody>
                  <a:tcPr marL="28575" marR="28575" marT="19050" marB="1905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Trackable Asset Cross-Platform Identification</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A CIMM initative from 2013 that established a workflow and technology that would embedd IDs into broadcast assets</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https://cimm-us.org/initiatives-2/taxi/ https://thearf-org-unified-admin.s3.amazonaws.com/CIMM/Documents/CIMM-TAXI-Rollout-Briefing-from-Ernst-Young-4.18.2013.pdf https://thearf-org-unified-admin.s3.amazonaws.com/CIMM/Documents/TX_AIP.11.pdf</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322018">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AAIS</a:t>
                      </a:r>
                      <a:endParaRPr sz="850" kern="1200" dirty="0">
                        <a:solidFill>
                          <a:schemeClr val="tx1"/>
                        </a:solidFill>
                        <a:latin typeface="+mn-lt"/>
                        <a:ea typeface="+mn-ea"/>
                        <a:cs typeface="+mn-cs"/>
                      </a:endParaRPr>
                    </a:p>
                  </a:txBody>
                  <a:tcPr marL="28575" marR="28575" marT="19050" marB="1905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Addressable Asset Identification Standard</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a:solidFill>
                            <a:schemeClr val="tx1"/>
                          </a:solidFill>
                          <a:latin typeface="+mn-lt"/>
                          <a:ea typeface="+mn-ea"/>
                          <a:cs typeface="+mn-cs"/>
                        </a:rPr>
                        <a:t>A workflow and set of tools to embed EIDR and Ad-IDs into assets by the distributor</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TitanTV video describes how it works</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DOI</a:t>
                      </a:r>
                      <a:endParaRPr sz="850" kern="1200" dirty="0">
                        <a:solidFill>
                          <a:schemeClr val="tx1"/>
                        </a:solidFill>
                        <a:latin typeface="+mn-lt"/>
                        <a:ea typeface="+mn-ea"/>
                        <a:cs typeface="+mn-cs"/>
                      </a:endParaRPr>
                    </a:p>
                  </a:txBody>
                  <a:tcPr marL="28575" marR="28575" marT="19050" marB="1905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Digital Object Identification</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u="sng" kern="1200" dirty="0">
                          <a:solidFill>
                            <a:schemeClr val="hlink"/>
                          </a:solidFill>
                          <a:latin typeface="+mn-lt"/>
                          <a:ea typeface="+mn-ea"/>
                          <a:cs typeface="+mn-cs"/>
                          <a:hlinkClick r:id="rId3">
                            <a:extLst>
                              <a:ext uri="{A12FA001-AC4F-418D-AE19-62706E023703}">
                                <ahyp:hlinkClr xmlns:ahyp="http://schemas.microsoft.com/office/drawing/2018/hyperlinkcolor" val="tx"/>
                              </a:ext>
                            </a:extLst>
                          </a:hlinkClick>
                        </a:rPr>
                        <a:t>https://www.doi.org/</a:t>
                      </a:r>
                      <a:endParaRPr sz="850" u="sng" kern="1200" dirty="0">
                        <a:solidFill>
                          <a:schemeClr val="hlink"/>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24000">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ECID</a:t>
                      </a:r>
                      <a:endParaRPr sz="850" kern="1200" dirty="0">
                        <a:solidFill>
                          <a:schemeClr val="tx1"/>
                        </a:solidFill>
                        <a:latin typeface="+mn-lt"/>
                        <a:ea typeface="+mn-ea"/>
                        <a:cs typeface="+mn-cs"/>
                      </a:endParaRPr>
                    </a:p>
                  </a:txBody>
                  <a:tcPr marL="28575" marR="28575" marT="19050" marB="1905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Extended Content Identification</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IAB proposed standard to enable more sophisticated programmatic advertising</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Link at IAB?</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24000">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UCID</a:t>
                      </a:r>
                      <a:endParaRPr sz="850" kern="1200" dirty="0">
                        <a:solidFill>
                          <a:schemeClr val="tx1"/>
                        </a:solidFill>
                        <a:latin typeface="+mn-lt"/>
                        <a:ea typeface="+mn-ea"/>
                        <a:cs typeface="+mn-cs"/>
                      </a:endParaRPr>
                    </a:p>
                  </a:txBody>
                  <a:tcPr marL="28575" marR="28575" marT="19050" marB="1905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Universal Creative Identification</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IAB proposed standard that can embed Ad-IDs and other IDs by using accredited registries</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Link at IAB?</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24000">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DASH</a:t>
                      </a:r>
                      <a:endParaRPr sz="850" kern="1200" dirty="0">
                        <a:solidFill>
                          <a:schemeClr val="tx1"/>
                        </a:solidFill>
                        <a:latin typeface="+mn-lt"/>
                        <a:ea typeface="+mn-ea"/>
                        <a:cs typeface="+mn-cs"/>
                      </a:endParaRPr>
                    </a:p>
                  </a:txBody>
                  <a:tcPr marL="28575" marR="28575" marT="19050" marB="1905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Digital Account Sharing</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ARF Research Survey that quantifies the use of media devices and services in the home</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NA</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bl>
          </a:graphicData>
        </a:graphic>
      </p:graphicFrame>
      <p:sp>
        <p:nvSpPr>
          <p:cNvPr id="6" name="Slide Number Placeholder 5">
            <a:extLst>
              <a:ext uri="{FF2B5EF4-FFF2-40B4-BE49-F238E27FC236}">
                <a16:creationId xmlns:a16="http://schemas.microsoft.com/office/drawing/2014/main" id="{7DE9B06C-F24C-2818-A429-D7B33AD9FBE5}"/>
              </a:ext>
            </a:extLst>
          </p:cNvPr>
          <p:cNvSpPr>
            <a:spLocks noGrp="1"/>
          </p:cNvSpPr>
          <p:nvPr>
            <p:ph type="sldNum" sz="quarter" idx="11"/>
          </p:nvPr>
        </p:nvSpPr>
        <p:spPr/>
        <p:txBody>
          <a:bodyPr/>
          <a:lstStyle/>
          <a:p>
            <a:fld id="{10AABD62-4B1F-4370-9BF1-A64AA2AFB05A}" type="slidenum">
              <a:rPr lang="en-GB" smtClean="0"/>
              <a:pPr/>
              <a:t>39</a:t>
            </a:fld>
            <a:endParaRPr lang="en-GB" dirty="0"/>
          </a:p>
        </p:txBody>
      </p:sp>
    </p:spTree>
    <p:extLst>
      <p:ext uri="{BB962C8B-B14F-4D97-AF65-F5344CB8AC3E}">
        <p14:creationId xmlns:p14="http://schemas.microsoft.com/office/powerpoint/2010/main" val="2157979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449BE53-3EA6-FA72-FD00-79F74EF31B77}"/>
              </a:ext>
            </a:extLst>
          </p:cNvPr>
          <p:cNvSpPr>
            <a:spLocks noGrp="1"/>
          </p:cNvSpPr>
          <p:nvPr>
            <p:ph sz="quarter" idx="12"/>
          </p:nvPr>
        </p:nvSpPr>
        <p:spPr>
          <a:xfrm>
            <a:off x="352425" y="1095377"/>
            <a:ext cx="8435579" cy="802280"/>
          </a:xfrm>
        </p:spPr>
        <p:txBody>
          <a:bodyPr>
            <a:noAutofit/>
          </a:bodyPr>
          <a:lstStyle/>
          <a:p>
            <a:pPr>
              <a:spcBef>
                <a:spcPts val="0"/>
              </a:spcBef>
              <a:spcAft>
                <a:spcPts val="800"/>
              </a:spcAft>
            </a:pPr>
            <a:r>
              <a:rPr lang="en-GB" sz="1200" dirty="0"/>
              <a:t>Smart TV data use in measurement is gaining momentum for Nielsen One and currency challengers, for activation, and for optimization use cases</a:t>
            </a:r>
          </a:p>
          <a:p>
            <a:pPr>
              <a:spcBef>
                <a:spcPts val="800"/>
              </a:spcBef>
              <a:spcAft>
                <a:spcPts val="800"/>
              </a:spcAft>
            </a:pPr>
            <a:r>
              <a:rPr lang="en-GB" sz="1200" b="1" dirty="0"/>
              <a:t>Best practices</a:t>
            </a:r>
          </a:p>
        </p:txBody>
      </p:sp>
      <p:sp>
        <p:nvSpPr>
          <p:cNvPr id="16" name="Title 15">
            <a:extLst>
              <a:ext uri="{FF2B5EF4-FFF2-40B4-BE49-F238E27FC236}">
                <a16:creationId xmlns:a16="http://schemas.microsoft.com/office/drawing/2014/main" id="{A094280C-242E-5AFE-B9C7-4149CD362530}"/>
              </a:ext>
            </a:extLst>
          </p:cNvPr>
          <p:cNvSpPr>
            <a:spLocks noGrp="1"/>
          </p:cNvSpPr>
          <p:nvPr>
            <p:ph type="title"/>
          </p:nvPr>
        </p:nvSpPr>
        <p:spPr>
          <a:xfrm>
            <a:off x="354330" y="272581"/>
            <a:ext cx="8435340" cy="617220"/>
          </a:xfrm>
        </p:spPr>
        <p:txBody>
          <a:bodyPr/>
          <a:lstStyle/>
          <a:p>
            <a:r>
              <a:rPr lang="en-GB" dirty="0"/>
              <a:t>Use Smart TV Data with Other Sources</a:t>
            </a:r>
          </a:p>
        </p:txBody>
      </p:sp>
      <p:sp>
        <p:nvSpPr>
          <p:cNvPr id="2" name="Footer Placeholder 1">
            <a:extLst>
              <a:ext uri="{FF2B5EF4-FFF2-40B4-BE49-F238E27FC236}">
                <a16:creationId xmlns:a16="http://schemas.microsoft.com/office/drawing/2014/main" id="{996ECB7F-DD41-F6BF-EAD4-DEB74A1BE814}"/>
              </a:ext>
            </a:extLst>
          </p:cNvPr>
          <p:cNvSpPr>
            <a:spLocks noGrp="1"/>
          </p:cNvSpPr>
          <p:nvPr>
            <p:ph type="ftr" sz="quarter" idx="13"/>
          </p:nvPr>
        </p:nvSpPr>
        <p:spPr/>
        <p:txBody>
          <a:bodyPr/>
          <a:lstStyle/>
          <a:p>
            <a:r>
              <a:rPr lang="en-GB" dirty="0"/>
              <a:t>Coalition for Innovation in Media Measurement, October 2023</a:t>
            </a:r>
          </a:p>
        </p:txBody>
      </p:sp>
      <p:sp>
        <p:nvSpPr>
          <p:cNvPr id="3" name="Oval 2">
            <a:extLst>
              <a:ext uri="{FF2B5EF4-FFF2-40B4-BE49-F238E27FC236}">
                <a16:creationId xmlns:a16="http://schemas.microsoft.com/office/drawing/2014/main" id="{44626B07-4457-79DD-0E51-29F24A7E967B}"/>
              </a:ext>
            </a:extLst>
          </p:cNvPr>
          <p:cNvSpPr/>
          <p:nvPr/>
        </p:nvSpPr>
        <p:spPr>
          <a:xfrm>
            <a:off x="342900" y="1982311"/>
            <a:ext cx="472888" cy="47288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9CCC5176-5755-00FD-FA84-EA265F0F1BBD}"/>
              </a:ext>
            </a:extLst>
          </p:cNvPr>
          <p:cNvSpPr/>
          <p:nvPr/>
        </p:nvSpPr>
        <p:spPr>
          <a:xfrm>
            <a:off x="342900" y="2571750"/>
            <a:ext cx="472888" cy="47288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8">
            <a:extLst>
              <a:ext uri="{FF2B5EF4-FFF2-40B4-BE49-F238E27FC236}">
                <a16:creationId xmlns:a16="http://schemas.microsoft.com/office/drawing/2014/main" id="{2A149F81-FEE5-23E7-1F55-14C9C6ED8C11}"/>
              </a:ext>
            </a:extLst>
          </p:cNvPr>
          <p:cNvSpPr txBox="1">
            <a:spLocks/>
          </p:cNvSpPr>
          <p:nvPr/>
        </p:nvSpPr>
        <p:spPr>
          <a:xfrm>
            <a:off x="352425" y="3215606"/>
            <a:ext cx="8435579" cy="381157"/>
          </a:xfrm>
          <a:prstGeom prst="rect">
            <a:avLst/>
          </a:prstGeom>
        </p:spPr>
        <p:txBody>
          <a:bodyPr vert="horz" lIns="0" tIns="0" rIns="0" bIns="0" rtlCol="0">
            <a:noAutofit/>
          </a:bodyPr>
          <a:lstStyle>
            <a:lvl1pPr marL="0" indent="0" algn="l" defTabSz="685800" rtl="0" eaLnBrk="1" latinLnBrk="0" hangingPunct="1">
              <a:lnSpc>
                <a:spcPct val="100000"/>
              </a:lnSpc>
              <a:spcBef>
                <a:spcPts val="900"/>
              </a:spcBef>
              <a:buFont typeface="Arial" panose="020B0604020202020204" pitchFamily="34" charset="0"/>
              <a:buNone/>
              <a:defRPr sz="1400" kern="1200" baseline="0">
                <a:solidFill>
                  <a:schemeClr val="tx1"/>
                </a:solidFill>
                <a:latin typeface="+mn-lt"/>
                <a:ea typeface="+mn-ea"/>
                <a:cs typeface="+mn-cs"/>
              </a:defRPr>
            </a:lvl1pPr>
            <a:lvl2pPr marL="171450" indent="-171450" algn="l" defTabSz="685800" rtl="0" eaLnBrk="1" latinLnBrk="0" hangingPunct="1">
              <a:lnSpc>
                <a:spcPct val="100000"/>
              </a:lnSpc>
              <a:spcBef>
                <a:spcPts val="450"/>
              </a:spcBef>
              <a:buFont typeface="Arial" panose="020B0604020202020204" pitchFamily="34" charset="0"/>
              <a:buChar char="•"/>
              <a:defRPr sz="1400" kern="1200" baseline="0">
                <a:solidFill>
                  <a:schemeClr val="tx1"/>
                </a:solidFill>
                <a:latin typeface="+mn-lt"/>
                <a:ea typeface="+mn-ea"/>
                <a:cs typeface="+mn-cs"/>
              </a:defRPr>
            </a:lvl2pPr>
            <a:lvl3pPr marL="342900" indent="-171450" algn="l" defTabSz="685800" rtl="0" eaLnBrk="1" latinLnBrk="0" hangingPunct="1">
              <a:lnSpc>
                <a:spcPct val="100000"/>
              </a:lnSpc>
              <a:spcBef>
                <a:spcPts val="450"/>
              </a:spcBef>
              <a:buFont typeface="Calibri" panose="020F0502020204030204" pitchFamily="34" charset="0"/>
              <a:buChar char="–"/>
              <a:defRPr sz="1400" kern="1200" baseline="0">
                <a:solidFill>
                  <a:schemeClr val="tx1"/>
                </a:solidFill>
                <a:latin typeface="+mn-lt"/>
                <a:ea typeface="+mn-ea"/>
                <a:cs typeface="+mn-cs"/>
              </a:defRPr>
            </a:lvl3pPr>
            <a:lvl4pPr marL="514350" indent="-171450" algn="l" defTabSz="685800" rtl="0" eaLnBrk="1" latinLnBrk="0" hangingPunct="1">
              <a:lnSpc>
                <a:spcPct val="100000"/>
              </a:lnSpc>
              <a:spcBef>
                <a:spcPts val="450"/>
              </a:spcBef>
              <a:buFont typeface="Wingdings" panose="05000000000000000000" pitchFamily="2" charset="2"/>
              <a:buChar char="§"/>
              <a:defRPr sz="1400" kern="1200" baseline="0">
                <a:solidFill>
                  <a:schemeClr val="tx1"/>
                </a:solidFill>
                <a:latin typeface="+mn-lt"/>
                <a:ea typeface="+mn-ea"/>
                <a:cs typeface="+mn-cs"/>
              </a:defRPr>
            </a:lvl4pPr>
            <a:lvl5pPr marL="685800" indent="-171450" algn="l" defTabSz="685800" rtl="0" eaLnBrk="1" latinLnBrk="0" hangingPunct="1">
              <a:lnSpc>
                <a:spcPct val="100000"/>
              </a:lnSpc>
              <a:spcBef>
                <a:spcPts val="450"/>
              </a:spcBef>
              <a:buSzPct val="90000"/>
              <a:buFont typeface="Arial" panose="020B0604020202020204" pitchFamily="34" charset="0"/>
              <a:buChar char="•"/>
              <a:defRPr sz="140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spcAft>
                <a:spcPts val="800"/>
              </a:spcAft>
            </a:pPr>
            <a:r>
              <a:rPr lang="en-GB" sz="1200" dirty="0"/>
              <a:t>However, there are concerns because the technical data collection is unique to each OEM, and there is limited knowledge of how the data and accuracy differ, and if it really matters for each measurement purpose </a:t>
            </a:r>
          </a:p>
        </p:txBody>
      </p:sp>
      <p:sp>
        <p:nvSpPr>
          <p:cNvPr id="6" name="TextBox 5">
            <a:extLst>
              <a:ext uri="{FF2B5EF4-FFF2-40B4-BE49-F238E27FC236}">
                <a16:creationId xmlns:a16="http://schemas.microsoft.com/office/drawing/2014/main" id="{51F63D4E-9146-6C0E-04D7-41A333B04C6D}"/>
              </a:ext>
            </a:extLst>
          </p:cNvPr>
          <p:cNvSpPr txBox="1"/>
          <p:nvPr/>
        </p:nvSpPr>
        <p:spPr>
          <a:xfrm>
            <a:off x="914400" y="2126422"/>
            <a:ext cx="2289088" cy="184666"/>
          </a:xfrm>
          <a:prstGeom prst="rect">
            <a:avLst/>
          </a:prstGeom>
          <a:noFill/>
        </p:spPr>
        <p:txBody>
          <a:bodyPr wrap="none" lIns="0" tIns="0" rIns="0" bIns="0" rtlCol="0" anchor="ctr">
            <a:spAutoFit/>
          </a:bodyPr>
          <a:lstStyle/>
          <a:p>
            <a:r>
              <a:rPr lang="en-GB" sz="1200" dirty="0"/>
              <a:t>Incorporate multiple OEM brands</a:t>
            </a:r>
          </a:p>
        </p:txBody>
      </p:sp>
      <p:sp>
        <p:nvSpPr>
          <p:cNvPr id="7" name="TextBox 6">
            <a:extLst>
              <a:ext uri="{FF2B5EF4-FFF2-40B4-BE49-F238E27FC236}">
                <a16:creationId xmlns:a16="http://schemas.microsoft.com/office/drawing/2014/main" id="{8FA578F6-219F-8E91-E7F7-21FBBFD406FB}"/>
              </a:ext>
            </a:extLst>
          </p:cNvPr>
          <p:cNvSpPr txBox="1"/>
          <p:nvPr/>
        </p:nvSpPr>
        <p:spPr>
          <a:xfrm>
            <a:off x="914400" y="2715861"/>
            <a:ext cx="4987391" cy="184666"/>
          </a:xfrm>
          <a:prstGeom prst="rect">
            <a:avLst/>
          </a:prstGeom>
          <a:noFill/>
        </p:spPr>
        <p:txBody>
          <a:bodyPr wrap="none" lIns="0" tIns="0" rIns="0" bIns="0" rtlCol="0" anchor="ctr">
            <a:spAutoFit/>
          </a:bodyPr>
          <a:lstStyle/>
          <a:p>
            <a:r>
              <a:rPr lang="en-GB" sz="1200" dirty="0"/>
              <a:t>Use with other foundational data: Panel, STB+ACR (+streaming), Identity</a:t>
            </a:r>
          </a:p>
        </p:txBody>
      </p:sp>
      <p:grpSp>
        <p:nvGrpSpPr>
          <p:cNvPr id="20" name="Group 19">
            <a:extLst>
              <a:ext uri="{FF2B5EF4-FFF2-40B4-BE49-F238E27FC236}">
                <a16:creationId xmlns:a16="http://schemas.microsoft.com/office/drawing/2014/main" id="{0361F7BA-82AE-F3F0-C979-F9B374FF253A}"/>
              </a:ext>
            </a:extLst>
          </p:cNvPr>
          <p:cNvGrpSpPr/>
          <p:nvPr/>
        </p:nvGrpSpPr>
        <p:grpSpPr>
          <a:xfrm>
            <a:off x="457549" y="2096959"/>
            <a:ext cx="243591" cy="243591"/>
            <a:chOff x="-1901825" y="2017619"/>
            <a:chExt cx="552450" cy="552450"/>
          </a:xfrm>
          <a:solidFill>
            <a:schemeClr val="bg1"/>
          </a:solidFill>
        </p:grpSpPr>
        <p:sp>
          <p:nvSpPr>
            <p:cNvPr id="14" name="Freeform: Shape 13">
              <a:extLst>
                <a:ext uri="{FF2B5EF4-FFF2-40B4-BE49-F238E27FC236}">
                  <a16:creationId xmlns:a16="http://schemas.microsoft.com/office/drawing/2014/main" id="{AE41144C-3F28-5E6D-3AF5-22E6E0C13AEB}"/>
                </a:ext>
              </a:extLst>
            </p:cNvPr>
            <p:cNvSpPr/>
            <p:nvPr/>
          </p:nvSpPr>
          <p:spPr>
            <a:xfrm>
              <a:off x="-1901825" y="2150969"/>
              <a:ext cx="419100" cy="419100"/>
            </a:xfrm>
            <a:custGeom>
              <a:avLst/>
              <a:gdLst>
                <a:gd name="connsiteX0" fmla="*/ 371475 w 419100"/>
                <a:gd name="connsiteY0" fmla="*/ 0 h 419100"/>
                <a:gd name="connsiteX1" fmla="*/ 47625 w 419100"/>
                <a:gd name="connsiteY1" fmla="*/ 0 h 419100"/>
                <a:gd name="connsiteX2" fmla="*/ 0 w 419100"/>
                <a:gd name="connsiteY2" fmla="*/ 47625 h 419100"/>
                <a:gd name="connsiteX3" fmla="*/ 0 w 419100"/>
                <a:gd name="connsiteY3" fmla="*/ 371475 h 419100"/>
                <a:gd name="connsiteX4" fmla="*/ 47625 w 419100"/>
                <a:gd name="connsiteY4" fmla="*/ 419100 h 419100"/>
                <a:gd name="connsiteX5" fmla="*/ 371475 w 419100"/>
                <a:gd name="connsiteY5" fmla="*/ 419100 h 419100"/>
                <a:gd name="connsiteX6" fmla="*/ 419100 w 419100"/>
                <a:gd name="connsiteY6" fmla="*/ 371475 h 419100"/>
                <a:gd name="connsiteX7" fmla="*/ 419100 w 419100"/>
                <a:gd name="connsiteY7" fmla="*/ 47625 h 419100"/>
                <a:gd name="connsiteX8" fmla="*/ 371475 w 419100"/>
                <a:gd name="connsiteY8" fmla="*/ 0 h 419100"/>
                <a:gd name="connsiteX9" fmla="*/ 304800 w 419100"/>
                <a:gd name="connsiteY9" fmla="*/ 257175 h 419100"/>
                <a:gd name="connsiteX10" fmla="*/ 257175 w 419100"/>
                <a:gd name="connsiteY10" fmla="*/ 257175 h 419100"/>
                <a:gd name="connsiteX11" fmla="*/ 257175 w 419100"/>
                <a:gd name="connsiteY11" fmla="*/ 304800 h 419100"/>
                <a:gd name="connsiteX12" fmla="*/ 209550 w 419100"/>
                <a:gd name="connsiteY12" fmla="*/ 352425 h 419100"/>
                <a:gd name="connsiteX13" fmla="*/ 161925 w 419100"/>
                <a:gd name="connsiteY13" fmla="*/ 304800 h 419100"/>
                <a:gd name="connsiteX14" fmla="*/ 161925 w 419100"/>
                <a:gd name="connsiteY14" fmla="*/ 257175 h 419100"/>
                <a:gd name="connsiteX15" fmla="*/ 114300 w 419100"/>
                <a:gd name="connsiteY15" fmla="*/ 257175 h 419100"/>
                <a:gd name="connsiteX16" fmla="*/ 66675 w 419100"/>
                <a:gd name="connsiteY16" fmla="*/ 209550 h 419100"/>
                <a:gd name="connsiteX17" fmla="*/ 114300 w 419100"/>
                <a:gd name="connsiteY17" fmla="*/ 161925 h 419100"/>
                <a:gd name="connsiteX18" fmla="*/ 161925 w 419100"/>
                <a:gd name="connsiteY18" fmla="*/ 161925 h 419100"/>
                <a:gd name="connsiteX19" fmla="*/ 161925 w 419100"/>
                <a:gd name="connsiteY19" fmla="*/ 114300 h 419100"/>
                <a:gd name="connsiteX20" fmla="*/ 209550 w 419100"/>
                <a:gd name="connsiteY20" fmla="*/ 66675 h 419100"/>
                <a:gd name="connsiteX21" fmla="*/ 257175 w 419100"/>
                <a:gd name="connsiteY21" fmla="*/ 114300 h 419100"/>
                <a:gd name="connsiteX22" fmla="*/ 257175 w 419100"/>
                <a:gd name="connsiteY22" fmla="*/ 161925 h 419100"/>
                <a:gd name="connsiteX23" fmla="*/ 304800 w 419100"/>
                <a:gd name="connsiteY23" fmla="*/ 161925 h 419100"/>
                <a:gd name="connsiteX24" fmla="*/ 352425 w 419100"/>
                <a:gd name="connsiteY24" fmla="*/ 209550 h 419100"/>
                <a:gd name="connsiteX25" fmla="*/ 304800 w 419100"/>
                <a:gd name="connsiteY25" fmla="*/ 25717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100" h="419100">
                  <a:moveTo>
                    <a:pt x="371475" y="0"/>
                  </a:moveTo>
                  <a:lnTo>
                    <a:pt x="47625" y="0"/>
                  </a:lnTo>
                  <a:cubicBezTo>
                    <a:pt x="21326" y="10"/>
                    <a:pt x="10" y="21326"/>
                    <a:pt x="0" y="47625"/>
                  </a:cubicBezTo>
                  <a:lnTo>
                    <a:pt x="0" y="371475"/>
                  </a:lnTo>
                  <a:cubicBezTo>
                    <a:pt x="10" y="397774"/>
                    <a:pt x="21326" y="419090"/>
                    <a:pt x="47625" y="419100"/>
                  </a:cubicBezTo>
                  <a:lnTo>
                    <a:pt x="371475" y="419100"/>
                  </a:lnTo>
                  <a:cubicBezTo>
                    <a:pt x="397774" y="419090"/>
                    <a:pt x="419090" y="397774"/>
                    <a:pt x="419100" y="371475"/>
                  </a:cubicBezTo>
                  <a:lnTo>
                    <a:pt x="419100" y="47625"/>
                  </a:lnTo>
                  <a:cubicBezTo>
                    <a:pt x="419090" y="21326"/>
                    <a:pt x="397774" y="10"/>
                    <a:pt x="371475" y="0"/>
                  </a:cubicBezTo>
                  <a:close/>
                  <a:moveTo>
                    <a:pt x="304800" y="257175"/>
                  </a:moveTo>
                  <a:lnTo>
                    <a:pt x="257175" y="257175"/>
                  </a:lnTo>
                  <a:lnTo>
                    <a:pt x="257175" y="304800"/>
                  </a:lnTo>
                  <a:cubicBezTo>
                    <a:pt x="257175" y="331102"/>
                    <a:pt x="235852" y="352425"/>
                    <a:pt x="209550" y="352425"/>
                  </a:cubicBezTo>
                  <a:cubicBezTo>
                    <a:pt x="183248" y="352425"/>
                    <a:pt x="161925" y="331102"/>
                    <a:pt x="161925" y="304800"/>
                  </a:cubicBezTo>
                  <a:lnTo>
                    <a:pt x="161925" y="257175"/>
                  </a:lnTo>
                  <a:lnTo>
                    <a:pt x="114300" y="257175"/>
                  </a:lnTo>
                  <a:cubicBezTo>
                    <a:pt x="87998" y="257175"/>
                    <a:pt x="66675" y="235852"/>
                    <a:pt x="66675" y="209550"/>
                  </a:cubicBezTo>
                  <a:cubicBezTo>
                    <a:pt x="66675" y="183248"/>
                    <a:pt x="87998" y="161925"/>
                    <a:pt x="114300" y="161925"/>
                  </a:cubicBezTo>
                  <a:lnTo>
                    <a:pt x="161925" y="161925"/>
                  </a:lnTo>
                  <a:lnTo>
                    <a:pt x="161925" y="114300"/>
                  </a:lnTo>
                  <a:cubicBezTo>
                    <a:pt x="161925" y="87998"/>
                    <a:pt x="183248" y="66675"/>
                    <a:pt x="209550" y="66675"/>
                  </a:cubicBezTo>
                  <a:cubicBezTo>
                    <a:pt x="235852" y="66675"/>
                    <a:pt x="257175" y="87998"/>
                    <a:pt x="257175" y="114300"/>
                  </a:cubicBezTo>
                  <a:lnTo>
                    <a:pt x="257175" y="161925"/>
                  </a:lnTo>
                  <a:lnTo>
                    <a:pt x="304800" y="161925"/>
                  </a:lnTo>
                  <a:cubicBezTo>
                    <a:pt x="331102" y="161925"/>
                    <a:pt x="352425" y="183248"/>
                    <a:pt x="352425" y="209550"/>
                  </a:cubicBezTo>
                  <a:cubicBezTo>
                    <a:pt x="352425" y="235852"/>
                    <a:pt x="331102" y="257175"/>
                    <a:pt x="304800" y="257175"/>
                  </a:cubicBezTo>
                  <a:close/>
                </a:path>
              </a:pathLst>
            </a:custGeom>
            <a:grpFill/>
            <a:ln w="9525"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785E74B4-4209-96D9-65B0-A29466B42A95}"/>
                </a:ext>
              </a:extLst>
            </p:cNvPr>
            <p:cNvSpPr/>
            <p:nvPr/>
          </p:nvSpPr>
          <p:spPr>
            <a:xfrm>
              <a:off x="-1835150" y="2084294"/>
              <a:ext cx="419100" cy="419100"/>
            </a:xfrm>
            <a:custGeom>
              <a:avLst/>
              <a:gdLst>
                <a:gd name="connsiteX0" fmla="*/ 371475 w 419100"/>
                <a:gd name="connsiteY0" fmla="*/ 0 h 419100"/>
                <a:gd name="connsiteX1" fmla="*/ 47625 w 419100"/>
                <a:gd name="connsiteY1" fmla="*/ 0 h 419100"/>
                <a:gd name="connsiteX2" fmla="*/ 0 w 419100"/>
                <a:gd name="connsiteY2" fmla="*/ 47625 h 419100"/>
                <a:gd name="connsiteX3" fmla="*/ 9525 w 419100"/>
                <a:gd name="connsiteY3" fmla="*/ 57150 h 419100"/>
                <a:gd name="connsiteX4" fmla="*/ 19050 w 419100"/>
                <a:gd name="connsiteY4" fmla="*/ 47625 h 419100"/>
                <a:gd name="connsiteX5" fmla="*/ 47625 w 419100"/>
                <a:gd name="connsiteY5" fmla="*/ 19050 h 419100"/>
                <a:gd name="connsiteX6" fmla="*/ 371475 w 419100"/>
                <a:gd name="connsiteY6" fmla="*/ 19050 h 419100"/>
                <a:gd name="connsiteX7" fmla="*/ 400050 w 419100"/>
                <a:gd name="connsiteY7" fmla="*/ 47625 h 419100"/>
                <a:gd name="connsiteX8" fmla="*/ 400050 w 419100"/>
                <a:gd name="connsiteY8" fmla="*/ 371475 h 419100"/>
                <a:gd name="connsiteX9" fmla="*/ 371475 w 419100"/>
                <a:gd name="connsiteY9" fmla="*/ 400050 h 419100"/>
                <a:gd name="connsiteX10" fmla="*/ 361950 w 419100"/>
                <a:gd name="connsiteY10" fmla="*/ 409575 h 419100"/>
                <a:gd name="connsiteX11" fmla="*/ 371475 w 419100"/>
                <a:gd name="connsiteY11" fmla="*/ 419100 h 419100"/>
                <a:gd name="connsiteX12" fmla="*/ 419100 w 419100"/>
                <a:gd name="connsiteY12" fmla="*/ 371475 h 419100"/>
                <a:gd name="connsiteX13" fmla="*/ 419100 w 419100"/>
                <a:gd name="connsiteY13" fmla="*/ 47625 h 419100"/>
                <a:gd name="connsiteX14" fmla="*/ 371475 w 419100"/>
                <a:gd name="connsiteY14"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100" h="419100">
                  <a:moveTo>
                    <a:pt x="371475" y="0"/>
                  </a:moveTo>
                  <a:lnTo>
                    <a:pt x="47625" y="0"/>
                  </a:lnTo>
                  <a:cubicBezTo>
                    <a:pt x="21335" y="30"/>
                    <a:pt x="30" y="21335"/>
                    <a:pt x="0" y="47625"/>
                  </a:cubicBezTo>
                  <a:cubicBezTo>
                    <a:pt x="0" y="52886"/>
                    <a:pt x="4264" y="57150"/>
                    <a:pt x="9525" y="57150"/>
                  </a:cubicBezTo>
                  <a:cubicBezTo>
                    <a:pt x="14786" y="57150"/>
                    <a:pt x="19050" y="52886"/>
                    <a:pt x="19050" y="47625"/>
                  </a:cubicBezTo>
                  <a:cubicBezTo>
                    <a:pt x="19067" y="31851"/>
                    <a:pt x="31851" y="19067"/>
                    <a:pt x="47625" y="19050"/>
                  </a:cubicBezTo>
                  <a:lnTo>
                    <a:pt x="371475" y="19050"/>
                  </a:lnTo>
                  <a:cubicBezTo>
                    <a:pt x="387249" y="19067"/>
                    <a:pt x="400033" y="31851"/>
                    <a:pt x="400050" y="47625"/>
                  </a:cubicBezTo>
                  <a:lnTo>
                    <a:pt x="400050" y="371475"/>
                  </a:lnTo>
                  <a:cubicBezTo>
                    <a:pt x="400033" y="387249"/>
                    <a:pt x="387249" y="400033"/>
                    <a:pt x="371475" y="400050"/>
                  </a:cubicBezTo>
                  <a:cubicBezTo>
                    <a:pt x="366214" y="400050"/>
                    <a:pt x="361950" y="404314"/>
                    <a:pt x="361950" y="409575"/>
                  </a:cubicBezTo>
                  <a:cubicBezTo>
                    <a:pt x="361950" y="414836"/>
                    <a:pt x="366214" y="419100"/>
                    <a:pt x="371475" y="419100"/>
                  </a:cubicBezTo>
                  <a:cubicBezTo>
                    <a:pt x="397765" y="419070"/>
                    <a:pt x="419070" y="397765"/>
                    <a:pt x="419100" y="371475"/>
                  </a:cubicBezTo>
                  <a:lnTo>
                    <a:pt x="419100" y="47625"/>
                  </a:lnTo>
                  <a:cubicBezTo>
                    <a:pt x="419070" y="21335"/>
                    <a:pt x="397765" y="30"/>
                    <a:pt x="371475" y="0"/>
                  </a:cubicBezTo>
                  <a:close/>
                </a:path>
              </a:pathLst>
            </a:custGeom>
            <a:grpFill/>
            <a:ln w="9525"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B9B6CA9A-D4E4-7278-AF84-B11B9CE0B272}"/>
                </a:ext>
              </a:extLst>
            </p:cNvPr>
            <p:cNvSpPr/>
            <p:nvPr/>
          </p:nvSpPr>
          <p:spPr>
            <a:xfrm>
              <a:off x="-1768475" y="2017619"/>
              <a:ext cx="419100" cy="419100"/>
            </a:xfrm>
            <a:custGeom>
              <a:avLst/>
              <a:gdLst>
                <a:gd name="connsiteX0" fmla="*/ 371475 w 419100"/>
                <a:gd name="connsiteY0" fmla="*/ 0 h 419100"/>
                <a:gd name="connsiteX1" fmla="*/ 47625 w 419100"/>
                <a:gd name="connsiteY1" fmla="*/ 0 h 419100"/>
                <a:gd name="connsiteX2" fmla="*/ 0 w 419100"/>
                <a:gd name="connsiteY2" fmla="*/ 47625 h 419100"/>
                <a:gd name="connsiteX3" fmla="*/ 9525 w 419100"/>
                <a:gd name="connsiteY3" fmla="*/ 57150 h 419100"/>
                <a:gd name="connsiteX4" fmla="*/ 19050 w 419100"/>
                <a:gd name="connsiteY4" fmla="*/ 47625 h 419100"/>
                <a:gd name="connsiteX5" fmla="*/ 47625 w 419100"/>
                <a:gd name="connsiteY5" fmla="*/ 19050 h 419100"/>
                <a:gd name="connsiteX6" fmla="*/ 371475 w 419100"/>
                <a:gd name="connsiteY6" fmla="*/ 19050 h 419100"/>
                <a:gd name="connsiteX7" fmla="*/ 400050 w 419100"/>
                <a:gd name="connsiteY7" fmla="*/ 47625 h 419100"/>
                <a:gd name="connsiteX8" fmla="*/ 400050 w 419100"/>
                <a:gd name="connsiteY8" fmla="*/ 371475 h 419100"/>
                <a:gd name="connsiteX9" fmla="*/ 371475 w 419100"/>
                <a:gd name="connsiteY9" fmla="*/ 400050 h 419100"/>
                <a:gd name="connsiteX10" fmla="*/ 361950 w 419100"/>
                <a:gd name="connsiteY10" fmla="*/ 409575 h 419100"/>
                <a:gd name="connsiteX11" fmla="*/ 371475 w 419100"/>
                <a:gd name="connsiteY11" fmla="*/ 419100 h 419100"/>
                <a:gd name="connsiteX12" fmla="*/ 419100 w 419100"/>
                <a:gd name="connsiteY12" fmla="*/ 371475 h 419100"/>
                <a:gd name="connsiteX13" fmla="*/ 419100 w 419100"/>
                <a:gd name="connsiteY13" fmla="*/ 47625 h 419100"/>
                <a:gd name="connsiteX14" fmla="*/ 371475 w 419100"/>
                <a:gd name="connsiteY14"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100" h="419100">
                  <a:moveTo>
                    <a:pt x="371475" y="0"/>
                  </a:moveTo>
                  <a:lnTo>
                    <a:pt x="47625" y="0"/>
                  </a:lnTo>
                  <a:cubicBezTo>
                    <a:pt x="21335" y="31"/>
                    <a:pt x="30" y="21335"/>
                    <a:pt x="0" y="47625"/>
                  </a:cubicBezTo>
                  <a:cubicBezTo>
                    <a:pt x="0" y="52886"/>
                    <a:pt x="4264" y="57150"/>
                    <a:pt x="9525" y="57150"/>
                  </a:cubicBezTo>
                  <a:cubicBezTo>
                    <a:pt x="14786" y="57150"/>
                    <a:pt x="19050" y="52886"/>
                    <a:pt x="19050" y="47625"/>
                  </a:cubicBezTo>
                  <a:cubicBezTo>
                    <a:pt x="19067" y="31851"/>
                    <a:pt x="31851" y="19067"/>
                    <a:pt x="47625" y="19050"/>
                  </a:cubicBezTo>
                  <a:lnTo>
                    <a:pt x="371475" y="19050"/>
                  </a:lnTo>
                  <a:cubicBezTo>
                    <a:pt x="387249" y="19067"/>
                    <a:pt x="400033" y="31851"/>
                    <a:pt x="400050" y="47625"/>
                  </a:cubicBezTo>
                  <a:lnTo>
                    <a:pt x="400050" y="371475"/>
                  </a:lnTo>
                  <a:cubicBezTo>
                    <a:pt x="400033" y="387249"/>
                    <a:pt x="387249" y="400033"/>
                    <a:pt x="371475" y="400050"/>
                  </a:cubicBezTo>
                  <a:cubicBezTo>
                    <a:pt x="366214" y="400050"/>
                    <a:pt x="361950" y="404314"/>
                    <a:pt x="361950" y="409575"/>
                  </a:cubicBezTo>
                  <a:cubicBezTo>
                    <a:pt x="361950" y="414836"/>
                    <a:pt x="366214" y="419100"/>
                    <a:pt x="371475" y="419100"/>
                  </a:cubicBezTo>
                  <a:cubicBezTo>
                    <a:pt x="397765" y="419070"/>
                    <a:pt x="419070" y="397765"/>
                    <a:pt x="419100" y="371475"/>
                  </a:cubicBezTo>
                  <a:lnTo>
                    <a:pt x="419100" y="47625"/>
                  </a:lnTo>
                  <a:cubicBezTo>
                    <a:pt x="419070" y="21335"/>
                    <a:pt x="397765" y="31"/>
                    <a:pt x="371475" y="0"/>
                  </a:cubicBezTo>
                  <a:close/>
                </a:path>
              </a:pathLst>
            </a:custGeom>
            <a:grpFill/>
            <a:ln w="9525" cap="flat">
              <a:noFill/>
              <a:prstDash val="solid"/>
              <a:miter/>
            </a:ln>
          </p:spPr>
          <p:txBody>
            <a:bodyPr rtlCol="0" anchor="ctr"/>
            <a:lstStyle/>
            <a:p>
              <a:endParaRPr lang="en-GB" dirty="0"/>
            </a:p>
          </p:txBody>
        </p:sp>
      </p:grpSp>
      <p:sp>
        <p:nvSpPr>
          <p:cNvPr id="24" name="Freeform: Shape 23">
            <a:extLst>
              <a:ext uri="{FF2B5EF4-FFF2-40B4-BE49-F238E27FC236}">
                <a16:creationId xmlns:a16="http://schemas.microsoft.com/office/drawing/2014/main" id="{8D175F5A-3419-D734-3A36-EAC957C7F445}"/>
              </a:ext>
            </a:extLst>
          </p:cNvPr>
          <p:cNvSpPr/>
          <p:nvPr/>
        </p:nvSpPr>
        <p:spPr>
          <a:xfrm>
            <a:off x="444312" y="2710744"/>
            <a:ext cx="270064" cy="194900"/>
          </a:xfrm>
          <a:custGeom>
            <a:avLst/>
            <a:gdLst>
              <a:gd name="connsiteX0" fmla="*/ 779621 w 779621"/>
              <a:gd name="connsiteY0" fmla="*/ 19050 h 562641"/>
              <a:gd name="connsiteX1" fmla="*/ 779621 w 779621"/>
              <a:gd name="connsiteY1" fmla="*/ 131159 h 562641"/>
              <a:gd name="connsiteX2" fmla="*/ 760571 w 779621"/>
              <a:gd name="connsiteY2" fmla="*/ 150209 h 562641"/>
              <a:gd name="connsiteX3" fmla="*/ 222695 w 779621"/>
              <a:gd name="connsiteY3" fmla="*/ 150209 h 562641"/>
              <a:gd name="connsiteX4" fmla="*/ 203645 w 779621"/>
              <a:gd name="connsiteY4" fmla="*/ 131159 h 562641"/>
              <a:gd name="connsiteX5" fmla="*/ 203645 w 779621"/>
              <a:gd name="connsiteY5" fmla="*/ 19050 h 562641"/>
              <a:gd name="connsiteX6" fmla="*/ 222695 w 779621"/>
              <a:gd name="connsiteY6" fmla="*/ 0 h 562641"/>
              <a:gd name="connsiteX7" fmla="*/ 760571 w 779621"/>
              <a:gd name="connsiteY7" fmla="*/ 0 h 562641"/>
              <a:gd name="connsiteX8" fmla="*/ 779621 w 779621"/>
              <a:gd name="connsiteY8" fmla="*/ 19050 h 562641"/>
              <a:gd name="connsiteX9" fmla="*/ 75533 w 779621"/>
              <a:gd name="connsiteY9" fmla="*/ 0 h 562641"/>
              <a:gd name="connsiteX10" fmla="*/ 286 w 779621"/>
              <a:gd name="connsiteY10" fmla="*/ 75057 h 562641"/>
              <a:gd name="connsiteX11" fmla="*/ 75343 w 779621"/>
              <a:gd name="connsiteY11" fmla="*/ 150305 h 562641"/>
              <a:gd name="connsiteX12" fmla="*/ 150590 w 779621"/>
              <a:gd name="connsiteY12" fmla="*/ 75248 h 562641"/>
              <a:gd name="connsiteX13" fmla="*/ 150590 w 779621"/>
              <a:gd name="connsiteY13" fmla="*/ 75057 h 562641"/>
              <a:gd name="connsiteX14" fmla="*/ 75533 w 779621"/>
              <a:gd name="connsiteY14" fmla="*/ 0 h 562641"/>
              <a:gd name="connsiteX15" fmla="*/ 761333 w 779621"/>
              <a:gd name="connsiteY15" fmla="*/ 206121 h 562641"/>
              <a:gd name="connsiteX16" fmla="*/ 222695 w 779621"/>
              <a:gd name="connsiteY16" fmla="*/ 206121 h 562641"/>
              <a:gd name="connsiteX17" fmla="*/ 203645 w 779621"/>
              <a:gd name="connsiteY17" fmla="*/ 225171 h 562641"/>
              <a:gd name="connsiteX18" fmla="*/ 203645 w 779621"/>
              <a:gd name="connsiteY18" fmla="*/ 337376 h 562641"/>
              <a:gd name="connsiteX19" fmla="*/ 222695 w 779621"/>
              <a:gd name="connsiteY19" fmla="*/ 356426 h 562641"/>
              <a:gd name="connsiteX20" fmla="*/ 760571 w 779621"/>
              <a:gd name="connsiteY20" fmla="*/ 356426 h 562641"/>
              <a:gd name="connsiteX21" fmla="*/ 779621 w 779621"/>
              <a:gd name="connsiteY21" fmla="*/ 337376 h 562641"/>
              <a:gd name="connsiteX22" fmla="*/ 779621 w 779621"/>
              <a:gd name="connsiteY22" fmla="*/ 225171 h 562641"/>
              <a:gd name="connsiteX23" fmla="*/ 760571 w 779621"/>
              <a:gd name="connsiteY23" fmla="*/ 206121 h 562641"/>
              <a:gd name="connsiteX24" fmla="*/ 75533 w 779621"/>
              <a:gd name="connsiteY24" fmla="*/ 206121 h 562641"/>
              <a:gd name="connsiteX25" fmla="*/ 1 w 779621"/>
              <a:gd name="connsiteY25" fmla="*/ 280891 h 562641"/>
              <a:gd name="connsiteX26" fmla="*/ 74771 w 779621"/>
              <a:gd name="connsiteY26" fmla="*/ 356424 h 562641"/>
              <a:gd name="connsiteX27" fmla="*/ 150304 w 779621"/>
              <a:gd name="connsiteY27" fmla="*/ 281653 h 562641"/>
              <a:gd name="connsiteX28" fmla="*/ 150305 w 779621"/>
              <a:gd name="connsiteY28" fmla="*/ 281273 h 562641"/>
              <a:gd name="connsiteX29" fmla="*/ 75533 w 779621"/>
              <a:gd name="connsiteY29" fmla="*/ 206121 h 562641"/>
              <a:gd name="connsiteX30" fmla="*/ 761333 w 779621"/>
              <a:gd name="connsiteY30" fmla="*/ 412337 h 562641"/>
              <a:gd name="connsiteX31" fmla="*/ 222695 w 779621"/>
              <a:gd name="connsiteY31" fmla="*/ 412337 h 562641"/>
              <a:gd name="connsiteX32" fmla="*/ 203645 w 779621"/>
              <a:gd name="connsiteY32" fmla="*/ 431387 h 562641"/>
              <a:gd name="connsiteX33" fmla="*/ 203645 w 779621"/>
              <a:gd name="connsiteY33" fmla="*/ 543497 h 562641"/>
              <a:gd name="connsiteX34" fmla="*/ 222695 w 779621"/>
              <a:gd name="connsiteY34" fmla="*/ 562547 h 562641"/>
              <a:gd name="connsiteX35" fmla="*/ 760571 w 779621"/>
              <a:gd name="connsiteY35" fmla="*/ 562547 h 562641"/>
              <a:gd name="connsiteX36" fmla="*/ 779621 w 779621"/>
              <a:gd name="connsiteY36" fmla="*/ 543497 h 562641"/>
              <a:gd name="connsiteX37" fmla="*/ 779621 w 779621"/>
              <a:gd name="connsiteY37" fmla="*/ 431387 h 562641"/>
              <a:gd name="connsiteX38" fmla="*/ 760571 w 779621"/>
              <a:gd name="connsiteY38" fmla="*/ 412337 h 562641"/>
              <a:gd name="connsiteX39" fmla="*/ 75533 w 779621"/>
              <a:gd name="connsiteY39" fmla="*/ 412337 h 562641"/>
              <a:gd name="connsiteX40" fmla="*/ 286 w 779621"/>
              <a:gd name="connsiteY40" fmla="*/ 487394 h 562641"/>
              <a:gd name="connsiteX41" fmla="*/ 75343 w 779621"/>
              <a:gd name="connsiteY41" fmla="*/ 562642 h 562641"/>
              <a:gd name="connsiteX42" fmla="*/ 150590 w 779621"/>
              <a:gd name="connsiteY42" fmla="*/ 487585 h 562641"/>
              <a:gd name="connsiteX43" fmla="*/ 150590 w 779621"/>
              <a:gd name="connsiteY43" fmla="*/ 487490 h 562641"/>
              <a:gd name="connsiteX44" fmla="*/ 75533 w 779621"/>
              <a:gd name="connsiteY44" fmla="*/ 412337 h 56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9621" h="562641">
                <a:moveTo>
                  <a:pt x="779621" y="19050"/>
                </a:moveTo>
                <a:lnTo>
                  <a:pt x="779621" y="131159"/>
                </a:lnTo>
                <a:cubicBezTo>
                  <a:pt x="779621" y="141681"/>
                  <a:pt x="771093" y="150209"/>
                  <a:pt x="760571" y="150209"/>
                </a:cubicBezTo>
                <a:lnTo>
                  <a:pt x="222695" y="150209"/>
                </a:lnTo>
                <a:cubicBezTo>
                  <a:pt x="212173" y="150209"/>
                  <a:pt x="203645" y="141681"/>
                  <a:pt x="203645" y="131159"/>
                </a:cubicBezTo>
                <a:lnTo>
                  <a:pt x="203645" y="19050"/>
                </a:lnTo>
                <a:cubicBezTo>
                  <a:pt x="203645" y="8529"/>
                  <a:pt x="212173" y="0"/>
                  <a:pt x="222695" y="0"/>
                </a:cubicBezTo>
                <a:lnTo>
                  <a:pt x="760571" y="0"/>
                </a:lnTo>
                <a:cubicBezTo>
                  <a:pt x="771093" y="0"/>
                  <a:pt x="779621" y="8529"/>
                  <a:pt x="779621" y="19050"/>
                </a:cubicBezTo>
                <a:close/>
                <a:moveTo>
                  <a:pt x="75533" y="0"/>
                </a:moveTo>
                <a:cubicBezTo>
                  <a:pt x="34028" y="-52"/>
                  <a:pt x="338" y="33552"/>
                  <a:pt x="286" y="75057"/>
                </a:cubicBezTo>
                <a:cubicBezTo>
                  <a:pt x="233" y="116562"/>
                  <a:pt x="33838" y="150252"/>
                  <a:pt x="75343" y="150305"/>
                </a:cubicBezTo>
                <a:cubicBezTo>
                  <a:pt x="116848" y="150357"/>
                  <a:pt x="150538" y="116753"/>
                  <a:pt x="150590" y="75248"/>
                </a:cubicBezTo>
                <a:cubicBezTo>
                  <a:pt x="150590" y="75184"/>
                  <a:pt x="150590" y="75121"/>
                  <a:pt x="150590" y="75057"/>
                </a:cubicBezTo>
                <a:cubicBezTo>
                  <a:pt x="150538" y="33626"/>
                  <a:pt x="116964" y="52"/>
                  <a:pt x="75533" y="0"/>
                </a:cubicBezTo>
                <a:close/>
                <a:moveTo>
                  <a:pt x="761333" y="206121"/>
                </a:moveTo>
                <a:lnTo>
                  <a:pt x="222695" y="206121"/>
                </a:lnTo>
                <a:cubicBezTo>
                  <a:pt x="212173" y="206121"/>
                  <a:pt x="203645" y="214650"/>
                  <a:pt x="203645" y="225171"/>
                </a:cubicBezTo>
                <a:lnTo>
                  <a:pt x="203645" y="337376"/>
                </a:lnTo>
                <a:cubicBezTo>
                  <a:pt x="203645" y="347897"/>
                  <a:pt x="212173" y="356426"/>
                  <a:pt x="222695" y="356426"/>
                </a:cubicBezTo>
                <a:lnTo>
                  <a:pt x="760571" y="356426"/>
                </a:lnTo>
                <a:cubicBezTo>
                  <a:pt x="771093" y="356426"/>
                  <a:pt x="779621" y="347897"/>
                  <a:pt x="779621" y="337376"/>
                </a:cubicBezTo>
                <a:lnTo>
                  <a:pt x="779621" y="225171"/>
                </a:lnTo>
                <a:cubicBezTo>
                  <a:pt x="779621" y="214650"/>
                  <a:pt x="771093" y="206121"/>
                  <a:pt x="760571" y="206121"/>
                </a:cubicBezTo>
                <a:close/>
                <a:moveTo>
                  <a:pt x="75533" y="206121"/>
                </a:moveTo>
                <a:cubicBezTo>
                  <a:pt x="34028" y="205911"/>
                  <a:pt x="211" y="239386"/>
                  <a:pt x="1" y="280891"/>
                </a:cubicBezTo>
                <a:cubicBezTo>
                  <a:pt x="-209" y="322397"/>
                  <a:pt x="33266" y="356213"/>
                  <a:pt x="74771" y="356424"/>
                </a:cubicBezTo>
                <a:cubicBezTo>
                  <a:pt x="116276" y="356634"/>
                  <a:pt x="150093" y="323159"/>
                  <a:pt x="150304" y="281653"/>
                </a:cubicBezTo>
                <a:cubicBezTo>
                  <a:pt x="150305" y="281527"/>
                  <a:pt x="150305" y="281400"/>
                  <a:pt x="150305" y="281273"/>
                </a:cubicBezTo>
                <a:cubicBezTo>
                  <a:pt x="150253" y="239938"/>
                  <a:pt x="116868" y="206383"/>
                  <a:pt x="75533" y="206121"/>
                </a:cubicBezTo>
                <a:close/>
                <a:moveTo>
                  <a:pt x="761333" y="412337"/>
                </a:moveTo>
                <a:lnTo>
                  <a:pt x="222695" y="412337"/>
                </a:lnTo>
                <a:cubicBezTo>
                  <a:pt x="212173" y="412337"/>
                  <a:pt x="203645" y="420866"/>
                  <a:pt x="203645" y="431387"/>
                </a:cubicBezTo>
                <a:lnTo>
                  <a:pt x="203645" y="543497"/>
                </a:lnTo>
                <a:cubicBezTo>
                  <a:pt x="203645" y="554018"/>
                  <a:pt x="212173" y="562547"/>
                  <a:pt x="222695" y="562547"/>
                </a:cubicBezTo>
                <a:lnTo>
                  <a:pt x="760571" y="562547"/>
                </a:lnTo>
                <a:cubicBezTo>
                  <a:pt x="771093" y="562547"/>
                  <a:pt x="779621" y="554018"/>
                  <a:pt x="779621" y="543497"/>
                </a:cubicBezTo>
                <a:lnTo>
                  <a:pt x="779621" y="431387"/>
                </a:lnTo>
                <a:cubicBezTo>
                  <a:pt x="779621" y="420866"/>
                  <a:pt x="771093" y="412337"/>
                  <a:pt x="760571" y="412337"/>
                </a:cubicBezTo>
                <a:close/>
                <a:moveTo>
                  <a:pt x="75533" y="412337"/>
                </a:moveTo>
                <a:cubicBezTo>
                  <a:pt x="34028" y="412285"/>
                  <a:pt x="338" y="445889"/>
                  <a:pt x="286" y="487394"/>
                </a:cubicBezTo>
                <a:cubicBezTo>
                  <a:pt x="233" y="528900"/>
                  <a:pt x="33838" y="562589"/>
                  <a:pt x="75343" y="562642"/>
                </a:cubicBezTo>
                <a:cubicBezTo>
                  <a:pt x="116848" y="562694"/>
                  <a:pt x="150538" y="529090"/>
                  <a:pt x="150590" y="487585"/>
                </a:cubicBezTo>
                <a:cubicBezTo>
                  <a:pt x="150590" y="487553"/>
                  <a:pt x="150590" y="487521"/>
                  <a:pt x="150590" y="487490"/>
                </a:cubicBezTo>
                <a:cubicBezTo>
                  <a:pt x="150538" y="446042"/>
                  <a:pt x="116979" y="412442"/>
                  <a:pt x="75533" y="412337"/>
                </a:cubicBezTo>
                <a:close/>
              </a:path>
            </a:pathLst>
          </a:custGeom>
          <a:solidFill>
            <a:schemeClr val="bg1"/>
          </a:solidFill>
          <a:ln w="9525" cap="flat">
            <a:noFill/>
            <a:prstDash val="solid"/>
            <a:miter/>
          </a:ln>
        </p:spPr>
        <p:txBody>
          <a:bodyPr rtlCol="0" anchor="ctr"/>
          <a:lstStyle/>
          <a:p>
            <a:endParaRPr lang="en-GB" dirty="0"/>
          </a:p>
        </p:txBody>
      </p:sp>
      <p:sp>
        <p:nvSpPr>
          <p:cNvPr id="8" name="Slide Number Placeholder 7">
            <a:extLst>
              <a:ext uri="{FF2B5EF4-FFF2-40B4-BE49-F238E27FC236}">
                <a16:creationId xmlns:a16="http://schemas.microsoft.com/office/drawing/2014/main" id="{D2A04F3C-0ED7-F86C-97C1-62F50309107F}"/>
              </a:ext>
            </a:extLst>
          </p:cNvPr>
          <p:cNvSpPr>
            <a:spLocks noGrp="1"/>
          </p:cNvSpPr>
          <p:nvPr>
            <p:ph type="sldNum" sz="quarter" idx="14"/>
          </p:nvPr>
        </p:nvSpPr>
        <p:spPr/>
        <p:txBody>
          <a:bodyPr/>
          <a:lstStyle/>
          <a:p>
            <a:fld id="{10AABD62-4B1F-4370-9BF1-A64AA2AFB05A}" type="slidenum">
              <a:rPr lang="en-GB" smtClean="0"/>
              <a:pPr/>
              <a:t>4</a:t>
            </a:fld>
            <a:endParaRPr lang="en-GB" dirty="0"/>
          </a:p>
        </p:txBody>
      </p:sp>
    </p:spTree>
    <p:extLst>
      <p:ext uri="{BB962C8B-B14F-4D97-AF65-F5344CB8AC3E}">
        <p14:creationId xmlns:p14="http://schemas.microsoft.com/office/powerpoint/2010/main" val="1530401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5F799-A58D-0FD7-63E0-D1EFC0134646}"/>
              </a:ext>
            </a:extLst>
          </p:cNvPr>
          <p:cNvSpPr>
            <a:spLocks noGrp="1"/>
          </p:cNvSpPr>
          <p:nvPr>
            <p:ph type="title"/>
          </p:nvPr>
        </p:nvSpPr>
        <p:spPr>
          <a:xfrm>
            <a:off x="354330" y="272581"/>
            <a:ext cx="8435340" cy="617220"/>
          </a:xfrm>
        </p:spPr>
        <p:txBody>
          <a:bodyPr/>
          <a:lstStyle/>
          <a:p>
            <a:r>
              <a:rPr lang="en-GB" dirty="0">
                <a:hlinkClick r:id="rId2">
                  <a:extLst>
                    <a:ext uri="{A12FA001-AC4F-418D-AE19-62706E023703}">
                      <ahyp:hlinkClr xmlns:ahyp="http://schemas.microsoft.com/office/drawing/2018/hyperlinkcolor" val="tx"/>
                    </a:ext>
                  </a:extLst>
                </a:hlinkClick>
              </a:rPr>
              <a:t>Acronym Lookup Table</a:t>
            </a:r>
            <a:r>
              <a:rPr lang="en-GB" dirty="0"/>
              <a:t> (Cont.)</a:t>
            </a:r>
          </a:p>
        </p:txBody>
      </p:sp>
      <p:sp>
        <p:nvSpPr>
          <p:cNvPr id="3" name="Footer Placeholder 2">
            <a:extLst>
              <a:ext uri="{FF2B5EF4-FFF2-40B4-BE49-F238E27FC236}">
                <a16:creationId xmlns:a16="http://schemas.microsoft.com/office/drawing/2014/main" id="{45B853EE-6071-D429-270D-42969110A17D}"/>
              </a:ext>
            </a:extLst>
          </p:cNvPr>
          <p:cNvSpPr>
            <a:spLocks noGrp="1"/>
          </p:cNvSpPr>
          <p:nvPr>
            <p:ph type="ftr" sz="quarter" idx="10"/>
          </p:nvPr>
        </p:nvSpPr>
        <p:spPr/>
        <p:txBody>
          <a:bodyPr/>
          <a:lstStyle/>
          <a:p>
            <a:r>
              <a:rPr lang="en-GB" dirty="0"/>
              <a:t>Coalition for Innovation in Media Measurement, October 2023</a:t>
            </a:r>
          </a:p>
        </p:txBody>
      </p:sp>
      <p:graphicFrame>
        <p:nvGraphicFramePr>
          <p:cNvPr id="5" name="Google Shape;666;p66">
            <a:extLst>
              <a:ext uri="{FF2B5EF4-FFF2-40B4-BE49-F238E27FC236}">
                <a16:creationId xmlns:a16="http://schemas.microsoft.com/office/drawing/2014/main" id="{CCD98050-1D46-978B-A684-7992CA685AC7}"/>
              </a:ext>
            </a:extLst>
          </p:cNvPr>
          <p:cNvGraphicFramePr/>
          <p:nvPr/>
        </p:nvGraphicFramePr>
        <p:xfrm>
          <a:off x="354331" y="1065626"/>
          <a:ext cx="8442008" cy="3607596"/>
        </p:xfrm>
        <a:graphic>
          <a:graphicData uri="http://schemas.openxmlformats.org/drawingml/2006/table">
            <a:tbl>
              <a:tblPr>
                <a:noFill/>
              </a:tblPr>
              <a:tblGrid>
                <a:gridCol w="675856">
                  <a:extLst>
                    <a:ext uri="{9D8B030D-6E8A-4147-A177-3AD203B41FA5}">
                      <a16:colId xmlns:a16="http://schemas.microsoft.com/office/drawing/2014/main" val="20000"/>
                    </a:ext>
                  </a:extLst>
                </a:gridCol>
                <a:gridCol w="2043532">
                  <a:extLst>
                    <a:ext uri="{9D8B030D-6E8A-4147-A177-3AD203B41FA5}">
                      <a16:colId xmlns:a16="http://schemas.microsoft.com/office/drawing/2014/main" val="20001"/>
                    </a:ext>
                  </a:extLst>
                </a:gridCol>
                <a:gridCol w="2861310">
                  <a:extLst>
                    <a:ext uri="{9D8B030D-6E8A-4147-A177-3AD203B41FA5}">
                      <a16:colId xmlns:a16="http://schemas.microsoft.com/office/drawing/2014/main" val="20002"/>
                    </a:ext>
                  </a:extLst>
                </a:gridCol>
                <a:gridCol w="2861310">
                  <a:extLst>
                    <a:ext uri="{9D8B030D-6E8A-4147-A177-3AD203B41FA5}">
                      <a16:colId xmlns:a16="http://schemas.microsoft.com/office/drawing/2014/main" val="20003"/>
                    </a:ext>
                  </a:extLst>
                </a:gridCol>
              </a:tblGrid>
              <a:tr h="214129">
                <a:tc gridSpan="4">
                  <a:txBody>
                    <a:bodyPr/>
                    <a:lstStyle/>
                    <a:p>
                      <a:pPr marL="0" lvl="0" indent="0" algn="ctr" rtl="0">
                        <a:lnSpc>
                          <a:spcPct val="115000"/>
                        </a:lnSpc>
                        <a:spcBef>
                          <a:spcPts val="0"/>
                        </a:spcBef>
                        <a:spcAft>
                          <a:spcPts val="0"/>
                        </a:spcAft>
                        <a:buNone/>
                      </a:pPr>
                      <a:r>
                        <a:rPr lang="en" sz="900" dirty="0">
                          <a:solidFill>
                            <a:schemeClr val="bg1"/>
                          </a:solidFill>
                          <a:latin typeface="+mn-lt"/>
                        </a:rPr>
                        <a:t>ALT-- ACRONYM LOOKUP TABLE</a:t>
                      </a:r>
                      <a:endParaRPr sz="900" dirty="0">
                        <a:solidFill>
                          <a:schemeClr val="bg1"/>
                        </a:solidFill>
                        <a:latin typeface="+mn-lt"/>
                      </a:endParaRPr>
                    </a:p>
                  </a:txBody>
                  <a:tcPr marL="36000" marR="36000" marT="36000" marB="3600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376">
                <a:tc>
                  <a:txBody>
                    <a:bodyPr/>
                    <a:lstStyle/>
                    <a:p>
                      <a:pPr marL="0" lvl="0" indent="0" algn="l" rtl="0">
                        <a:spcBef>
                          <a:spcPts val="0"/>
                        </a:spcBef>
                        <a:spcAft>
                          <a:spcPts val="0"/>
                        </a:spcAft>
                        <a:buNone/>
                      </a:pPr>
                      <a:endParaRPr sz="200" dirty="0">
                        <a:latin typeface="+mn-lt"/>
                      </a:endParaRPr>
                    </a:p>
                  </a:txBody>
                  <a:tcPr marL="0" marR="0" marT="0" marB="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200" dirty="0">
                        <a:latin typeface="+mn-lt"/>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200" dirty="0">
                        <a:latin typeface="+mn-lt"/>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200" dirty="0">
                        <a:latin typeface="+mn-lt"/>
                      </a:endParaRPr>
                    </a:p>
                  </a:txBody>
                  <a:tcPr marL="0" marR="0" marT="0" marB="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06303">
                <a:tc>
                  <a:txBody>
                    <a:bodyPr/>
                    <a:lstStyle/>
                    <a:p>
                      <a:pPr marL="0" lvl="0" indent="0" algn="l" rtl="0">
                        <a:lnSpc>
                          <a:spcPct val="115000"/>
                        </a:lnSpc>
                        <a:spcBef>
                          <a:spcPts val="0"/>
                        </a:spcBef>
                        <a:spcAft>
                          <a:spcPts val="0"/>
                        </a:spcAft>
                        <a:buNone/>
                      </a:pPr>
                      <a:r>
                        <a:rPr lang="en" sz="850" b="1" dirty="0">
                          <a:latin typeface="+mn-lt"/>
                        </a:rPr>
                        <a:t>ACRONYM</a:t>
                      </a:r>
                      <a:endParaRPr sz="850" b="1" dirty="0">
                        <a:latin typeface="+mn-lt"/>
                      </a:endParaRPr>
                    </a:p>
                  </a:txBody>
                  <a:tcPr marL="36000" marR="36000" marT="36000" marB="360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lvl="0" indent="0" algn="l" rtl="0">
                        <a:lnSpc>
                          <a:spcPct val="115000"/>
                        </a:lnSpc>
                        <a:spcBef>
                          <a:spcPts val="0"/>
                        </a:spcBef>
                        <a:spcAft>
                          <a:spcPts val="0"/>
                        </a:spcAft>
                        <a:buNone/>
                      </a:pPr>
                      <a:r>
                        <a:rPr lang="en" sz="850" b="1" dirty="0">
                          <a:latin typeface="+mn-lt"/>
                        </a:rPr>
                        <a:t>DEFINITION</a:t>
                      </a:r>
                      <a:endParaRPr sz="850" b="1"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lvl="0" indent="0" algn="l" rtl="0">
                        <a:lnSpc>
                          <a:spcPct val="115000"/>
                        </a:lnSpc>
                        <a:spcBef>
                          <a:spcPts val="0"/>
                        </a:spcBef>
                        <a:spcAft>
                          <a:spcPts val="0"/>
                        </a:spcAft>
                        <a:buNone/>
                      </a:pPr>
                      <a:r>
                        <a:rPr lang="en" sz="850" b="1" dirty="0">
                          <a:latin typeface="+mn-lt"/>
                        </a:rPr>
                        <a:t>DESCRIPTION</a:t>
                      </a:r>
                      <a:endParaRPr sz="850" b="1"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lvl="0" indent="0" algn="l" rtl="0">
                        <a:lnSpc>
                          <a:spcPct val="115000"/>
                        </a:lnSpc>
                        <a:spcBef>
                          <a:spcPts val="0"/>
                        </a:spcBef>
                        <a:spcAft>
                          <a:spcPts val="0"/>
                        </a:spcAft>
                        <a:buNone/>
                      </a:pPr>
                      <a:r>
                        <a:rPr lang="en" sz="850" b="1" dirty="0">
                          <a:latin typeface="+mn-lt"/>
                        </a:rPr>
                        <a:t>EXAMPLE</a:t>
                      </a:r>
                      <a:endParaRPr sz="850" b="1" dirty="0">
                        <a:latin typeface="+mn-lt"/>
                      </a:endParaRPr>
                    </a:p>
                  </a:txBody>
                  <a:tcPr marL="36000" marR="36000" marT="36000" marB="360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2"/>
                  </a:ext>
                </a:extLst>
              </a:tr>
              <a:tr h="738000">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IP Address</a:t>
                      </a:r>
                      <a:endParaRPr sz="850" kern="1200" dirty="0">
                        <a:solidFill>
                          <a:schemeClr val="tx1"/>
                        </a:solidFill>
                        <a:latin typeface="+mn-lt"/>
                        <a:ea typeface="+mn-ea"/>
                        <a:cs typeface="+mn-cs"/>
                      </a:endParaRPr>
                    </a:p>
                  </a:txBody>
                  <a:tcPr marL="28575" marR="28575" marT="19050" marB="1905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Internet Protocol Address</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[For media measurement context] This is a code that is used to identify the router that is sending and receiving information over the internet. It is sometimes used as a proxy for home address.</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0000">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UGC</a:t>
                      </a:r>
                      <a:endParaRPr sz="850" kern="1200" dirty="0">
                        <a:solidFill>
                          <a:schemeClr val="tx1"/>
                        </a:solidFill>
                        <a:latin typeface="+mn-lt"/>
                        <a:ea typeface="+mn-ea"/>
                        <a:cs typeface="+mn-cs"/>
                      </a:endParaRPr>
                    </a:p>
                  </a:txBody>
                  <a:tcPr marL="28575" marR="28575" marT="19050" marB="1905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User Generated Content</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YouTube or other social platform content that is not generally considered "premium" video</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TikTok Video, "The Beast"</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738000">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QC SDK</a:t>
                      </a:r>
                      <a:endParaRPr sz="850" kern="1200" dirty="0">
                        <a:solidFill>
                          <a:schemeClr val="tx1"/>
                        </a:solidFill>
                        <a:latin typeface="+mn-lt"/>
                        <a:ea typeface="+mn-ea"/>
                        <a:cs typeface="+mn-cs"/>
                      </a:endParaRPr>
                    </a:p>
                  </a:txBody>
                  <a:tcPr marL="28575" marR="28575" marT="19050" marB="1905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Quality Control Software Development Kit</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An application that tracks requests and responses between the videoplayer and videoserver. Data is used to monitor the speed of delivery and playout. It also can store detailed measurement about every interaction.</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Conviva</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A/SVOD</a:t>
                      </a:r>
                      <a:endParaRPr sz="850" kern="1200" dirty="0">
                        <a:solidFill>
                          <a:schemeClr val="tx1"/>
                        </a:solidFill>
                        <a:latin typeface="+mn-lt"/>
                        <a:ea typeface="+mn-ea"/>
                        <a:cs typeface="+mn-cs"/>
                      </a:endParaRPr>
                    </a:p>
                  </a:txBody>
                  <a:tcPr marL="28575" marR="28575" marT="19050" marB="1905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Ad/Subscription Video Ondemand</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Services that provide on demand video</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Netflix</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0000">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DTC</a:t>
                      </a:r>
                      <a:endParaRPr sz="850" kern="1200" dirty="0">
                        <a:solidFill>
                          <a:schemeClr val="tx1"/>
                        </a:solidFill>
                        <a:latin typeface="+mn-lt"/>
                        <a:ea typeface="+mn-ea"/>
                        <a:cs typeface="+mn-cs"/>
                      </a:endParaRPr>
                    </a:p>
                  </a:txBody>
                  <a:tcPr marL="28575" marR="28575" marT="19050" marB="1905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Direct to Consumer</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Consumer purchases access to video content directly from the Programmer</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AMC+</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31200">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FAST</a:t>
                      </a:r>
                      <a:endParaRPr sz="850" kern="1200" dirty="0">
                        <a:solidFill>
                          <a:schemeClr val="tx1"/>
                        </a:solidFill>
                        <a:latin typeface="+mn-lt"/>
                        <a:ea typeface="+mn-ea"/>
                        <a:cs typeface="+mn-cs"/>
                      </a:endParaRPr>
                    </a:p>
                  </a:txBody>
                  <a:tcPr marL="28575" marR="28575" marT="19050" marB="1905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Free Ad Supported Streaming</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OTT content services that are ad supported</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Tubi</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60000">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UE</a:t>
                      </a:r>
                      <a:endParaRPr sz="850" kern="1200" dirty="0">
                        <a:solidFill>
                          <a:schemeClr val="tx1"/>
                        </a:solidFill>
                        <a:latin typeface="+mn-lt"/>
                        <a:ea typeface="+mn-ea"/>
                        <a:cs typeface="+mn-cs"/>
                      </a:endParaRPr>
                    </a:p>
                  </a:txBody>
                  <a:tcPr marL="28575" marR="28575" marT="19050" marB="1905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Universe Estimate</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A quantification of a behavior or status that represents the entire group</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Census, TV Households, Brand owners</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bl>
          </a:graphicData>
        </a:graphic>
      </p:graphicFrame>
      <p:sp>
        <p:nvSpPr>
          <p:cNvPr id="6" name="Slide Number Placeholder 5">
            <a:extLst>
              <a:ext uri="{FF2B5EF4-FFF2-40B4-BE49-F238E27FC236}">
                <a16:creationId xmlns:a16="http://schemas.microsoft.com/office/drawing/2014/main" id="{EF13EFDB-FD64-239C-44BA-873B970E98F4}"/>
              </a:ext>
            </a:extLst>
          </p:cNvPr>
          <p:cNvSpPr>
            <a:spLocks noGrp="1"/>
          </p:cNvSpPr>
          <p:nvPr>
            <p:ph type="sldNum" sz="quarter" idx="11"/>
          </p:nvPr>
        </p:nvSpPr>
        <p:spPr/>
        <p:txBody>
          <a:bodyPr/>
          <a:lstStyle/>
          <a:p>
            <a:fld id="{10AABD62-4B1F-4370-9BF1-A64AA2AFB05A}" type="slidenum">
              <a:rPr lang="en-GB" smtClean="0"/>
              <a:pPr/>
              <a:t>40</a:t>
            </a:fld>
            <a:endParaRPr lang="en-GB" dirty="0"/>
          </a:p>
        </p:txBody>
      </p:sp>
    </p:spTree>
    <p:extLst>
      <p:ext uri="{BB962C8B-B14F-4D97-AF65-F5344CB8AC3E}">
        <p14:creationId xmlns:p14="http://schemas.microsoft.com/office/powerpoint/2010/main" val="13793471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5F799-A58D-0FD7-63E0-D1EFC0134646}"/>
              </a:ext>
            </a:extLst>
          </p:cNvPr>
          <p:cNvSpPr>
            <a:spLocks noGrp="1"/>
          </p:cNvSpPr>
          <p:nvPr>
            <p:ph type="title"/>
          </p:nvPr>
        </p:nvSpPr>
        <p:spPr>
          <a:xfrm>
            <a:off x="354330" y="272581"/>
            <a:ext cx="8435340" cy="617220"/>
          </a:xfrm>
        </p:spPr>
        <p:txBody>
          <a:bodyPr/>
          <a:lstStyle/>
          <a:p>
            <a:r>
              <a:rPr lang="en-GB" dirty="0">
                <a:hlinkClick r:id="rId2">
                  <a:extLst>
                    <a:ext uri="{A12FA001-AC4F-418D-AE19-62706E023703}">
                      <ahyp:hlinkClr xmlns:ahyp="http://schemas.microsoft.com/office/drawing/2018/hyperlinkcolor" val="tx"/>
                    </a:ext>
                  </a:extLst>
                </a:hlinkClick>
              </a:rPr>
              <a:t>Acronym Lookup Table</a:t>
            </a:r>
            <a:r>
              <a:rPr lang="en-GB" dirty="0"/>
              <a:t> (Cont.)</a:t>
            </a:r>
          </a:p>
        </p:txBody>
      </p:sp>
      <p:sp>
        <p:nvSpPr>
          <p:cNvPr id="3" name="Footer Placeholder 2">
            <a:extLst>
              <a:ext uri="{FF2B5EF4-FFF2-40B4-BE49-F238E27FC236}">
                <a16:creationId xmlns:a16="http://schemas.microsoft.com/office/drawing/2014/main" id="{45B853EE-6071-D429-270D-42969110A17D}"/>
              </a:ext>
            </a:extLst>
          </p:cNvPr>
          <p:cNvSpPr>
            <a:spLocks noGrp="1"/>
          </p:cNvSpPr>
          <p:nvPr>
            <p:ph type="ftr" sz="quarter" idx="10"/>
          </p:nvPr>
        </p:nvSpPr>
        <p:spPr/>
        <p:txBody>
          <a:bodyPr/>
          <a:lstStyle/>
          <a:p>
            <a:r>
              <a:rPr lang="en-GB" dirty="0"/>
              <a:t>Coalition for Innovation in Media Measurement, October 2023</a:t>
            </a:r>
          </a:p>
        </p:txBody>
      </p:sp>
      <p:graphicFrame>
        <p:nvGraphicFramePr>
          <p:cNvPr id="5" name="Google Shape;666;p66">
            <a:extLst>
              <a:ext uri="{FF2B5EF4-FFF2-40B4-BE49-F238E27FC236}">
                <a16:creationId xmlns:a16="http://schemas.microsoft.com/office/drawing/2014/main" id="{CCD98050-1D46-978B-A684-7992CA685AC7}"/>
              </a:ext>
            </a:extLst>
          </p:cNvPr>
          <p:cNvGraphicFramePr/>
          <p:nvPr/>
        </p:nvGraphicFramePr>
        <p:xfrm>
          <a:off x="354331" y="1065626"/>
          <a:ext cx="8442008" cy="3607596"/>
        </p:xfrm>
        <a:graphic>
          <a:graphicData uri="http://schemas.openxmlformats.org/drawingml/2006/table">
            <a:tbl>
              <a:tblPr>
                <a:noFill/>
              </a:tblPr>
              <a:tblGrid>
                <a:gridCol w="675856">
                  <a:extLst>
                    <a:ext uri="{9D8B030D-6E8A-4147-A177-3AD203B41FA5}">
                      <a16:colId xmlns:a16="http://schemas.microsoft.com/office/drawing/2014/main" val="20000"/>
                    </a:ext>
                  </a:extLst>
                </a:gridCol>
                <a:gridCol w="2043532">
                  <a:extLst>
                    <a:ext uri="{9D8B030D-6E8A-4147-A177-3AD203B41FA5}">
                      <a16:colId xmlns:a16="http://schemas.microsoft.com/office/drawing/2014/main" val="20001"/>
                    </a:ext>
                  </a:extLst>
                </a:gridCol>
                <a:gridCol w="2861310">
                  <a:extLst>
                    <a:ext uri="{9D8B030D-6E8A-4147-A177-3AD203B41FA5}">
                      <a16:colId xmlns:a16="http://schemas.microsoft.com/office/drawing/2014/main" val="20002"/>
                    </a:ext>
                  </a:extLst>
                </a:gridCol>
                <a:gridCol w="2861310">
                  <a:extLst>
                    <a:ext uri="{9D8B030D-6E8A-4147-A177-3AD203B41FA5}">
                      <a16:colId xmlns:a16="http://schemas.microsoft.com/office/drawing/2014/main" val="20003"/>
                    </a:ext>
                  </a:extLst>
                </a:gridCol>
              </a:tblGrid>
              <a:tr h="214129">
                <a:tc gridSpan="4">
                  <a:txBody>
                    <a:bodyPr/>
                    <a:lstStyle/>
                    <a:p>
                      <a:pPr marL="0" lvl="0" indent="0" algn="ctr" rtl="0">
                        <a:lnSpc>
                          <a:spcPct val="115000"/>
                        </a:lnSpc>
                        <a:spcBef>
                          <a:spcPts val="0"/>
                        </a:spcBef>
                        <a:spcAft>
                          <a:spcPts val="0"/>
                        </a:spcAft>
                        <a:buNone/>
                      </a:pPr>
                      <a:r>
                        <a:rPr lang="en" sz="900" dirty="0">
                          <a:solidFill>
                            <a:schemeClr val="bg1"/>
                          </a:solidFill>
                          <a:latin typeface="+mn-lt"/>
                        </a:rPr>
                        <a:t>ALT-- ACRONYM LOOKUP TABLE</a:t>
                      </a:r>
                      <a:endParaRPr sz="900" dirty="0">
                        <a:solidFill>
                          <a:schemeClr val="bg1"/>
                        </a:solidFill>
                        <a:latin typeface="+mn-lt"/>
                      </a:endParaRPr>
                    </a:p>
                  </a:txBody>
                  <a:tcPr marL="36000" marR="36000" marT="36000" marB="3600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376">
                <a:tc>
                  <a:txBody>
                    <a:bodyPr/>
                    <a:lstStyle/>
                    <a:p>
                      <a:pPr marL="0" lvl="0" indent="0" algn="l" rtl="0">
                        <a:spcBef>
                          <a:spcPts val="0"/>
                        </a:spcBef>
                        <a:spcAft>
                          <a:spcPts val="0"/>
                        </a:spcAft>
                        <a:buNone/>
                      </a:pPr>
                      <a:endParaRPr sz="200" dirty="0">
                        <a:latin typeface="+mn-lt"/>
                      </a:endParaRPr>
                    </a:p>
                  </a:txBody>
                  <a:tcPr marL="0" marR="0" marT="0" marB="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200" dirty="0">
                        <a:latin typeface="+mn-lt"/>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200" dirty="0">
                        <a:latin typeface="+mn-lt"/>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200" dirty="0">
                        <a:latin typeface="+mn-lt"/>
                      </a:endParaRPr>
                    </a:p>
                  </a:txBody>
                  <a:tcPr marL="0" marR="0" marT="0" marB="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06303">
                <a:tc>
                  <a:txBody>
                    <a:bodyPr/>
                    <a:lstStyle/>
                    <a:p>
                      <a:pPr marL="0" lvl="0" indent="0" algn="l" rtl="0">
                        <a:lnSpc>
                          <a:spcPct val="115000"/>
                        </a:lnSpc>
                        <a:spcBef>
                          <a:spcPts val="0"/>
                        </a:spcBef>
                        <a:spcAft>
                          <a:spcPts val="0"/>
                        </a:spcAft>
                        <a:buNone/>
                      </a:pPr>
                      <a:r>
                        <a:rPr lang="en" sz="850" b="1" dirty="0">
                          <a:latin typeface="+mn-lt"/>
                        </a:rPr>
                        <a:t>ACRONYM</a:t>
                      </a:r>
                      <a:endParaRPr sz="850" b="1" dirty="0">
                        <a:latin typeface="+mn-lt"/>
                      </a:endParaRPr>
                    </a:p>
                  </a:txBody>
                  <a:tcPr marL="36000" marR="36000" marT="36000" marB="3600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lvl="0" indent="0" algn="l" rtl="0">
                        <a:lnSpc>
                          <a:spcPct val="115000"/>
                        </a:lnSpc>
                        <a:spcBef>
                          <a:spcPts val="0"/>
                        </a:spcBef>
                        <a:spcAft>
                          <a:spcPts val="0"/>
                        </a:spcAft>
                        <a:buNone/>
                      </a:pPr>
                      <a:r>
                        <a:rPr lang="en" sz="850" b="1" dirty="0">
                          <a:latin typeface="+mn-lt"/>
                        </a:rPr>
                        <a:t>DEFINITION</a:t>
                      </a:r>
                      <a:endParaRPr sz="850" b="1"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lvl="0" indent="0" algn="l" rtl="0">
                        <a:lnSpc>
                          <a:spcPct val="115000"/>
                        </a:lnSpc>
                        <a:spcBef>
                          <a:spcPts val="0"/>
                        </a:spcBef>
                        <a:spcAft>
                          <a:spcPts val="0"/>
                        </a:spcAft>
                        <a:buNone/>
                      </a:pPr>
                      <a:r>
                        <a:rPr lang="en" sz="850" b="1" dirty="0">
                          <a:latin typeface="+mn-lt"/>
                        </a:rPr>
                        <a:t>DESCRIPTION</a:t>
                      </a:r>
                      <a:endParaRPr sz="850" b="1" dirty="0">
                        <a:latin typeface="+mn-lt"/>
                      </a:endParaRPr>
                    </a:p>
                  </a:txBody>
                  <a:tcPr marL="36000" marR="36000" marT="36000" marB="360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lvl="0" indent="0" algn="l" rtl="0">
                        <a:lnSpc>
                          <a:spcPct val="115000"/>
                        </a:lnSpc>
                        <a:spcBef>
                          <a:spcPts val="0"/>
                        </a:spcBef>
                        <a:spcAft>
                          <a:spcPts val="0"/>
                        </a:spcAft>
                        <a:buNone/>
                      </a:pPr>
                      <a:r>
                        <a:rPr lang="en" sz="850" b="1" dirty="0">
                          <a:latin typeface="+mn-lt"/>
                        </a:rPr>
                        <a:t>EXAMPLE</a:t>
                      </a:r>
                      <a:endParaRPr sz="850" b="1" dirty="0">
                        <a:latin typeface="+mn-lt"/>
                      </a:endParaRPr>
                    </a:p>
                  </a:txBody>
                  <a:tcPr marL="36000" marR="36000" marT="36000" marB="3600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2"/>
                  </a:ext>
                </a:extLst>
              </a:tr>
              <a:tr h="360000">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ATSC</a:t>
                      </a:r>
                      <a:endParaRPr sz="850" kern="1200" dirty="0">
                        <a:solidFill>
                          <a:schemeClr val="tx1"/>
                        </a:solidFill>
                        <a:latin typeface="+mn-lt"/>
                        <a:ea typeface="+mn-ea"/>
                        <a:cs typeface="+mn-cs"/>
                      </a:endParaRPr>
                    </a:p>
                  </a:txBody>
                  <a:tcPr marL="28575" marR="28575" marT="19050" marB="1905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a:solidFill>
                            <a:schemeClr val="tx1"/>
                          </a:solidFill>
                          <a:latin typeface="+mn-lt"/>
                          <a:ea typeface="+mn-ea"/>
                          <a:cs typeface="+mn-cs"/>
                        </a:rPr>
                        <a:t>Advanced Television Systems Commitee</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a:solidFill>
                            <a:schemeClr val="tx1"/>
                          </a:solidFill>
                          <a:latin typeface="+mn-lt"/>
                          <a:ea typeface="+mn-ea"/>
                          <a:cs typeface="+mn-cs"/>
                        </a:rPr>
                        <a:t>An international, non-profit organization developing voluntary standards for digital television.</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ATSC3 or NextGenTV, ATSC 334/335</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04000">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SCTE</a:t>
                      </a:r>
                      <a:endParaRPr sz="850" kern="1200" dirty="0">
                        <a:solidFill>
                          <a:schemeClr val="tx1"/>
                        </a:solidFill>
                        <a:latin typeface="+mn-lt"/>
                        <a:ea typeface="+mn-ea"/>
                        <a:cs typeface="+mn-cs"/>
                      </a:endParaRPr>
                    </a:p>
                  </a:txBody>
                  <a:tcPr marL="28575" marR="28575" marT="19050" marB="1905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a:solidFill>
                            <a:schemeClr val="tx1"/>
                          </a:solidFill>
                          <a:latin typeface="+mn-lt"/>
                          <a:ea typeface="+mn-ea"/>
                          <a:cs typeface="+mn-cs"/>
                        </a:rPr>
                        <a:t>Society of Cable Telecomminucations Engineers</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a:solidFill>
                            <a:schemeClr val="tx1"/>
                          </a:solidFill>
                          <a:latin typeface="+mn-lt"/>
                          <a:ea typeface="+mn-ea"/>
                          <a:cs typeface="+mn-cs"/>
                        </a:rPr>
                        <a:t>An organization within CableLabs that sets the standards for cable technologies. Standards like those used to format and embed information into the transport stream.</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SCTE 35, 104,</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288000">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VAB</a:t>
                      </a:r>
                      <a:endParaRPr sz="850" kern="1200" dirty="0">
                        <a:solidFill>
                          <a:schemeClr val="tx1"/>
                        </a:solidFill>
                        <a:latin typeface="+mn-lt"/>
                        <a:ea typeface="+mn-ea"/>
                        <a:cs typeface="+mn-cs"/>
                      </a:endParaRPr>
                    </a:p>
                  </a:txBody>
                  <a:tcPr marL="28575" marR="28575" marT="19050" marB="1905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a:solidFill>
                            <a:schemeClr val="tx1"/>
                          </a:solidFill>
                          <a:latin typeface="+mn-lt"/>
                          <a:ea typeface="+mn-ea"/>
                          <a:cs typeface="+mn-cs"/>
                        </a:rPr>
                        <a:t>Video Advertising Bureau</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u="sng" kern="1200" dirty="0">
                          <a:solidFill>
                            <a:schemeClr val="hlink"/>
                          </a:solidFill>
                          <a:latin typeface="+mn-lt"/>
                          <a:ea typeface="+mn-ea"/>
                          <a:cs typeface="+mn-cs"/>
                          <a:hlinkClick r:id="rId3">
                            <a:extLst>
                              <a:ext uri="{A12FA001-AC4F-418D-AE19-62706E023703}">
                                <ahyp:hlinkClr xmlns:ahyp="http://schemas.microsoft.com/office/drawing/2018/hyperlinkcolor" val="tx"/>
                              </a:ext>
                            </a:extLst>
                          </a:hlinkClick>
                        </a:rPr>
                        <a:t>https://thevab.com/about</a:t>
                      </a:r>
                      <a:endParaRPr sz="850" u="sng" kern="1200" dirty="0">
                        <a:solidFill>
                          <a:schemeClr val="hlink"/>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Association</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IAB</a:t>
                      </a:r>
                      <a:endParaRPr sz="850" kern="1200" dirty="0">
                        <a:solidFill>
                          <a:schemeClr val="tx1"/>
                        </a:solidFill>
                        <a:latin typeface="+mn-lt"/>
                        <a:ea typeface="+mn-ea"/>
                        <a:cs typeface="+mn-cs"/>
                      </a:endParaRPr>
                    </a:p>
                  </a:txBody>
                  <a:tcPr marL="28575" marR="28575" marT="19050" marB="1905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Interactive Advertising Bureau</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Parent of IAB Tech Lab</a:t>
                      </a:r>
                      <a:r>
                        <a:rPr lang="en" sz="850" kern="120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 </a:t>
                      </a:r>
                      <a:r>
                        <a:rPr lang="en" sz="850" u="sng" kern="1200" dirty="0">
                          <a:solidFill>
                            <a:schemeClr val="hlink"/>
                          </a:solidFill>
                          <a:latin typeface="+mn-lt"/>
                          <a:ea typeface="+mn-ea"/>
                          <a:cs typeface="+mn-cs"/>
                          <a:hlinkClick r:id="rId4">
                            <a:extLst>
                              <a:ext uri="{A12FA001-AC4F-418D-AE19-62706E023703}">
                                <ahyp:hlinkClr xmlns:ahyp="http://schemas.microsoft.com/office/drawing/2018/hyperlinkcolor" val="tx"/>
                              </a:ext>
                            </a:extLst>
                          </a:hlinkClick>
                        </a:rPr>
                        <a:t>https://iabtechlab.com/</a:t>
                      </a:r>
                      <a:endParaRPr sz="850" u="sng" kern="1200" dirty="0">
                        <a:solidFill>
                          <a:schemeClr val="hlink"/>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Digital Advertising Standards</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88000">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ARF</a:t>
                      </a:r>
                      <a:endParaRPr sz="850" kern="1200" dirty="0">
                        <a:solidFill>
                          <a:schemeClr val="tx1"/>
                        </a:solidFill>
                        <a:latin typeface="+mn-lt"/>
                        <a:ea typeface="+mn-ea"/>
                        <a:cs typeface="+mn-cs"/>
                      </a:endParaRPr>
                    </a:p>
                  </a:txBody>
                  <a:tcPr marL="28575" marR="28575" marT="19050" marB="1905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Advertising Research Foundation</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u="sng" kern="1200" dirty="0">
                          <a:solidFill>
                            <a:schemeClr val="hlink"/>
                          </a:solidFill>
                          <a:latin typeface="+mn-lt"/>
                          <a:ea typeface="+mn-ea"/>
                          <a:cs typeface="+mn-cs"/>
                          <a:hlinkClick r:id="rId5">
                            <a:extLst>
                              <a:ext uri="{A12FA001-AC4F-418D-AE19-62706E023703}">
                                <ahyp:hlinkClr xmlns:ahyp="http://schemas.microsoft.com/office/drawing/2018/hyperlinkcolor" val="tx"/>
                              </a:ext>
                            </a:extLst>
                          </a:hlinkClick>
                        </a:rPr>
                        <a:t>https://thearf.org/</a:t>
                      </a:r>
                      <a:endParaRPr sz="850" u="sng" kern="1200" dirty="0">
                        <a:solidFill>
                          <a:schemeClr val="hlink"/>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88000">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ANA</a:t>
                      </a:r>
                      <a:endParaRPr sz="850" kern="1200" dirty="0">
                        <a:solidFill>
                          <a:schemeClr val="tx1"/>
                        </a:solidFill>
                        <a:latin typeface="+mn-lt"/>
                        <a:ea typeface="+mn-ea"/>
                        <a:cs typeface="+mn-cs"/>
                      </a:endParaRPr>
                    </a:p>
                  </a:txBody>
                  <a:tcPr marL="28575" marR="28575" marT="19050" marB="1905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a:solidFill>
                            <a:schemeClr val="tx1"/>
                          </a:solidFill>
                          <a:latin typeface="+mn-lt"/>
                          <a:ea typeface="+mn-ea"/>
                          <a:cs typeface="+mn-cs"/>
                        </a:rPr>
                        <a:t>Association of National Advertisers</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88000">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WFA</a:t>
                      </a:r>
                      <a:endParaRPr sz="850" kern="1200" dirty="0">
                        <a:solidFill>
                          <a:schemeClr val="tx1"/>
                        </a:solidFill>
                        <a:latin typeface="+mn-lt"/>
                        <a:ea typeface="+mn-ea"/>
                        <a:cs typeface="+mn-cs"/>
                      </a:endParaRPr>
                    </a:p>
                  </a:txBody>
                  <a:tcPr marL="28575" marR="28575" marT="19050" marB="1905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World Federation of Advertisers</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31200">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SMPTE</a:t>
                      </a:r>
                      <a:endParaRPr sz="850" kern="1200" dirty="0">
                        <a:solidFill>
                          <a:schemeClr val="tx1"/>
                        </a:solidFill>
                        <a:latin typeface="+mn-lt"/>
                        <a:ea typeface="+mn-ea"/>
                        <a:cs typeface="+mn-cs"/>
                      </a:endParaRPr>
                    </a:p>
                  </a:txBody>
                  <a:tcPr marL="28575" marR="28575" marT="19050" marB="1905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a:solidFill>
                            <a:schemeClr val="tx1"/>
                          </a:solidFill>
                          <a:latin typeface="+mn-lt"/>
                          <a:ea typeface="+mn-ea"/>
                          <a:cs typeface="+mn-cs"/>
                        </a:rPr>
                        <a:t>Society of Motion Picture Television Engineers</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500249"/>
                  </a:ext>
                </a:extLst>
              </a:tr>
              <a:tr h="252000">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JIC</a:t>
                      </a:r>
                      <a:endParaRPr sz="850" kern="1200" dirty="0">
                        <a:solidFill>
                          <a:schemeClr val="tx1"/>
                        </a:solidFill>
                        <a:latin typeface="+mn-lt"/>
                        <a:ea typeface="+mn-ea"/>
                        <a:cs typeface="+mn-cs"/>
                      </a:endParaRPr>
                    </a:p>
                  </a:txBody>
                  <a:tcPr marL="28575" marR="28575" marT="19050" marB="1905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a:solidFill>
                            <a:schemeClr val="tx1"/>
                          </a:solidFill>
                          <a:latin typeface="+mn-lt"/>
                          <a:ea typeface="+mn-ea"/>
                          <a:cs typeface="+mn-cs"/>
                        </a:rPr>
                        <a:t>Joint Industry Committee</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9584992"/>
                  </a:ext>
                </a:extLst>
              </a:tr>
              <a:tr h="252000">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ISA</a:t>
                      </a:r>
                      <a:endParaRPr sz="850" kern="1200" dirty="0">
                        <a:solidFill>
                          <a:schemeClr val="tx1"/>
                        </a:solidFill>
                        <a:latin typeface="+mn-lt"/>
                        <a:ea typeface="+mn-ea"/>
                        <a:cs typeface="+mn-cs"/>
                      </a:endParaRPr>
                    </a:p>
                  </a:txBody>
                  <a:tcPr marL="28575" marR="28575" marT="19050" marB="19050" anchor="ctr">
                    <a:lnL w="9525" cap="flat" cmpd="sng" algn="ctr">
                      <a:solidFill>
                        <a:schemeClr val="accent1"/>
                      </a:solidFill>
                      <a:prstDash val="solid"/>
                      <a:round/>
                      <a:headEnd type="none" w="med" len="med"/>
                      <a:tailEnd type="none" w="med" len="med"/>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r>
                        <a:rPr lang="en" sz="850" kern="1200" dirty="0">
                          <a:solidFill>
                            <a:schemeClr val="tx1"/>
                          </a:solidFill>
                          <a:latin typeface="+mn-lt"/>
                          <a:ea typeface="+mn-ea"/>
                          <a:cs typeface="+mn-cs"/>
                        </a:rPr>
                        <a:t>Independent Streamers Association</a:t>
                      </a: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685800" rtl="0" eaLnBrk="1" latinLnBrk="0" hangingPunct="1">
                        <a:lnSpc>
                          <a:spcPct val="115000"/>
                        </a:lnSpc>
                        <a:spcBef>
                          <a:spcPts val="0"/>
                        </a:spcBef>
                        <a:spcAft>
                          <a:spcPts val="0"/>
                        </a:spcAft>
                        <a:buNone/>
                      </a:pPr>
                      <a:endParaRPr sz="850" kern="1200" dirty="0">
                        <a:solidFill>
                          <a:schemeClr val="tx1"/>
                        </a:solidFill>
                        <a:latin typeface="+mn-lt"/>
                        <a:ea typeface="+mn-ea"/>
                        <a:cs typeface="+mn-cs"/>
                      </a:endParaRPr>
                    </a:p>
                  </a:txBody>
                  <a:tcPr marL="28575" marR="28575" marT="19050" marB="19050" anchor="ctr">
                    <a:lnL w="9525" cap="flat" cmpd="sng">
                      <a:noFill/>
                      <a:prstDash val="solid"/>
                      <a:round/>
                      <a:headEnd type="none" w="sm" len="sm"/>
                      <a:tailEnd type="none" w="sm" len="sm"/>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8928513"/>
                  </a:ext>
                </a:extLst>
              </a:tr>
            </a:tbl>
          </a:graphicData>
        </a:graphic>
      </p:graphicFrame>
      <p:sp>
        <p:nvSpPr>
          <p:cNvPr id="6" name="Slide Number Placeholder 5">
            <a:extLst>
              <a:ext uri="{FF2B5EF4-FFF2-40B4-BE49-F238E27FC236}">
                <a16:creationId xmlns:a16="http://schemas.microsoft.com/office/drawing/2014/main" id="{C646595A-4EE4-667E-0FA1-1F53B246E2BA}"/>
              </a:ext>
            </a:extLst>
          </p:cNvPr>
          <p:cNvSpPr>
            <a:spLocks noGrp="1"/>
          </p:cNvSpPr>
          <p:nvPr>
            <p:ph type="sldNum" sz="quarter" idx="11"/>
          </p:nvPr>
        </p:nvSpPr>
        <p:spPr/>
        <p:txBody>
          <a:bodyPr/>
          <a:lstStyle/>
          <a:p>
            <a:fld id="{10AABD62-4B1F-4370-9BF1-A64AA2AFB05A}" type="slidenum">
              <a:rPr lang="en-GB" smtClean="0"/>
              <a:pPr/>
              <a:t>41</a:t>
            </a:fld>
            <a:endParaRPr lang="en-GB" dirty="0"/>
          </a:p>
        </p:txBody>
      </p:sp>
    </p:spTree>
    <p:extLst>
      <p:ext uri="{BB962C8B-B14F-4D97-AF65-F5344CB8AC3E}">
        <p14:creationId xmlns:p14="http://schemas.microsoft.com/office/powerpoint/2010/main" val="18589490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0B5FEA-469B-9EB2-D8FA-F84EE0EAFBF6}"/>
              </a:ext>
            </a:extLst>
          </p:cNvPr>
          <p:cNvSpPr>
            <a:spLocks noGrp="1"/>
          </p:cNvSpPr>
          <p:nvPr>
            <p:ph type="title"/>
          </p:nvPr>
        </p:nvSpPr>
        <p:spPr/>
        <p:txBody>
          <a:bodyPr/>
          <a:lstStyle/>
          <a:p>
            <a:r>
              <a:rPr lang="en-GB" dirty="0"/>
              <a:t>Solution Slides</a:t>
            </a:r>
            <a:br>
              <a:rPr lang="en-GB" dirty="0"/>
            </a:br>
            <a:r>
              <a:rPr lang="en-GB" sz="1600" dirty="0"/>
              <a:t>(Numbered and linked in the online version from the overview list)</a:t>
            </a:r>
          </a:p>
        </p:txBody>
      </p:sp>
      <p:sp>
        <p:nvSpPr>
          <p:cNvPr id="3" name="Footer Placeholder 2">
            <a:extLst>
              <a:ext uri="{FF2B5EF4-FFF2-40B4-BE49-F238E27FC236}">
                <a16:creationId xmlns:a16="http://schemas.microsoft.com/office/drawing/2014/main" id="{F678B72B-B924-6827-3A00-CA5A061CB2EF}"/>
              </a:ext>
            </a:extLst>
          </p:cNvPr>
          <p:cNvSpPr>
            <a:spLocks noGrp="1"/>
          </p:cNvSpPr>
          <p:nvPr>
            <p:ph type="ftr" sz="quarter" idx="4294967295"/>
          </p:nvPr>
        </p:nvSpPr>
        <p:spPr>
          <a:xfrm>
            <a:off x="0" y="4808538"/>
            <a:ext cx="3689350" cy="187325"/>
          </a:xfrm>
        </p:spPr>
        <p:txBody>
          <a:bodyPr/>
          <a:lstStyle/>
          <a:p>
            <a:r>
              <a:rPr lang="en-GB" dirty="0"/>
              <a:t>Coalition for Innovation in Media Measurement, October 2023</a:t>
            </a:r>
          </a:p>
        </p:txBody>
      </p:sp>
    </p:spTree>
    <p:extLst>
      <p:ext uri="{BB962C8B-B14F-4D97-AF65-F5344CB8AC3E}">
        <p14:creationId xmlns:p14="http://schemas.microsoft.com/office/powerpoint/2010/main" val="23377413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37D8-77F2-199E-A248-E4D65A962088}"/>
              </a:ext>
            </a:extLst>
          </p:cNvPr>
          <p:cNvSpPr>
            <a:spLocks noGrp="1"/>
          </p:cNvSpPr>
          <p:nvPr>
            <p:ph type="title"/>
          </p:nvPr>
        </p:nvSpPr>
        <p:spPr>
          <a:xfrm>
            <a:off x="354330" y="272581"/>
            <a:ext cx="5096211" cy="617220"/>
          </a:xfrm>
        </p:spPr>
        <p:txBody>
          <a:bodyPr/>
          <a:lstStyle/>
          <a:p>
            <a:r>
              <a:rPr lang="en-GB" dirty="0"/>
              <a:t>Interoperability Group – 1.1</a:t>
            </a:r>
          </a:p>
        </p:txBody>
      </p:sp>
      <p:sp>
        <p:nvSpPr>
          <p:cNvPr id="3" name="Footer Placeholder 2">
            <a:extLst>
              <a:ext uri="{FF2B5EF4-FFF2-40B4-BE49-F238E27FC236}">
                <a16:creationId xmlns:a16="http://schemas.microsoft.com/office/drawing/2014/main" id="{93304075-9AB7-BA72-16A4-5BE10C79D8CD}"/>
              </a:ext>
            </a:extLst>
          </p:cNvPr>
          <p:cNvSpPr>
            <a:spLocks noGrp="1"/>
          </p:cNvSpPr>
          <p:nvPr>
            <p:ph type="ftr" sz="quarter" idx="10"/>
          </p:nvPr>
        </p:nvSpPr>
        <p:spPr/>
        <p:txBody>
          <a:bodyPr/>
          <a:lstStyle/>
          <a:p>
            <a:r>
              <a:rPr lang="en-GB" dirty="0"/>
              <a:t>Coalition for Innovation in Media Measurement, October 2023</a:t>
            </a:r>
          </a:p>
        </p:txBody>
      </p:sp>
      <p:sp>
        <p:nvSpPr>
          <p:cNvPr id="5" name="Rectangle 4">
            <a:extLst>
              <a:ext uri="{FF2B5EF4-FFF2-40B4-BE49-F238E27FC236}">
                <a16:creationId xmlns:a16="http://schemas.microsoft.com/office/drawing/2014/main" id="{C9EF4E08-E3C5-2CA2-FD74-1BAF26665A04}"/>
              </a:ext>
            </a:extLst>
          </p:cNvPr>
          <p:cNvSpPr/>
          <p:nvPr/>
        </p:nvSpPr>
        <p:spPr>
          <a:xfrm>
            <a:off x="345366" y="1093787"/>
            <a:ext cx="3011168"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Problem</a:t>
            </a:r>
          </a:p>
        </p:txBody>
      </p:sp>
      <p:sp>
        <p:nvSpPr>
          <p:cNvPr id="6" name="Rectangle 5">
            <a:extLst>
              <a:ext uri="{FF2B5EF4-FFF2-40B4-BE49-F238E27FC236}">
                <a16:creationId xmlns:a16="http://schemas.microsoft.com/office/drawing/2014/main" id="{1F1498B0-FD7E-F899-FC34-F9710D006B7A}"/>
              </a:ext>
            </a:extLst>
          </p:cNvPr>
          <p:cNvSpPr/>
          <p:nvPr/>
        </p:nvSpPr>
        <p:spPr>
          <a:xfrm>
            <a:off x="345366" y="1262986"/>
            <a:ext cx="3011168"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The counts of measured devices and households reported by various licensees are confusing because they appear to be inconsistent</a:t>
            </a:r>
          </a:p>
        </p:txBody>
      </p:sp>
      <p:sp>
        <p:nvSpPr>
          <p:cNvPr id="9" name="Rectangle 8">
            <a:extLst>
              <a:ext uri="{FF2B5EF4-FFF2-40B4-BE49-F238E27FC236}">
                <a16:creationId xmlns:a16="http://schemas.microsoft.com/office/drawing/2014/main" id="{C5DF1F45-7B28-8831-66F8-AF22E2A2B03F}"/>
              </a:ext>
            </a:extLst>
          </p:cNvPr>
          <p:cNvSpPr/>
          <p:nvPr/>
        </p:nvSpPr>
        <p:spPr>
          <a:xfrm>
            <a:off x="345366" y="1927629"/>
            <a:ext cx="3011168"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Implementation Ideas/Options </a:t>
            </a:r>
          </a:p>
        </p:txBody>
      </p:sp>
      <p:sp>
        <p:nvSpPr>
          <p:cNvPr id="10" name="Rectangle 9">
            <a:extLst>
              <a:ext uri="{FF2B5EF4-FFF2-40B4-BE49-F238E27FC236}">
                <a16:creationId xmlns:a16="http://schemas.microsoft.com/office/drawing/2014/main" id="{89B08FC0-1FD5-5106-8357-55D75B032AB6}"/>
              </a:ext>
            </a:extLst>
          </p:cNvPr>
          <p:cNvSpPr/>
          <p:nvPr/>
        </p:nvSpPr>
        <p:spPr>
          <a:xfrm>
            <a:off x="345367" y="2096828"/>
            <a:ext cx="3011168" cy="25704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Breakdown the terminology into </a:t>
            </a:r>
            <a:r>
              <a:rPr lang="en-GB" sz="900" b="1" dirty="0">
                <a:solidFill>
                  <a:schemeClr val="tx1"/>
                </a:solidFill>
              </a:rPr>
              <a:t>descriptive statistics </a:t>
            </a:r>
            <a:r>
              <a:rPr lang="en-GB" sz="900" dirty="0">
                <a:solidFill>
                  <a:schemeClr val="tx1"/>
                </a:solidFill>
              </a:rPr>
              <a:t>(requires no tech), metrics (should require no tech), and standards (may require changes to adopt but requires no new tech)</a:t>
            </a:r>
          </a:p>
          <a:p>
            <a:pPr marL="228600" indent="-228600">
              <a:spcAft>
                <a:spcPts val="600"/>
              </a:spcAft>
              <a:buFont typeface="+mj-lt"/>
              <a:buAutoNum type="arabicPeriod"/>
            </a:pPr>
            <a:r>
              <a:rPr lang="en-GB" sz="900" dirty="0">
                <a:solidFill>
                  <a:schemeClr val="tx1"/>
                </a:solidFill>
              </a:rPr>
              <a:t>CIMM Working Group generate recommendation from buyers-sellers and measurement companies</a:t>
            </a:r>
          </a:p>
          <a:p>
            <a:pPr marL="228600" indent="-228600">
              <a:spcAft>
                <a:spcPts val="600"/>
              </a:spcAft>
              <a:buFont typeface="+mj-lt"/>
              <a:buAutoNum type="arabicPeriod"/>
            </a:pPr>
            <a:r>
              <a:rPr lang="en-GB" sz="900" dirty="0">
                <a:solidFill>
                  <a:schemeClr val="tx1"/>
                </a:solidFill>
              </a:rPr>
              <a:t>OEM feedback and iteration</a:t>
            </a:r>
          </a:p>
          <a:p>
            <a:pPr marL="228600" indent="-228600">
              <a:spcAft>
                <a:spcPts val="600"/>
              </a:spcAft>
              <a:buFont typeface="+mj-lt"/>
              <a:buAutoNum type="arabicPeriod"/>
            </a:pPr>
            <a:r>
              <a:rPr lang="en-GB" sz="900" dirty="0">
                <a:solidFill>
                  <a:schemeClr val="tx1"/>
                </a:solidFill>
              </a:rPr>
              <a:t>OEM pledge and timeline</a:t>
            </a:r>
          </a:p>
          <a:p>
            <a:pPr marL="228600" indent="-228600">
              <a:spcAft>
                <a:spcPts val="600"/>
              </a:spcAft>
              <a:buFont typeface="+mj-lt"/>
              <a:buAutoNum type="arabicPeriod"/>
            </a:pPr>
            <a:r>
              <a:rPr lang="en-GB" sz="900" dirty="0">
                <a:solidFill>
                  <a:schemeClr val="tx1"/>
                </a:solidFill>
              </a:rPr>
              <a:t>Publish summary stats</a:t>
            </a:r>
          </a:p>
        </p:txBody>
      </p:sp>
      <p:grpSp>
        <p:nvGrpSpPr>
          <p:cNvPr id="44" name="Group 43">
            <a:extLst>
              <a:ext uri="{FF2B5EF4-FFF2-40B4-BE49-F238E27FC236}">
                <a16:creationId xmlns:a16="http://schemas.microsoft.com/office/drawing/2014/main" id="{7C87880D-35AF-8225-FA8C-D199381B47CB}"/>
              </a:ext>
            </a:extLst>
          </p:cNvPr>
          <p:cNvGrpSpPr/>
          <p:nvPr/>
        </p:nvGrpSpPr>
        <p:grpSpPr>
          <a:xfrm>
            <a:off x="3407091" y="1093787"/>
            <a:ext cx="2665095" cy="789911"/>
            <a:chOff x="3407091" y="1093787"/>
            <a:chExt cx="2665095" cy="789911"/>
          </a:xfrm>
        </p:grpSpPr>
        <p:sp>
          <p:nvSpPr>
            <p:cNvPr id="13" name="Rectangle 12">
              <a:extLst>
                <a:ext uri="{FF2B5EF4-FFF2-40B4-BE49-F238E27FC236}">
                  <a16:creationId xmlns:a16="http://schemas.microsoft.com/office/drawing/2014/main" id="{F866744E-A93C-C6F7-79E9-FD8C1A240071}"/>
                </a:ext>
              </a:extLst>
            </p:cNvPr>
            <p:cNvSpPr/>
            <p:nvPr/>
          </p:nvSpPr>
          <p:spPr>
            <a:xfrm>
              <a:off x="3407091" y="1093787"/>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Solution</a:t>
              </a:r>
            </a:p>
          </p:txBody>
        </p:sp>
        <p:sp>
          <p:nvSpPr>
            <p:cNvPr id="14" name="Rectangle 13">
              <a:extLst>
                <a:ext uri="{FF2B5EF4-FFF2-40B4-BE49-F238E27FC236}">
                  <a16:creationId xmlns:a16="http://schemas.microsoft.com/office/drawing/2014/main" id="{770576D0-C4B4-6BF0-D47F-3F98AD521AB4}"/>
                </a:ext>
              </a:extLst>
            </p:cNvPr>
            <p:cNvSpPr/>
            <p:nvPr/>
          </p:nvSpPr>
          <p:spPr>
            <a:xfrm>
              <a:off x="3407091" y="1262986"/>
              <a:ext cx="2665095"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Publish a common set of terminology for OEMs, Measurement companies, and Sellers to use </a:t>
              </a:r>
            </a:p>
          </p:txBody>
        </p:sp>
      </p:grpSp>
      <p:grpSp>
        <p:nvGrpSpPr>
          <p:cNvPr id="43" name="Group 42">
            <a:extLst>
              <a:ext uri="{FF2B5EF4-FFF2-40B4-BE49-F238E27FC236}">
                <a16:creationId xmlns:a16="http://schemas.microsoft.com/office/drawing/2014/main" id="{8F443009-DE32-A681-E0AF-802FE76B0674}"/>
              </a:ext>
            </a:extLst>
          </p:cNvPr>
          <p:cNvGrpSpPr/>
          <p:nvPr/>
        </p:nvGrpSpPr>
        <p:grpSpPr>
          <a:xfrm>
            <a:off x="3407090" y="1927629"/>
            <a:ext cx="2665095" cy="1318702"/>
            <a:chOff x="3407090" y="1914929"/>
            <a:chExt cx="2665095" cy="1318702"/>
          </a:xfrm>
        </p:grpSpPr>
        <p:sp>
          <p:nvSpPr>
            <p:cNvPr id="16" name="Rectangle 15">
              <a:extLst>
                <a:ext uri="{FF2B5EF4-FFF2-40B4-BE49-F238E27FC236}">
                  <a16:creationId xmlns:a16="http://schemas.microsoft.com/office/drawing/2014/main" id="{0406E447-9C07-CF28-9FE2-693D58423492}"/>
                </a:ext>
              </a:extLst>
            </p:cNvPr>
            <p:cNvSpPr/>
            <p:nvPr/>
          </p:nvSpPr>
          <p:spPr>
            <a:xfrm>
              <a:off x="3407090" y="1914929"/>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Pros/Cons </a:t>
              </a:r>
            </a:p>
          </p:txBody>
        </p:sp>
        <p:sp>
          <p:nvSpPr>
            <p:cNvPr id="17" name="Rectangle 16">
              <a:extLst>
                <a:ext uri="{FF2B5EF4-FFF2-40B4-BE49-F238E27FC236}">
                  <a16:creationId xmlns:a16="http://schemas.microsoft.com/office/drawing/2014/main" id="{377850E1-47F0-D2AF-BBC9-B406AF4752FA}"/>
                </a:ext>
              </a:extLst>
            </p:cNvPr>
            <p:cNvSpPr/>
            <p:nvPr/>
          </p:nvSpPr>
          <p:spPr>
            <a:xfrm>
              <a:off x="3407090" y="2084128"/>
              <a:ext cx="2665095" cy="11495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Pro on trust, accurate aggregations, decisions…Cons on changes to historical data.</a:t>
              </a:r>
            </a:p>
            <a:p>
              <a:pPr>
                <a:spcAft>
                  <a:spcPts val="600"/>
                </a:spcAft>
              </a:pPr>
              <a:r>
                <a:rPr lang="en-GB" sz="900" dirty="0">
                  <a:solidFill>
                    <a:schemeClr val="tx1"/>
                  </a:solidFill>
                </a:rPr>
                <a:t>Transparency → Trust, Increased Quality</a:t>
              </a:r>
            </a:p>
          </p:txBody>
        </p:sp>
      </p:grpSp>
      <p:grpSp>
        <p:nvGrpSpPr>
          <p:cNvPr id="46" name="Group 45">
            <a:extLst>
              <a:ext uri="{FF2B5EF4-FFF2-40B4-BE49-F238E27FC236}">
                <a16:creationId xmlns:a16="http://schemas.microsoft.com/office/drawing/2014/main" id="{232EDC92-4A42-D60A-F4D3-1A22EAA447A9}"/>
              </a:ext>
            </a:extLst>
          </p:cNvPr>
          <p:cNvGrpSpPr/>
          <p:nvPr/>
        </p:nvGrpSpPr>
        <p:grpSpPr>
          <a:xfrm>
            <a:off x="3406341" y="3292797"/>
            <a:ext cx="2665845" cy="697035"/>
            <a:chOff x="3406341" y="3276145"/>
            <a:chExt cx="2665845" cy="697035"/>
          </a:xfrm>
        </p:grpSpPr>
        <p:sp>
          <p:nvSpPr>
            <p:cNvPr id="22" name="Rectangle 21">
              <a:extLst>
                <a:ext uri="{FF2B5EF4-FFF2-40B4-BE49-F238E27FC236}">
                  <a16:creationId xmlns:a16="http://schemas.microsoft.com/office/drawing/2014/main" id="{1999FBAB-5A05-FEF6-00CE-AE78CB8E9469}"/>
                </a:ext>
              </a:extLst>
            </p:cNvPr>
            <p:cNvSpPr/>
            <p:nvPr/>
          </p:nvSpPr>
          <p:spPr>
            <a:xfrm>
              <a:off x="3407091" y="3276145"/>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Critical Path Participants </a:t>
              </a:r>
            </a:p>
          </p:txBody>
        </p:sp>
        <p:sp>
          <p:nvSpPr>
            <p:cNvPr id="23" name="Rectangle 22">
              <a:extLst>
                <a:ext uri="{FF2B5EF4-FFF2-40B4-BE49-F238E27FC236}">
                  <a16:creationId xmlns:a16="http://schemas.microsoft.com/office/drawing/2014/main" id="{28E0FFA5-FD74-F9AE-72C9-674FF6B9D191}"/>
                </a:ext>
              </a:extLst>
            </p:cNvPr>
            <p:cNvSpPr/>
            <p:nvPr/>
          </p:nvSpPr>
          <p:spPr>
            <a:xfrm>
              <a:off x="3406341" y="3445344"/>
              <a:ext cx="2665095" cy="5278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400"/>
                </a:spcAft>
              </a:pPr>
              <a:r>
                <a:rPr lang="en-GB" sz="900" dirty="0">
                  <a:solidFill>
                    <a:schemeClr val="tx1"/>
                  </a:solidFill>
                </a:rPr>
                <a:t>Chief research officers from agencies and measurement companies</a:t>
              </a:r>
            </a:p>
            <a:p>
              <a:pPr>
                <a:spcAft>
                  <a:spcPts val="400"/>
                </a:spcAft>
              </a:pPr>
              <a:r>
                <a:rPr lang="en-GB" sz="900" dirty="0">
                  <a:solidFill>
                    <a:schemeClr val="tx1"/>
                  </a:solidFill>
                </a:rPr>
                <a:t>OEMs, Measurement Cos</a:t>
              </a:r>
            </a:p>
          </p:txBody>
        </p:sp>
      </p:grpSp>
      <p:grpSp>
        <p:nvGrpSpPr>
          <p:cNvPr id="47" name="Group 46">
            <a:extLst>
              <a:ext uri="{FF2B5EF4-FFF2-40B4-BE49-F238E27FC236}">
                <a16:creationId xmlns:a16="http://schemas.microsoft.com/office/drawing/2014/main" id="{02325F16-4DEE-53E4-2FF1-907A55938372}"/>
              </a:ext>
            </a:extLst>
          </p:cNvPr>
          <p:cNvGrpSpPr/>
          <p:nvPr/>
        </p:nvGrpSpPr>
        <p:grpSpPr>
          <a:xfrm>
            <a:off x="3406341" y="4036295"/>
            <a:ext cx="2665845" cy="630954"/>
            <a:chOff x="3406341" y="4027025"/>
            <a:chExt cx="2665845" cy="630954"/>
          </a:xfrm>
        </p:grpSpPr>
        <p:sp>
          <p:nvSpPr>
            <p:cNvPr id="25" name="Rectangle 24">
              <a:extLst>
                <a:ext uri="{FF2B5EF4-FFF2-40B4-BE49-F238E27FC236}">
                  <a16:creationId xmlns:a16="http://schemas.microsoft.com/office/drawing/2014/main" id="{0C8DEE7E-4F8C-BD32-9952-F2EC4385EB6F}"/>
                </a:ext>
              </a:extLst>
            </p:cNvPr>
            <p:cNvSpPr/>
            <p:nvPr/>
          </p:nvSpPr>
          <p:spPr>
            <a:xfrm>
              <a:off x="3407091" y="4027025"/>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Unknowns</a:t>
              </a:r>
            </a:p>
          </p:txBody>
        </p:sp>
        <p:sp>
          <p:nvSpPr>
            <p:cNvPr id="26" name="Rectangle 25">
              <a:extLst>
                <a:ext uri="{FF2B5EF4-FFF2-40B4-BE49-F238E27FC236}">
                  <a16:creationId xmlns:a16="http://schemas.microsoft.com/office/drawing/2014/main" id="{1D9BCCA6-9300-D25A-1CEE-70C3E0097C6E}"/>
                </a:ext>
              </a:extLst>
            </p:cNvPr>
            <p:cNvSpPr/>
            <p:nvPr/>
          </p:nvSpPr>
          <p:spPr>
            <a:xfrm>
              <a:off x="3406341" y="4196225"/>
              <a:ext cx="2665095" cy="4617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a:t>
              </a:r>
            </a:p>
          </p:txBody>
        </p:sp>
      </p:grpSp>
      <p:grpSp>
        <p:nvGrpSpPr>
          <p:cNvPr id="48" name="Group 47">
            <a:extLst>
              <a:ext uri="{FF2B5EF4-FFF2-40B4-BE49-F238E27FC236}">
                <a16:creationId xmlns:a16="http://schemas.microsoft.com/office/drawing/2014/main" id="{9C02E681-1B2B-0CEB-0970-708027FDC89C}"/>
              </a:ext>
            </a:extLst>
          </p:cNvPr>
          <p:cNvGrpSpPr/>
          <p:nvPr/>
        </p:nvGrpSpPr>
        <p:grpSpPr>
          <a:xfrm>
            <a:off x="6113775" y="1093787"/>
            <a:ext cx="2675896" cy="1892302"/>
            <a:chOff x="6113775" y="1093787"/>
            <a:chExt cx="2675896" cy="1892302"/>
          </a:xfrm>
        </p:grpSpPr>
        <p:sp>
          <p:nvSpPr>
            <p:cNvPr id="28" name="Rectangle 27">
              <a:extLst>
                <a:ext uri="{FF2B5EF4-FFF2-40B4-BE49-F238E27FC236}">
                  <a16:creationId xmlns:a16="http://schemas.microsoft.com/office/drawing/2014/main" id="{284DE029-FC75-DBE2-AE81-A88366EC0D3C}"/>
                </a:ext>
              </a:extLst>
            </p:cNvPr>
            <p:cNvSpPr/>
            <p:nvPr/>
          </p:nvSpPr>
          <p:spPr>
            <a:xfrm>
              <a:off x="6113775" y="1093787"/>
              <a:ext cx="2675896"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Benefits by Stakeholder Group</a:t>
              </a:r>
            </a:p>
          </p:txBody>
        </p:sp>
        <p:sp>
          <p:nvSpPr>
            <p:cNvPr id="29" name="Rectangle 28">
              <a:extLst>
                <a:ext uri="{FF2B5EF4-FFF2-40B4-BE49-F238E27FC236}">
                  <a16:creationId xmlns:a16="http://schemas.microsoft.com/office/drawing/2014/main" id="{306A7EDF-896A-6EED-8AA5-BA46FC1EB978}"/>
                </a:ext>
              </a:extLst>
            </p:cNvPr>
            <p:cNvSpPr/>
            <p:nvPr/>
          </p:nvSpPr>
          <p:spPr>
            <a:xfrm>
              <a:off x="6113775" y="1262987"/>
              <a:ext cx="2675896" cy="172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Buy – Get the information they need to build plans; more accurate and clear definitions from “Count” companies</a:t>
              </a:r>
            </a:p>
            <a:p>
              <a:pPr>
                <a:spcAft>
                  <a:spcPts val="300"/>
                </a:spcAft>
              </a:pPr>
              <a:r>
                <a:rPr lang="en-GB" sz="900" dirty="0">
                  <a:solidFill>
                    <a:schemeClr val="tx1"/>
                  </a:solidFill>
                </a:rPr>
                <a:t>Sell – Get information they need to better manage inventory, create new offerings; more accurate and clear definitions from “Count” companies </a:t>
              </a:r>
            </a:p>
            <a:p>
              <a:pPr>
                <a:spcAft>
                  <a:spcPts val="300"/>
                </a:spcAft>
              </a:pPr>
              <a:r>
                <a:rPr lang="en-GB" sz="900" dirty="0">
                  <a:solidFill>
                    <a:schemeClr val="tx1"/>
                  </a:solidFill>
                </a:rPr>
                <a:t>Count – Levels competitive references, appropriately puts responsibility with the providers, highlights methodology choices</a:t>
              </a:r>
            </a:p>
            <a:p>
              <a:pPr>
                <a:spcAft>
                  <a:spcPts val="300"/>
                </a:spcAft>
              </a:pPr>
              <a:r>
                <a:rPr lang="en-GB" sz="900" dirty="0">
                  <a:solidFill>
                    <a:schemeClr val="tx1"/>
                  </a:solidFill>
                </a:rPr>
                <a:t>OEM – Levels competitive references</a:t>
              </a:r>
            </a:p>
            <a:p>
              <a:pPr>
                <a:spcAft>
                  <a:spcPts val="300"/>
                </a:spcAft>
              </a:pPr>
              <a:r>
                <a:rPr lang="en-GB" sz="900" dirty="0">
                  <a:solidFill>
                    <a:schemeClr val="tx1"/>
                  </a:solidFill>
                </a:rPr>
                <a:t>Support – ?</a:t>
              </a:r>
            </a:p>
          </p:txBody>
        </p:sp>
      </p:grpSp>
      <p:grpSp>
        <p:nvGrpSpPr>
          <p:cNvPr id="49" name="Group 48">
            <a:extLst>
              <a:ext uri="{FF2B5EF4-FFF2-40B4-BE49-F238E27FC236}">
                <a16:creationId xmlns:a16="http://schemas.microsoft.com/office/drawing/2014/main" id="{38AAEFD3-5CFC-44F7-CE59-38085D036510}"/>
              </a:ext>
            </a:extLst>
          </p:cNvPr>
          <p:cNvGrpSpPr/>
          <p:nvPr/>
        </p:nvGrpSpPr>
        <p:grpSpPr>
          <a:xfrm>
            <a:off x="6113027" y="3028693"/>
            <a:ext cx="2683312" cy="1638556"/>
            <a:chOff x="6113027" y="3039549"/>
            <a:chExt cx="2683312" cy="1638556"/>
          </a:xfrm>
        </p:grpSpPr>
        <p:sp>
          <p:nvSpPr>
            <p:cNvPr id="31" name="Rectangle 30">
              <a:extLst>
                <a:ext uri="{FF2B5EF4-FFF2-40B4-BE49-F238E27FC236}">
                  <a16:creationId xmlns:a16="http://schemas.microsoft.com/office/drawing/2014/main" id="{F36AC4E7-B680-8047-009D-2D4A7B5EE2CD}"/>
                </a:ext>
              </a:extLst>
            </p:cNvPr>
            <p:cNvSpPr/>
            <p:nvPr/>
          </p:nvSpPr>
          <p:spPr>
            <a:xfrm>
              <a:off x="6113027" y="3039549"/>
              <a:ext cx="2683312"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Next Steps </a:t>
              </a:r>
            </a:p>
          </p:txBody>
        </p:sp>
        <p:sp>
          <p:nvSpPr>
            <p:cNvPr id="32" name="Rectangle 31">
              <a:extLst>
                <a:ext uri="{FF2B5EF4-FFF2-40B4-BE49-F238E27FC236}">
                  <a16:creationId xmlns:a16="http://schemas.microsoft.com/office/drawing/2014/main" id="{32498B1B-63E6-C391-1379-502456132970}"/>
                </a:ext>
              </a:extLst>
            </p:cNvPr>
            <p:cNvSpPr/>
            <p:nvPr/>
          </p:nvSpPr>
          <p:spPr>
            <a:xfrm>
              <a:off x="6113027" y="3208749"/>
              <a:ext cx="2683312" cy="14693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spc="-20" dirty="0">
                  <a:solidFill>
                    <a:schemeClr val="tx1"/>
                  </a:solidFill>
                </a:rPr>
                <a:t>Officially kick-off session with the [ ?] CIMM working group to manage the project. Summarize list of statistics that were referenced in the audit phase: Total number of devices that generate data, total number that are active, total that return measurement data, active with household demographics, subset that can read watermarks and collect fingerprints, subset that is ATSC3 ready, networks measured, apps measured, demographic skews, average time captured per period.</a:t>
              </a:r>
            </a:p>
          </p:txBody>
        </p:sp>
      </p:grpSp>
      <p:sp>
        <p:nvSpPr>
          <p:cNvPr id="50" name="Rectangle 49">
            <a:extLst>
              <a:ext uri="{FF2B5EF4-FFF2-40B4-BE49-F238E27FC236}">
                <a16:creationId xmlns:a16="http://schemas.microsoft.com/office/drawing/2014/main" id="{7DF74487-8463-6DF6-C8B5-C7F68BA45A84}"/>
              </a:ext>
            </a:extLst>
          </p:cNvPr>
          <p:cNvSpPr/>
          <p:nvPr/>
        </p:nvSpPr>
        <p:spPr>
          <a:xfrm>
            <a:off x="5692588" y="276225"/>
            <a:ext cx="2411505" cy="771098"/>
          </a:xfrm>
          <a:prstGeom prst="rect">
            <a:avLst/>
          </a:prstGeom>
          <a:solidFill>
            <a:schemeClr val="bg1">
              <a:lumMod val="95000"/>
            </a:schemeClr>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1.1 Common Terminology</a:t>
            </a:r>
          </a:p>
        </p:txBody>
      </p:sp>
      <p:sp>
        <p:nvSpPr>
          <p:cNvPr id="7" name="Slide Number Placeholder 6">
            <a:extLst>
              <a:ext uri="{FF2B5EF4-FFF2-40B4-BE49-F238E27FC236}">
                <a16:creationId xmlns:a16="http://schemas.microsoft.com/office/drawing/2014/main" id="{BD9ADB5C-6A2F-A5D9-8D49-81EAFD2EEAC9}"/>
              </a:ext>
            </a:extLst>
          </p:cNvPr>
          <p:cNvSpPr>
            <a:spLocks noGrp="1"/>
          </p:cNvSpPr>
          <p:nvPr>
            <p:ph type="sldNum" sz="quarter" idx="11"/>
          </p:nvPr>
        </p:nvSpPr>
        <p:spPr/>
        <p:txBody>
          <a:bodyPr/>
          <a:lstStyle/>
          <a:p>
            <a:fld id="{10AABD62-4B1F-4370-9BF1-A64AA2AFB05A}" type="slidenum">
              <a:rPr lang="en-GB" smtClean="0"/>
              <a:pPr/>
              <a:t>43</a:t>
            </a:fld>
            <a:endParaRPr lang="en-GB" dirty="0"/>
          </a:p>
        </p:txBody>
      </p:sp>
    </p:spTree>
    <p:extLst>
      <p:ext uri="{BB962C8B-B14F-4D97-AF65-F5344CB8AC3E}">
        <p14:creationId xmlns:p14="http://schemas.microsoft.com/office/powerpoint/2010/main" val="20513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37D8-77F2-199E-A248-E4D65A962088}"/>
              </a:ext>
            </a:extLst>
          </p:cNvPr>
          <p:cNvSpPr>
            <a:spLocks noGrp="1"/>
          </p:cNvSpPr>
          <p:nvPr>
            <p:ph type="title"/>
          </p:nvPr>
        </p:nvSpPr>
        <p:spPr>
          <a:xfrm>
            <a:off x="354330" y="272581"/>
            <a:ext cx="5096211" cy="617220"/>
          </a:xfrm>
        </p:spPr>
        <p:txBody>
          <a:bodyPr/>
          <a:lstStyle/>
          <a:p>
            <a:r>
              <a:rPr lang="en-GB" dirty="0"/>
              <a:t>Interoperability Group – 1.2</a:t>
            </a:r>
          </a:p>
        </p:txBody>
      </p:sp>
      <p:sp>
        <p:nvSpPr>
          <p:cNvPr id="3" name="Footer Placeholder 2">
            <a:extLst>
              <a:ext uri="{FF2B5EF4-FFF2-40B4-BE49-F238E27FC236}">
                <a16:creationId xmlns:a16="http://schemas.microsoft.com/office/drawing/2014/main" id="{93304075-9AB7-BA72-16A4-5BE10C79D8CD}"/>
              </a:ext>
            </a:extLst>
          </p:cNvPr>
          <p:cNvSpPr>
            <a:spLocks noGrp="1"/>
          </p:cNvSpPr>
          <p:nvPr>
            <p:ph type="ftr" sz="quarter" idx="10"/>
          </p:nvPr>
        </p:nvSpPr>
        <p:spPr/>
        <p:txBody>
          <a:bodyPr/>
          <a:lstStyle/>
          <a:p>
            <a:r>
              <a:rPr lang="en-GB" dirty="0"/>
              <a:t>Coalition for Innovation in Media Measurement, October 2023</a:t>
            </a:r>
          </a:p>
        </p:txBody>
      </p:sp>
      <p:sp>
        <p:nvSpPr>
          <p:cNvPr id="5" name="Rectangle 4">
            <a:extLst>
              <a:ext uri="{FF2B5EF4-FFF2-40B4-BE49-F238E27FC236}">
                <a16:creationId xmlns:a16="http://schemas.microsoft.com/office/drawing/2014/main" id="{C9EF4E08-E3C5-2CA2-FD74-1BAF26665A04}"/>
              </a:ext>
            </a:extLst>
          </p:cNvPr>
          <p:cNvSpPr/>
          <p:nvPr/>
        </p:nvSpPr>
        <p:spPr>
          <a:xfrm>
            <a:off x="345366" y="1093787"/>
            <a:ext cx="3011168"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Problem</a:t>
            </a:r>
          </a:p>
        </p:txBody>
      </p:sp>
      <p:sp>
        <p:nvSpPr>
          <p:cNvPr id="6" name="Rectangle 5">
            <a:extLst>
              <a:ext uri="{FF2B5EF4-FFF2-40B4-BE49-F238E27FC236}">
                <a16:creationId xmlns:a16="http://schemas.microsoft.com/office/drawing/2014/main" id="{1F1498B0-FD7E-F899-FC34-F9710D006B7A}"/>
              </a:ext>
            </a:extLst>
          </p:cNvPr>
          <p:cNvSpPr/>
          <p:nvPr/>
        </p:nvSpPr>
        <p:spPr>
          <a:xfrm>
            <a:off x="345366" y="1262986"/>
            <a:ext cx="3011168"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Each OEM uses different metrics so the data is difficult to compare or integrate</a:t>
            </a:r>
          </a:p>
        </p:txBody>
      </p:sp>
      <p:sp>
        <p:nvSpPr>
          <p:cNvPr id="9" name="Rectangle 8">
            <a:extLst>
              <a:ext uri="{FF2B5EF4-FFF2-40B4-BE49-F238E27FC236}">
                <a16:creationId xmlns:a16="http://schemas.microsoft.com/office/drawing/2014/main" id="{C5DF1F45-7B28-8831-66F8-AF22E2A2B03F}"/>
              </a:ext>
            </a:extLst>
          </p:cNvPr>
          <p:cNvSpPr/>
          <p:nvPr/>
        </p:nvSpPr>
        <p:spPr>
          <a:xfrm>
            <a:off x="345366" y="1927629"/>
            <a:ext cx="3011168"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Implementation Ideas/Options </a:t>
            </a:r>
          </a:p>
        </p:txBody>
      </p:sp>
      <p:sp>
        <p:nvSpPr>
          <p:cNvPr id="10" name="Rectangle 9">
            <a:extLst>
              <a:ext uri="{FF2B5EF4-FFF2-40B4-BE49-F238E27FC236}">
                <a16:creationId xmlns:a16="http://schemas.microsoft.com/office/drawing/2014/main" id="{89B08FC0-1FD5-5106-8357-55D75B032AB6}"/>
              </a:ext>
            </a:extLst>
          </p:cNvPr>
          <p:cNvSpPr/>
          <p:nvPr/>
        </p:nvSpPr>
        <p:spPr>
          <a:xfrm>
            <a:off x="345367" y="2096828"/>
            <a:ext cx="3011168" cy="25704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Breakdown the terminology into descriptive statistics (requires no tech), </a:t>
            </a:r>
            <a:r>
              <a:rPr lang="en-GB" sz="900" b="1" dirty="0">
                <a:solidFill>
                  <a:schemeClr val="tx1"/>
                </a:solidFill>
              </a:rPr>
              <a:t>metrics </a:t>
            </a:r>
            <a:r>
              <a:rPr lang="en-GB" sz="900" dirty="0">
                <a:solidFill>
                  <a:schemeClr val="tx1"/>
                </a:solidFill>
              </a:rPr>
              <a:t>(should require no tech), and standards (may require changes to adopt but requires no new tech)</a:t>
            </a:r>
          </a:p>
          <a:p>
            <a:pPr marL="228600" indent="-228600">
              <a:spcAft>
                <a:spcPts val="600"/>
              </a:spcAft>
              <a:buFont typeface="+mj-lt"/>
              <a:buAutoNum type="arabicPeriod"/>
            </a:pPr>
            <a:r>
              <a:rPr lang="en-GB" sz="900" dirty="0">
                <a:solidFill>
                  <a:schemeClr val="tx1"/>
                </a:solidFill>
              </a:rPr>
              <a:t>CIMM Working Group generate list of metrics from buyers-sellers and measurement companies</a:t>
            </a:r>
          </a:p>
          <a:p>
            <a:pPr marL="228600" indent="-228600">
              <a:spcAft>
                <a:spcPts val="600"/>
              </a:spcAft>
              <a:buFont typeface="+mj-lt"/>
              <a:buAutoNum type="arabicPeriod"/>
            </a:pPr>
            <a:r>
              <a:rPr lang="en-GB" sz="900" dirty="0">
                <a:solidFill>
                  <a:schemeClr val="tx1"/>
                </a:solidFill>
              </a:rPr>
              <a:t>MRC alignment, JIC, IAB</a:t>
            </a:r>
          </a:p>
          <a:p>
            <a:pPr marL="228600" indent="-228600">
              <a:spcAft>
                <a:spcPts val="600"/>
              </a:spcAft>
              <a:buFont typeface="+mj-lt"/>
              <a:buAutoNum type="arabicPeriod"/>
            </a:pPr>
            <a:r>
              <a:rPr lang="en-GB" sz="900" dirty="0">
                <a:solidFill>
                  <a:schemeClr val="tx1"/>
                </a:solidFill>
              </a:rPr>
              <a:t>OEM feedback and iteration</a:t>
            </a:r>
          </a:p>
          <a:p>
            <a:pPr marL="228600" indent="-228600">
              <a:spcAft>
                <a:spcPts val="600"/>
              </a:spcAft>
              <a:buFont typeface="+mj-lt"/>
              <a:buAutoNum type="arabicPeriod"/>
            </a:pPr>
            <a:r>
              <a:rPr lang="en-GB" sz="900" dirty="0">
                <a:solidFill>
                  <a:schemeClr val="tx1"/>
                </a:solidFill>
              </a:rPr>
              <a:t>OEM pledge and timeline</a:t>
            </a:r>
          </a:p>
          <a:p>
            <a:pPr marL="228600" indent="-228600">
              <a:spcAft>
                <a:spcPts val="600"/>
              </a:spcAft>
              <a:buFont typeface="+mj-lt"/>
              <a:buAutoNum type="arabicPeriod"/>
            </a:pPr>
            <a:r>
              <a:rPr lang="en-GB" sz="900" dirty="0">
                <a:solidFill>
                  <a:schemeClr val="tx1"/>
                </a:solidFill>
              </a:rPr>
              <a:t>Publish</a:t>
            </a:r>
          </a:p>
        </p:txBody>
      </p:sp>
      <p:grpSp>
        <p:nvGrpSpPr>
          <p:cNvPr id="44" name="Group 43">
            <a:extLst>
              <a:ext uri="{FF2B5EF4-FFF2-40B4-BE49-F238E27FC236}">
                <a16:creationId xmlns:a16="http://schemas.microsoft.com/office/drawing/2014/main" id="{7C87880D-35AF-8225-FA8C-D199381B47CB}"/>
              </a:ext>
            </a:extLst>
          </p:cNvPr>
          <p:cNvGrpSpPr/>
          <p:nvPr/>
        </p:nvGrpSpPr>
        <p:grpSpPr>
          <a:xfrm>
            <a:off x="3407091" y="1093787"/>
            <a:ext cx="2665095" cy="789911"/>
            <a:chOff x="3407091" y="1093787"/>
            <a:chExt cx="2665095" cy="789911"/>
          </a:xfrm>
        </p:grpSpPr>
        <p:sp>
          <p:nvSpPr>
            <p:cNvPr id="13" name="Rectangle 12">
              <a:extLst>
                <a:ext uri="{FF2B5EF4-FFF2-40B4-BE49-F238E27FC236}">
                  <a16:creationId xmlns:a16="http://schemas.microsoft.com/office/drawing/2014/main" id="{F866744E-A93C-C6F7-79E9-FD8C1A240071}"/>
                </a:ext>
              </a:extLst>
            </p:cNvPr>
            <p:cNvSpPr/>
            <p:nvPr/>
          </p:nvSpPr>
          <p:spPr>
            <a:xfrm>
              <a:off x="3407091" y="1093787"/>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Solution</a:t>
              </a:r>
            </a:p>
          </p:txBody>
        </p:sp>
        <p:sp>
          <p:nvSpPr>
            <p:cNvPr id="14" name="Rectangle 13">
              <a:extLst>
                <a:ext uri="{FF2B5EF4-FFF2-40B4-BE49-F238E27FC236}">
                  <a16:creationId xmlns:a16="http://schemas.microsoft.com/office/drawing/2014/main" id="{770576D0-C4B4-6BF0-D47F-3F98AD521AB4}"/>
                </a:ext>
              </a:extLst>
            </p:cNvPr>
            <p:cNvSpPr/>
            <p:nvPr/>
          </p:nvSpPr>
          <p:spPr>
            <a:xfrm>
              <a:off x="3407091" y="1262986"/>
              <a:ext cx="2665095"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Ask OEMs to support a list of metric definitions for which the stakeholders seek commonality.</a:t>
              </a:r>
            </a:p>
          </p:txBody>
        </p:sp>
      </p:grpSp>
      <p:grpSp>
        <p:nvGrpSpPr>
          <p:cNvPr id="43" name="Group 42">
            <a:extLst>
              <a:ext uri="{FF2B5EF4-FFF2-40B4-BE49-F238E27FC236}">
                <a16:creationId xmlns:a16="http://schemas.microsoft.com/office/drawing/2014/main" id="{8F443009-DE32-A681-E0AF-802FE76B0674}"/>
              </a:ext>
            </a:extLst>
          </p:cNvPr>
          <p:cNvGrpSpPr/>
          <p:nvPr/>
        </p:nvGrpSpPr>
        <p:grpSpPr>
          <a:xfrm>
            <a:off x="3407090" y="1927629"/>
            <a:ext cx="2665095" cy="1318702"/>
            <a:chOff x="3407090" y="1914929"/>
            <a:chExt cx="2665095" cy="1318702"/>
          </a:xfrm>
        </p:grpSpPr>
        <p:sp>
          <p:nvSpPr>
            <p:cNvPr id="16" name="Rectangle 15">
              <a:extLst>
                <a:ext uri="{FF2B5EF4-FFF2-40B4-BE49-F238E27FC236}">
                  <a16:creationId xmlns:a16="http://schemas.microsoft.com/office/drawing/2014/main" id="{0406E447-9C07-CF28-9FE2-693D58423492}"/>
                </a:ext>
              </a:extLst>
            </p:cNvPr>
            <p:cNvSpPr/>
            <p:nvPr/>
          </p:nvSpPr>
          <p:spPr>
            <a:xfrm>
              <a:off x="3407090" y="1914929"/>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Pros/Cons </a:t>
              </a:r>
            </a:p>
          </p:txBody>
        </p:sp>
        <p:sp>
          <p:nvSpPr>
            <p:cNvPr id="17" name="Rectangle 16">
              <a:extLst>
                <a:ext uri="{FF2B5EF4-FFF2-40B4-BE49-F238E27FC236}">
                  <a16:creationId xmlns:a16="http://schemas.microsoft.com/office/drawing/2014/main" id="{377850E1-47F0-D2AF-BBC9-B406AF4752FA}"/>
                </a:ext>
              </a:extLst>
            </p:cNvPr>
            <p:cNvSpPr/>
            <p:nvPr/>
          </p:nvSpPr>
          <p:spPr>
            <a:xfrm>
              <a:off x="3407090" y="2084128"/>
              <a:ext cx="2665095" cy="11495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Need to ensure that a universally accessible commonality doesn’t unduly degrade the value of the measurement </a:t>
              </a:r>
            </a:p>
          </p:txBody>
        </p:sp>
      </p:grpSp>
      <p:grpSp>
        <p:nvGrpSpPr>
          <p:cNvPr id="46" name="Group 45">
            <a:extLst>
              <a:ext uri="{FF2B5EF4-FFF2-40B4-BE49-F238E27FC236}">
                <a16:creationId xmlns:a16="http://schemas.microsoft.com/office/drawing/2014/main" id="{232EDC92-4A42-D60A-F4D3-1A22EAA447A9}"/>
              </a:ext>
            </a:extLst>
          </p:cNvPr>
          <p:cNvGrpSpPr/>
          <p:nvPr/>
        </p:nvGrpSpPr>
        <p:grpSpPr>
          <a:xfrm>
            <a:off x="3406341" y="3292797"/>
            <a:ext cx="2665845" cy="697035"/>
            <a:chOff x="3406341" y="3276145"/>
            <a:chExt cx="2665845" cy="697035"/>
          </a:xfrm>
        </p:grpSpPr>
        <p:sp>
          <p:nvSpPr>
            <p:cNvPr id="22" name="Rectangle 21">
              <a:extLst>
                <a:ext uri="{FF2B5EF4-FFF2-40B4-BE49-F238E27FC236}">
                  <a16:creationId xmlns:a16="http://schemas.microsoft.com/office/drawing/2014/main" id="{1999FBAB-5A05-FEF6-00CE-AE78CB8E9469}"/>
                </a:ext>
              </a:extLst>
            </p:cNvPr>
            <p:cNvSpPr/>
            <p:nvPr/>
          </p:nvSpPr>
          <p:spPr>
            <a:xfrm>
              <a:off x="3407091" y="3276145"/>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Critical Path Participants </a:t>
              </a:r>
            </a:p>
          </p:txBody>
        </p:sp>
        <p:sp>
          <p:nvSpPr>
            <p:cNvPr id="23" name="Rectangle 22">
              <a:extLst>
                <a:ext uri="{FF2B5EF4-FFF2-40B4-BE49-F238E27FC236}">
                  <a16:creationId xmlns:a16="http://schemas.microsoft.com/office/drawing/2014/main" id="{28E0FFA5-FD74-F9AE-72C9-674FF6B9D191}"/>
                </a:ext>
              </a:extLst>
            </p:cNvPr>
            <p:cNvSpPr/>
            <p:nvPr/>
          </p:nvSpPr>
          <p:spPr>
            <a:xfrm>
              <a:off x="3406341" y="3445344"/>
              <a:ext cx="2665095" cy="5278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400"/>
                </a:spcAft>
              </a:pPr>
              <a:r>
                <a:rPr lang="en-GB" sz="900" dirty="0">
                  <a:solidFill>
                    <a:schemeClr val="tx1"/>
                  </a:solidFill>
                </a:rPr>
                <a:t>OEMs, Measurement Cos</a:t>
              </a:r>
            </a:p>
          </p:txBody>
        </p:sp>
      </p:grpSp>
      <p:grpSp>
        <p:nvGrpSpPr>
          <p:cNvPr id="47" name="Group 46">
            <a:extLst>
              <a:ext uri="{FF2B5EF4-FFF2-40B4-BE49-F238E27FC236}">
                <a16:creationId xmlns:a16="http://schemas.microsoft.com/office/drawing/2014/main" id="{02325F16-4DEE-53E4-2FF1-907A55938372}"/>
              </a:ext>
            </a:extLst>
          </p:cNvPr>
          <p:cNvGrpSpPr/>
          <p:nvPr/>
        </p:nvGrpSpPr>
        <p:grpSpPr>
          <a:xfrm>
            <a:off x="3406341" y="4036295"/>
            <a:ext cx="2665845" cy="630954"/>
            <a:chOff x="3406341" y="4027025"/>
            <a:chExt cx="2665845" cy="630954"/>
          </a:xfrm>
        </p:grpSpPr>
        <p:sp>
          <p:nvSpPr>
            <p:cNvPr id="25" name="Rectangle 24">
              <a:extLst>
                <a:ext uri="{FF2B5EF4-FFF2-40B4-BE49-F238E27FC236}">
                  <a16:creationId xmlns:a16="http://schemas.microsoft.com/office/drawing/2014/main" id="{0C8DEE7E-4F8C-BD32-9952-F2EC4385EB6F}"/>
                </a:ext>
              </a:extLst>
            </p:cNvPr>
            <p:cNvSpPr/>
            <p:nvPr/>
          </p:nvSpPr>
          <p:spPr>
            <a:xfrm>
              <a:off x="3407091" y="4027025"/>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Unknowns</a:t>
              </a:r>
            </a:p>
          </p:txBody>
        </p:sp>
        <p:sp>
          <p:nvSpPr>
            <p:cNvPr id="26" name="Rectangle 25">
              <a:extLst>
                <a:ext uri="{FF2B5EF4-FFF2-40B4-BE49-F238E27FC236}">
                  <a16:creationId xmlns:a16="http://schemas.microsoft.com/office/drawing/2014/main" id="{1D9BCCA6-9300-D25A-1CEE-70C3E0097C6E}"/>
                </a:ext>
              </a:extLst>
            </p:cNvPr>
            <p:cNvSpPr/>
            <p:nvPr/>
          </p:nvSpPr>
          <p:spPr>
            <a:xfrm>
              <a:off x="3406341" y="4196225"/>
              <a:ext cx="2665095" cy="4617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How various FP methods impact metrics?</a:t>
              </a:r>
            </a:p>
          </p:txBody>
        </p:sp>
      </p:grpSp>
      <p:grpSp>
        <p:nvGrpSpPr>
          <p:cNvPr id="48" name="Group 47">
            <a:extLst>
              <a:ext uri="{FF2B5EF4-FFF2-40B4-BE49-F238E27FC236}">
                <a16:creationId xmlns:a16="http://schemas.microsoft.com/office/drawing/2014/main" id="{9C02E681-1B2B-0CEB-0970-708027FDC89C}"/>
              </a:ext>
            </a:extLst>
          </p:cNvPr>
          <p:cNvGrpSpPr/>
          <p:nvPr/>
        </p:nvGrpSpPr>
        <p:grpSpPr>
          <a:xfrm>
            <a:off x="6113775" y="1093787"/>
            <a:ext cx="2675896" cy="1892302"/>
            <a:chOff x="6113775" y="1093787"/>
            <a:chExt cx="2675896" cy="1892302"/>
          </a:xfrm>
        </p:grpSpPr>
        <p:sp>
          <p:nvSpPr>
            <p:cNvPr id="28" name="Rectangle 27">
              <a:extLst>
                <a:ext uri="{FF2B5EF4-FFF2-40B4-BE49-F238E27FC236}">
                  <a16:creationId xmlns:a16="http://schemas.microsoft.com/office/drawing/2014/main" id="{284DE029-FC75-DBE2-AE81-A88366EC0D3C}"/>
                </a:ext>
              </a:extLst>
            </p:cNvPr>
            <p:cNvSpPr/>
            <p:nvPr/>
          </p:nvSpPr>
          <p:spPr>
            <a:xfrm>
              <a:off x="6113775" y="1093787"/>
              <a:ext cx="2675896"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Benefits by Stakeholder Group</a:t>
              </a:r>
            </a:p>
          </p:txBody>
        </p:sp>
        <p:sp>
          <p:nvSpPr>
            <p:cNvPr id="29" name="Rectangle 28">
              <a:extLst>
                <a:ext uri="{FF2B5EF4-FFF2-40B4-BE49-F238E27FC236}">
                  <a16:creationId xmlns:a16="http://schemas.microsoft.com/office/drawing/2014/main" id="{306A7EDF-896A-6EED-8AA5-BA46FC1EB978}"/>
                </a:ext>
              </a:extLst>
            </p:cNvPr>
            <p:cNvSpPr/>
            <p:nvPr/>
          </p:nvSpPr>
          <p:spPr>
            <a:xfrm>
              <a:off x="6113775" y="1262987"/>
              <a:ext cx="2675896" cy="172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Buy: </a:t>
              </a:r>
            </a:p>
            <a:p>
              <a:pPr>
                <a:spcAft>
                  <a:spcPts val="600"/>
                </a:spcAft>
              </a:pPr>
              <a:r>
                <a:rPr lang="en-GB" sz="900" dirty="0">
                  <a:solidFill>
                    <a:schemeClr val="tx1"/>
                  </a:solidFill>
                </a:rPr>
                <a:t>Sell</a:t>
              </a:r>
            </a:p>
            <a:p>
              <a:pPr>
                <a:spcAft>
                  <a:spcPts val="600"/>
                </a:spcAft>
              </a:pPr>
              <a:r>
                <a:rPr lang="en-GB" sz="900" dirty="0">
                  <a:solidFill>
                    <a:schemeClr val="tx1"/>
                  </a:solidFill>
                </a:rPr>
                <a:t>Count</a:t>
              </a:r>
            </a:p>
            <a:p>
              <a:pPr>
                <a:spcAft>
                  <a:spcPts val="600"/>
                </a:spcAft>
              </a:pPr>
              <a:r>
                <a:rPr lang="en-GB" sz="900" dirty="0">
                  <a:solidFill>
                    <a:schemeClr val="tx1"/>
                  </a:solidFill>
                </a:rPr>
                <a:t>OEM</a:t>
              </a:r>
            </a:p>
            <a:p>
              <a:pPr>
                <a:spcAft>
                  <a:spcPts val="600"/>
                </a:spcAft>
              </a:pPr>
              <a:r>
                <a:rPr lang="en-GB" sz="900" dirty="0">
                  <a:solidFill>
                    <a:schemeClr val="tx1"/>
                  </a:solidFill>
                </a:rPr>
                <a:t>Support</a:t>
              </a:r>
            </a:p>
          </p:txBody>
        </p:sp>
      </p:grpSp>
      <p:grpSp>
        <p:nvGrpSpPr>
          <p:cNvPr id="49" name="Group 48">
            <a:extLst>
              <a:ext uri="{FF2B5EF4-FFF2-40B4-BE49-F238E27FC236}">
                <a16:creationId xmlns:a16="http://schemas.microsoft.com/office/drawing/2014/main" id="{38AAEFD3-5CFC-44F7-CE59-38085D036510}"/>
              </a:ext>
            </a:extLst>
          </p:cNvPr>
          <p:cNvGrpSpPr/>
          <p:nvPr/>
        </p:nvGrpSpPr>
        <p:grpSpPr>
          <a:xfrm>
            <a:off x="6113027" y="3028693"/>
            <a:ext cx="2683312" cy="1638556"/>
            <a:chOff x="6113027" y="3039549"/>
            <a:chExt cx="2683312" cy="1638556"/>
          </a:xfrm>
        </p:grpSpPr>
        <p:sp>
          <p:nvSpPr>
            <p:cNvPr id="31" name="Rectangle 30">
              <a:extLst>
                <a:ext uri="{FF2B5EF4-FFF2-40B4-BE49-F238E27FC236}">
                  <a16:creationId xmlns:a16="http://schemas.microsoft.com/office/drawing/2014/main" id="{F36AC4E7-B680-8047-009D-2D4A7B5EE2CD}"/>
                </a:ext>
              </a:extLst>
            </p:cNvPr>
            <p:cNvSpPr/>
            <p:nvPr/>
          </p:nvSpPr>
          <p:spPr>
            <a:xfrm>
              <a:off x="6113027" y="3039549"/>
              <a:ext cx="2683312"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Next Steps </a:t>
              </a:r>
            </a:p>
          </p:txBody>
        </p:sp>
        <p:sp>
          <p:nvSpPr>
            <p:cNvPr id="32" name="Rectangle 31">
              <a:extLst>
                <a:ext uri="{FF2B5EF4-FFF2-40B4-BE49-F238E27FC236}">
                  <a16:creationId xmlns:a16="http://schemas.microsoft.com/office/drawing/2014/main" id="{32498B1B-63E6-C391-1379-502456132970}"/>
                </a:ext>
              </a:extLst>
            </p:cNvPr>
            <p:cNvSpPr/>
            <p:nvPr/>
          </p:nvSpPr>
          <p:spPr>
            <a:xfrm>
              <a:off x="6113027" y="3208749"/>
              <a:ext cx="2683312" cy="14693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Officially kick-off session with the [ ?] CIMM working group to manage the project. Summarize list of metrics that were referenced in the audit phase: Duration of view (tune thresholds used for inclusion/exclusion), Live, Access type, etc.</a:t>
              </a:r>
            </a:p>
          </p:txBody>
        </p:sp>
      </p:grpSp>
      <p:sp>
        <p:nvSpPr>
          <p:cNvPr id="7" name="Rectangle 6">
            <a:extLst>
              <a:ext uri="{FF2B5EF4-FFF2-40B4-BE49-F238E27FC236}">
                <a16:creationId xmlns:a16="http://schemas.microsoft.com/office/drawing/2014/main" id="{0C8E8F6E-CA96-DDA6-322A-327F0D2CBA58}"/>
              </a:ext>
            </a:extLst>
          </p:cNvPr>
          <p:cNvSpPr/>
          <p:nvPr/>
        </p:nvSpPr>
        <p:spPr>
          <a:xfrm>
            <a:off x="5692588" y="276225"/>
            <a:ext cx="2411505" cy="771098"/>
          </a:xfrm>
          <a:prstGeom prst="rect">
            <a:avLst/>
          </a:prstGeom>
          <a:solidFill>
            <a:schemeClr val="bg1">
              <a:lumMod val="95000"/>
            </a:schemeClr>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1.2 Metric Definitions</a:t>
            </a:r>
          </a:p>
        </p:txBody>
      </p:sp>
      <p:sp>
        <p:nvSpPr>
          <p:cNvPr id="8" name="Slide Number Placeholder 7">
            <a:extLst>
              <a:ext uri="{FF2B5EF4-FFF2-40B4-BE49-F238E27FC236}">
                <a16:creationId xmlns:a16="http://schemas.microsoft.com/office/drawing/2014/main" id="{70AFB36C-5588-9B12-3777-B39AE6BA1A2E}"/>
              </a:ext>
            </a:extLst>
          </p:cNvPr>
          <p:cNvSpPr>
            <a:spLocks noGrp="1"/>
          </p:cNvSpPr>
          <p:nvPr>
            <p:ph type="sldNum" sz="quarter" idx="11"/>
          </p:nvPr>
        </p:nvSpPr>
        <p:spPr/>
        <p:txBody>
          <a:bodyPr/>
          <a:lstStyle/>
          <a:p>
            <a:fld id="{10AABD62-4B1F-4370-9BF1-A64AA2AFB05A}" type="slidenum">
              <a:rPr lang="en-GB" smtClean="0"/>
              <a:pPr/>
              <a:t>44</a:t>
            </a:fld>
            <a:endParaRPr lang="en-GB" dirty="0"/>
          </a:p>
        </p:txBody>
      </p:sp>
    </p:spTree>
    <p:extLst>
      <p:ext uri="{BB962C8B-B14F-4D97-AF65-F5344CB8AC3E}">
        <p14:creationId xmlns:p14="http://schemas.microsoft.com/office/powerpoint/2010/main" val="31159504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37D8-77F2-199E-A248-E4D65A962088}"/>
              </a:ext>
            </a:extLst>
          </p:cNvPr>
          <p:cNvSpPr>
            <a:spLocks noGrp="1"/>
          </p:cNvSpPr>
          <p:nvPr>
            <p:ph type="title"/>
          </p:nvPr>
        </p:nvSpPr>
        <p:spPr>
          <a:xfrm>
            <a:off x="354330" y="272581"/>
            <a:ext cx="5096211" cy="617220"/>
          </a:xfrm>
        </p:spPr>
        <p:txBody>
          <a:bodyPr/>
          <a:lstStyle/>
          <a:p>
            <a:r>
              <a:rPr lang="en-GB" dirty="0"/>
              <a:t>Interoperability Group – 1.3</a:t>
            </a:r>
          </a:p>
        </p:txBody>
      </p:sp>
      <p:sp>
        <p:nvSpPr>
          <p:cNvPr id="3" name="Footer Placeholder 2">
            <a:extLst>
              <a:ext uri="{FF2B5EF4-FFF2-40B4-BE49-F238E27FC236}">
                <a16:creationId xmlns:a16="http://schemas.microsoft.com/office/drawing/2014/main" id="{93304075-9AB7-BA72-16A4-5BE10C79D8CD}"/>
              </a:ext>
            </a:extLst>
          </p:cNvPr>
          <p:cNvSpPr>
            <a:spLocks noGrp="1"/>
          </p:cNvSpPr>
          <p:nvPr>
            <p:ph type="ftr" sz="quarter" idx="10"/>
          </p:nvPr>
        </p:nvSpPr>
        <p:spPr/>
        <p:txBody>
          <a:bodyPr/>
          <a:lstStyle/>
          <a:p>
            <a:r>
              <a:rPr lang="en-GB" dirty="0"/>
              <a:t>Coalition for Innovation in Media Measurement, October 2023</a:t>
            </a:r>
          </a:p>
        </p:txBody>
      </p:sp>
      <p:sp>
        <p:nvSpPr>
          <p:cNvPr id="5" name="Rectangle 4">
            <a:extLst>
              <a:ext uri="{FF2B5EF4-FFF2-40B4-BE49-F238E27FC236}">
                <a16:creationId xmlns:a16="http://schemas.microsoft.com/office/drawing/2014/main" id="{C9EF4E08-E3C5-2CA2-FD74-1BAF26665A04}"/>
              </a:ext>
            </a:extLst>
          </p:cNvPr>
          <p:cNvSpPr/>
          <p:nvPr/>
        </p:nvSpPr>
        <p:spPr>
          <a:xfrm>
            <a:off x="345366" y="1093787"/>
            <a:ext cx="3011168"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Problem</a:t>
            </a:r>
          </a:p>
        </p:txBody>
      </p:sp>
      <p:sp>
        <p:nvSpPr>
          <p:cNvPr id="6" name="Rectangle 5">
            <a:extLst>
              <a:ext uri="{FF2B5EF4-FFF2-40B4-BE49-F238E27FC236}">
                <a16:creationId xmlns:a16="http://schemas.microsoft.com/office/drawing/2014/main" id="{1F1498B0-FD7E-F899-FC34-F9710D006B7A}"/>
              </a:ext>
            </a:extLst>
          </p:cNvPr>
          <p:cNvSpPr/>
          <p:nvPr/>
        </p:nvSpPr>
        <p:spPr>
          <a:xfrm>
            <a:off x="345366" y="1262986"/>
            <a:ext cx="3011168"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Each OEM uses different technical standards so it is difficult to integrate and summarize data into measurement and operations for rev…</a:t>
            </a:r>
          </a:p>
        </p:txBody>
      </p:sp>
      <p:sp>
        <p:nvSpPr>
          <p:cNvPr id="9" name="Rectangle 8">
            <a:extLst>
              <a:ext uri="{FF2B5EF4-FFF2-40B4-BE49-F238E27FC236}">
                <a16:creationId xmlns:a16="http://schemas.microsoft.com/office/drawing/2014/main" id="{C5DF1F45-7B28-8831-66F8-AF22E2A2B03F}"/>
              </a:ext>
            </a:extLst>
          </p:cNvPr>
          <p:cNvSpPr/>
          <p:nvPr/>
        </p:nvSpPr>
        <p:spPr>
          <a:xfrm>
            <a:off x="345366" y="1927629"/>
            <a:ext cx="3011168"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Implementation Ideas/Options </a:t>
            </a:r>
          </a:p>
        </p:txBody>
      </p:sp>
      <p:sp>
        <p:nvSpPr>
          <p:cNvPr id="10" name="Rectangle 9">
            <a:extLst>
              <a:ext uri="{FF2B5EF4-FFF2-40B4-BE49-F238E27FC236}">
                <a16:creationId xmlns:a16="http://schemas.microsoft.com/office/drawing/2014/main" id="{89B08FC0-1FD5-5106-8357-55D75B032AB6}"/>
              </a:ext>
            </a:extLst>
          </p:cNvPr>
          <p:cNvSpPr/>
          <p:nvPr/>
        </p:nvSpPr>
        <p:spPr>
          <a:xfrm>
            <a:off x="345367" y="2096828"/>
            <a:ext cx="3011168" cy="25704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Breakdown the terminology into descriptive statistics (requires no tech), metrics (should require no tech), and standards (may require changes to adopt but requires no new tech)</a:t>
            </a:r>
          </a:p>
          <a:p>
            <a:pPr marL="228600" indent="-228600">
              <a:spcAft>
                <a:spcPts val="600"/>
              </a:spcAft>
              <a:buFont typeface="+mj-lt"/>
              <a:buAutoNum type="arabicPeriod"/>
            </a:pPr>
            <a:r>
              <a:rPr lang="en-GB" sz="900" dirty="0">
                <a:solidFill>
                  <a:schemeClr val="tx1"/>
                </a:solidFill>
              </a:rPr>
              <a:t>Cross platform, cross OEM, watermarks for measurement and activation</a:t>
            </a:r>
          </a:p>
          <a:p>
            <a:pPr marL="460800" lvl="1" indent="-228600">
              <a:spcAft>
                <a:spcPts val="600"/>
              </a:spcAft>
              <a:buFont typeface="+mj-lt"/>
              <a:buAutoNum type="alphaLcParenR"/>
            </a:pPr>
            <a:r>
              <a:rPr lang="en-GB" sz="900" dirty="0">
                <a:solidFill>
                  <a:schemeClr val="tx1"/>
                </a:solidFill>
              </a:rPr>
              <a:t>Ads</a:t>
            </a:r>
          </a:p>
          <a:p>
            <a:pPr marL="460800" lvl="1" indent="-228600">
              <a:spcAft>
                <a:spcPts val="600"/>
              </a:spcAft>
              <a:buFont typeface="+mj-lt"/>
              <a:buAutoNum type="alphaLcParenR"/>
            </a:pPr>
            <a:r>
              <a:rPr lang="en-GB" sz="900" dirty="0">
                <a:solidFill>
                  <a:schemeClr val="tx1"/>
                </a:solidFill>
              </a:rPr>
              <a:t>Content</a:t>
            </a:r>
          </a:p>
          <a:p>
            <a:pPr marL="228600" indent="-228600">
              <a:spcAft>
                <a:spcPts val="600"/>
              </a:spcAft>
              <a:buFont typeface="+mj-lt"/>
              <a:buAutoNum type="arabicPeriod"/>
            </a:pPr>
            <a:r>
              <a:rPr lang="en-GB" sz="900" dirty="0">
                <a:solidFill>
                  <a:schemeClr val="tx1"/>
                </a:solidFill>
              </a:rPr>
              <a:t>Other (as identified by the metrics alignment)</a:t>
            </a:r>
          </a:p>
          <a:p>
            <a:pPr marL="460800" lvl="1" indent="-228600">
              <a:spcAft>
                <a:spcPts val="600"/>
              </a:spcAft>
              <a:buFont typeface="+mj-lt"/>
              <a:buAutoNum type="alphaLcParenR"/>
            </a:pPr>
            <a:r>
              <a:rPr lang="en-GB" sz="900" dirty="0">
                <a:solidFill>
                  <a:schemeClr val="tx1"/>
                </a:solidFill>
              </a:rPr>
              <a:t>Finger Print resolution</a:t>
            </a:r>
          </a:p>
          <a:p>
            <a:pPr marL="460800" lvl="1" indent="-228600">
              <a:spcAft>
                <a:spcPts val="600"/>
              </a:spcAft>
              <a:buFont typeface="+mj-lt"/>
              <a:buAutoNum type="alphaLcParenR"/>
            </a:pPr>
            <a:r>
              <a:rPr lang="en-GB" sz="900" dirty="0">
                <a:solidFill>
                  <a:schemeClr val="tx1"/>
                </a:solidFill>
              </a:rPr>
              <a:t>TV OFF</a:t>
            </a:r>
          </a:p>
          <a:p>
            <a:pPr marL="460800" lvl="1" indent="-228600">
              <a:spcAft>
                <a:spcPts val="600"/>
              </a:spcAft>
              <a:buFont typeface="+mj-lt"/>
              <a:buAutoNum type="alphaLcParenR"/>
            </a:pPr>
            <a:r>
              <a:rPr lang="en-GB" sz="900" dirty="0">
                <a:solidFill>
                  <a:schemeClr val="tx1"/>
                </a:solidFill>
              </a:rPr>
              <a:t>Time on App</a:t>
            </a:r>
          </a:p>
          <a:p>
            <a:pPr marL="460800" lvl="1" indent="-228600">
              <a:spcAft>
                <a:spcPts val="600"/>
              </a:spcAft>
              <a:buFont typeface="+mj-lt"/>
              <a:buAutoNum type="alphaLcParenR"/>
            </a:pPr>
            <a:r>
              <a:rPr lang="en-GB" sz="900" dirty="0">
                <a:solidFill>
                  <a:schemeClr val="tx1"/>
                </a:solidFill>
              </a:rPr>
              <a:t>???</a:t>
            </a:r>
          </a:p>
        </p:txBody>
      </p:sp>
      <p:grpSp>
        <p:nvGrpSpPr>
          <p:cNvPr id="44" name="Group 43">
            <a:extLst>
              <a:ext uri="{FF2B5EF4-FFF2-40B4-BE49-F238E27FC236}">
                <a16:creationId xmlns:a16="http://schemas.microsoft.com/office/drawing/2014/main" id="{7C87880D-35AF-8225-FA8C-D199381B47CB}"/>
              </a:ext>
            </a:extLst>
          </p:cNvPr>
          <p:cNvGrpSpPr/>
          <p:nvPr/>
        </p:nvGrpSpPr>
        <p:grpSpPr>
          <a:xfrm>
            <a:off x="3407091" y="1093787"/>
            <a:ext cx="2665095" cy="789911"/>
            <a:chOff x="3407091" y="1093787"/>
            <a:chExt cx="2665095" cy="789911"/>
          </a:xfrm>
        </p:grpSpPr>
        <p:sp>
          <p:nvSpPr>
            <p:cNvPr id="13" name="Rectangle 12">
              <a:extLst>
                <a:ext uri="{FF2B5EF4-FFF2-40B4-BE49-F238E27FC236}">
                  <a16:creationId xmlns:a16="http://schemas.microsoft.com/office/drawing/2014/main" id="{F866744E-A93C-C6F7-79E9-FD8C1A240071}"/>
                </a:ext>
              </a:extLst>
            </p:cNvPr>
            <p:cNvSpPr/>
            <p:nvPr/>
          </p:nvSpPr>
          <p:spPr>
            <a:xfrm>
              <a:off x="3407091" y="1093787"/>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Solution</a:t>
              </a:r>
            </a:p>
          </p:txBody>
        </p:sp>
        <p:sp>
          <p:nvSpPr>
            <p:cNvPr id="14" name="Rectangle 13">
              <a:extLst>
                <a:ext uri="{FF2B5EF4-FFF2-40B4-BE49-F238E27FC236}">
                  <a16:creationId xmlns:a16="http://schemas.microsoft.com/office/drawing/2014/main" id="{770576D0-C4B4-6BF0-D47F-3F98AD521AB4}"/>
                </a:ext>
              </a:extLst>
            </p:cNvPr>
            <p:cNvSpPr/>
            <p:nvPr/>
          </p:nvSpPr>
          <p:spPr>
            <a:xfrm>
              <a:off x="3407091" y="1262986"/>
              <a:ext cx="2665095"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Collect definitions from all OEMs for their UE’s and FP logic. Publish these</a:t>
              </a:r>
            </a:p>
          </p:txBody>
        </p:sp>
      </p:grpSp>
      <p:grpSp>
        <p:nvGrpSpPr>
          <p:cNvPr id="46" name="Group 45">
            <a:extLst>
              <a:ext uri="{FF2B5EF4-FFF2-40B4-BE49-F238E27FC236}">
                <a16:creationId xmlns:a16="http://schemas.microsoft.com/office/drawing/2014/main" id="{232EDC92-4A42-D60A-F4D3-1A22EAA447A9}"/>
              </a:ext>
            </a:extLst>
          </p:cNvPr>
          <p:cNvGrpSpPr/>
          <p:nvPr/>
        </p:nvGrpSpPr>
        <p:grpSpPr>
          <a:xfrm>
            <a:off x="3406341" y="3292797"/>
            <a:ext cx="2665845" cy="697035"/>
            <a:chOff x="3406341" y="3276145"/>
            <a:chExt cx="2665845" cy="697035"/>
          </a:xfrm>
        </p:grpSpPr>
        <p:sp>
          <p:nvSpPr>
            <p:cNvPr id="22" name="Rectangle 21">
              <a:extLst>
                <a:ext uri="{FF2B5EF4-FFF2-40B4-BE49-F238E27FC236}">
                  <a16:creationId xmlns:a16="http://schemas.microsoft.com/office/drawing/2014/main" id="{1999FBAB-5A05-FEF6-00CE-AE78CB8E9469}"/>
                </a:ext>
              </a:extLst>
            </p:cNvPr>
            <p:cNvSpPr/>
            <p:nvPr/>
          </p:nvSpPr>
          <p:spPr>
            <a:xfrm>
              <a:off x="3407091" y="3276145"/>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Critical Path Participants </a:t>
              </a:r>
            </a:p>
          </p:txBody>
        </p:sp>
        <p:sp>
          <p:nvSpPr>
            <p:cNvPr id="23" name="Rectangle 22">
              <a:extLst>
                <a:ext uri="{FF2B5EF4-FFF2-40B4-BE49-F238E27FC236}">
                  <a16:creationId xmlns:a16="http://schemas.microsoft.com/office/drawing/2014/main" id="{28E0FFA5-FD74-F9AE-72C9-674FF6B9D191}"/>
                </a:ext>
              </a:extLst>
            </p:cNvPr>
            <p:cNvSpPr/>
            <p:nvPr/>
          </p:nvSpPr>
          <p:spPr>
            <a:xfrm>
              <a:off x="3406341" y="3445344"/>
              <a:ext cx="2665095" cy="5278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400"/>
                </a:spcAft>
              </a:pPr>
              <a:r>
                <a:rPr lang="en-GB" sz="900" dirty="0">
                  <a:solidFill>
                    <a:schemeClr val="tx1"/>
                  </a:solidFill>
                </a:rPr>
                <a:t>OEMs, Measurement Cos</a:t>
              </a:r>
            </a:p>
          </p:txBody>
        </p:sp>
      </p:grpSp>
      <p:grpSp>
        <p:nvGrpSpPr>
          <p:cNvPr id="47" name="Group 46">
            <a:extLst>
              <a:ext uri="{FF2B5EF4-FFF2-40B4-BE49-F238E27FC236}">
                <a16:creationId xmlns:a16="http://schemas.microsoft.com/office/drawing/2014/main" id="{02325F16-4DEE-53E4-2FF1-907A55938372}"/>
              </a:ext>
            </a:extLst>
          </p:cNvPr>
          <p:cNvGrpSpPr/>
          <p:nvPr/>
        </p:nvGrpSpPr>
        <p:grpSpPr>
          <a:xfrm>
            <a:off x="3406341" y="4036295"/>
            <a:ext cx="2665845" cy="630954"/>
            <a:chOff x="3406341" y="4027025"/>
            <a:chExt cx="2665845" cy="630954"/>
          </a:xfrm>
        </p:grpSpPr>
        <p:sp>
          <p:nvSpPr>
            <p:cNvPr id="25" name="Rectangle 24">
              <a:extLst>
                <a:ext uri="{FF2B5EF4-FFF2-40B4-BE49-F238E27FC236}">
                  <a16:creationId xmlns:a16="http://schemas.microsoft.com/office/drawing/2014/main" id="{0C8DEE7E-4F8C-BD32-9952-F2EC4385EB6F}"/>
                </a:ext>
              </a:extLst>
            </p:cNvPr>
            <p:cNvSpPr/>
            <p:nvPr/>
          </p:nvSpPr>
          <p:spPr>
            <a:xfrm>
              <a:off x="3407091" y="4027025"/>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Unknowns</a:t>
              </a:r>
            </a:p>
          </p:txBody>
        </p:sp>
        <p:sp>
          <p:nvSpPr>
            <p:cNvPr id="26" name="Rectangle 25">
              <a:extLst>
                <a:ext uri="{FF2B5EF4-FFF2-40B4-BE49-F238E27FC236}">
                  <a16:creationId xmlns:a16="http://schemas.microsoft.com/office/drawing/2014/main" id="{1D9BCCA6-9300-D25A-1CEE-70C3E0097C6E}"/>
                </a:ext>
              </a:extLst>
            </p:cNvPr>
            <p:cNvSpPr/>
            <p:nvPr/>
          </p:nvSpPr>
          <p:spPr>
            <a:xfrm>
              <a:off x="3406341" y="4196225"/>
              <a:ext cx="2665095" cy="4617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Will the industry adopt open standards? How long will it take to align standards?</a:t>
              </a:r>
            </a:p>
          </p:txBody>
        </p:sp>
      </p:grpSp>
      <p:grpSp>
        <p:nvGrpSpPr>
          <p:cNvPr id="48" name="Group 47">
            <a:extLst>
              <a:ext uri="{FF2B5EF4-FFF2-40B4-BE49-F238E27FC236}">
                <a16:creationId xmlns:a16="http://schemas.microsoft.com/office/drawing/2014/main" id="{9C02E681-1B2B-0CEB-0970-708027FDC89C}"/>
              </a:ext>
            </a:extLst>
          </p:cNvPr>
          <p:cNvGrpSpPr/>
          <p:nvPr/>
        </p:nvGrpSpPr>
        <p:grpSpPr>
          <a:xfrm>
            <a:off x="6113775" y="1093787"/>
            <a:ext cx="2675896" cy="1892302"/>
            <a:chOff x="6113775" y="1093787"/>
            <a:chExt cx="2675896" cy="1892302"/>
          </a:xfrm>
        </p:grpSpPr>
        <p:sp>
          <p:nvSpPr>
            <p:cNvPr id="28" name="Rectangle 27">
              <a:extLst>
                <a:ext uri="{FF2B5EF4-FFF2-40B4-BE49-F238E27FC236}">
                  <a16:creationId xmlns:a16="http://schemas.microsoft.com/office/drawing/2014/main" id="{284DE029-FC75-DBE2-AE81-A88366EC0D3C}"/>
                </a:ext>
              </a:extLst>
            </p:cNvPr>
            <p:cNvSpPr/>
            <p:nvPr/>
          </p:nvSpPr>
          <p:spPr>
            <a:xfrm>
              <a:off x="6113775" y="1093787"/>
              <a:ext cx="2675896"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Benefits by Stakeholder Group</a:t>
              </a:r>
            </a:p>
          </p:txBody>
        </p:sp>
        <p:sp>
          <p:nvSpPr>
            <p:cNvPr id="29" name="Rectangle 28">
              <a:extLst>
                <a:ext uri="{FF2B5EF4-FFF2-40B4-BE49-F238E27FC236}">
                  <a16:creationId xmlns:a16="http://schemas.microsoft.com/office/drawing/2014/main" id="{306A7EDF-896A-6EED-8AA5-BA46FC1EB978}"/>
                </a:ext>
              </a:extLst>
            </p:cNvPr>
            <p:cNvSpPr/>
            <p:nvPr/>
          </p:nvSpPr>
          <p:spPr>
            <a:xfrm>
              <a:off x="6113775" y="1262987"/>
              <a:ext cx="2675896" cy="172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Buy</a:t>
              </a:r>
            </a:p>
            <a:p>
              <a:pPr>
                <a:spcAft>
                  <a:spcPts val="600"/>
                </a:spcAft>
              </a:pPr>
              <a:r>
                <a:rPr lang="en-GB" sz="900" dirty="0">
                  <a:solidFill>
                    <a:schemeClr val="tx1"/>
                  </a:solidFill>
                </a:rPr>
                <a:t>Sell</a:t>
              </a:r>
            </a:p>
            <a:p>
              <a:pPr>
                <a:spcAft>
                  <a:spcPts val="600"/>
                </a:spcAft>
              </a:pPr>
              <a:r>
                <a:rPr lang="en-GB" sz="900" dirty="0">
                  <a:solidFill>
                    <a:schemeClr val="tx1"/>
                  </a:solidFill>
                </a:rPr>
                <a:t>Count</a:t>
              </a:r>
            </a:p>
            <a:p>
              <a:pPr>
                <a:spcAft>
                  <a:spcPts val="600"/>
                </a:spcAft>
              </a:pPr>
              <a:r>
                <a:rPr lang="en-GB" sz="900" dirty="0">
                  <a:solidFill>
                    <a:schemeClr val="tx1"/>
                  </a:solidFill>
                </a:rPr>
                <a:t>OEM </a:t>
              </a:r>
            </a:p>
            <a:p>
              <a:pPr>
                <a:spcAft>
                  <a:spcPts val="600"/>
                </a:spcAft>
              </a:pPr>
              <a:r>
                <a:rPr lang="en-GB" sz="900" dirty="0">
                  <a:solidFill>
                    <a:schemeClr val="tx1"/>
                  </a:solidFill>
                </a:rPr>
                <a:t>Support</a:t>
              </a:r>
            </a:p>
          </p:txBody>
        </p:sp>
      </p:grpSp>
      <p:grpSp>
        <p:nvGrpSpPr>
          <p:cNvPr id="49" name="Group 48">
            <a:extLst>
              <a:ext uri="{FF2B5EF4-FFF2-40B4-BE49-F238E27FC236}">
                <a16:creationId xmlns:a16="http://schemas.microsoft.com/office/drawing/2014/main" id="{38AAEFD3-5CFC-44F7-CE59-38085D036510}"/>
              </a:ext>
            </a:extLst>
          </p:cNvPr>
          <p:cNvGrpSpPr/>
          <p:nvPr/>
        </p:nvGrpSpPr>
        <p:grpSpPr>
          <a:xfrm>
            <a:off x="6113027" y="3028693"/>
            <a:ext cx="2683312" cy="1638556"/>
            <a:chOff x="6113027" y="3039549"/>
            <a:chExt cx="2683312" cy="1638556"/>
          </a:xfrm>
        </p:grpSpPr>
        <p:sp>
          <p:nvSpPr>
            <p:cNvPr id="31" name="Rectangle 30">
              <a:extLst>
                <a:ext uri="{FF2B5EF4-FFF2-40B4-BE49-F238E27FC236}">
                  <a16:creationId xmlns:a16="http://schemas.microsoft.com/office/drawing/2014/main" id="{F36AC4E7-B680-8047-009D-2D4A7B5EE2CD}"/>
                </a:ext>
              </a:extLst>
            </p:cNvPr>
            <p:cNvSpPr/>
            <p:nvPr/>
          </p:nvSpPr>
          <p:spPr>
            <a:xfrm>
              <a:off x="6113027" y="3039549"/>
              <a:ext cx="2683312"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Next Steps </a:t>
              </a:r>
            </a:p>
          </p:txBody>
        </p:sp>
        <p:sp>
          <p:nvSpPr>
            <p:cNvPr id="32" name="Rectangle 31">
              <a:extLst>
                <a:ext uri="{FF2B5EF4-FFF2-40B4-BE49-F238E27FC236}">
                  <a16:creationId xmlns:a16="http://schemas.microsoft.com/office/drawing/2014/main" id="{32498B1B-63E6-C391-1379-502456132970}"/>
                </a:ext>
              </a:extLst>
            </p:cNvPr>
            <p:cNvSpPr/>
            <p:nvPr/>
          </p:nvSpPr>
          <p:spPr>
            <a:xfrm>
              <a:off x="6113027" y="3208749"/>
              <a:ext cx="2683312" cy="14693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Define universe’s, [total sets sold, total sets opted in for fingerprinting by month, total sets enabled to read watermarks by month, total sets available for FAST activity by month, stations collected for fingerprint matching]. Ask OEM’s to publish universe numbers and fingerprint processing thresholds [sampling every x seconds, where samples are taken from].</a:t>
              </a:r>
            </a:p>
          </p:txBody>
        </p:sp>
      </p:grpSp>
      <p:sp>
        <p:nvSpPr>
          <p:cNvPr id="7" name="Rectangle 6">
            <a:extLst>
              <a:ext uri="{FF2B5EF4-FFF2-40B4-BE49-F238E27FC236}">
                <a16:creationId xmlns:a16="http://schemas.microsoft.com/office/drawing/2014/main" id="{0C8E8F6E-CA96-DDA6-322A-327F0D2CBA58}"/>
              </a:ext>
            </a:extLst>
          </p:cNvPr>
          <p:cNvSpPr/>
          <p:nvPr/>
        </p:nvSpPr>
        <p:spPr>
          <a:xfrm>
            <a:off x="5692588" y="276225"/>
            <a:ext cx="2411505" cy="771098"/>
          </a:xfrm>
          <a:prstGeom prst="rect">
            <a:avLst/>
          </a:prstGeom>
          <a:solidFill>
            <a:schemeClr val="bg1">
              <a:lumMod val="95000"/>
            </a:schemeClr>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1.3 Standards</a:t>
            </a:r>
          </a:p>
        </p:txBody>
      </p:sp>
      <p:grpSp>
        <p:nvGrpSpPr>
          <p:cNvPr id="8" name="Group 7">
            <a:extLst>
              <a:ext uri="{FF2B5EF4-FFF2-40B4-BE49-F238E27FC236}">
                <a16:creationId xmlns:a16="http://schemas.microsoft.com/office/drawing/2014/main" id="{5BB7CCE7-91F6-9136-82EB-7D225506EAFE}"/>
              </a:ext>
            </a:extLst>
          </p:cNvPr>
          <p:cNvGrpSpPr/>
          <p:nvPr/>
        </p:nvGrpSpPr>
        <p:grpSpPr>
          <a:xfrm>
            <a:off x="3407090" y="1927629"/>
            <a:ext cx="2665095" cy="644122"/>
            <a:chOff x="3407090" y="1914929"/>
            <a:chExt cx="2665095" cy="644122"/>
          </a:xfrm>
        </p:grpSpPr>
        <p:sp>
          <p:nvSpPr>
            <p:cNvPr id="11" name="Rectangle 10">
              <a:extLst>
                <a:ext uri="{FF2B5EF4-FFF2-40B4-BE49-F238E27FC236}">
                  <a16:creationId xmlns:a16="http://schemas.microsoft.com/office/drawing/2014/main" id="{9EB5A1C7-94F5-8084-7BC7-27AE448497A4}"/>
                </a:ext>
              </a:extLst>
            </p:cNvPr>
            <p:cNvSpPr/>
            <p:nvPr/>
          </p:nvSpPr>
          <p:spPr>
            <a:xfrm>
              <a:off x="3407090" y="1914929"/>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Pros </a:t>
              </a:r>
            </a:p>
          </p:txBody>
        </p:sp>
        <p:sp>
          <p:nvSpPr>
            <p:cNvPr id="12" name="Rectangle 11">
              <a:extLst>
                <a:ext uri="{FF2B5EF4-FFF2-40B4-BE49-F238E27FC236}">
                  <a16:creationId xmlns:a16="http://schemas.microsoft.com/office/drawing/2014/main" id="{E102E212-37A4-376F-5E83-5DC1FCE100F1}"/>
                </a:ext>
              </a:extLst>
            </p:cNvPr>
            <p:cNvSpPr/>
            <p:nvPr/>
          </p:nvSpPr>
          <p:spPr>
            <a:xfrm>
              <a:off x="3407090" y="2084129"/>
              <a:ext cx="2665095" cy="47492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All consuming the data will be on equal footing regardless of the provider.</a:t>
              </a:r>
            </a:p>
          </p:txBody>
        </p:sp>
      </p:grpSp>
      <p:grpSp>
        <p:nvGrpSpPr>
          <p:cNvPr id="15" name="Group 14">
            <a:extLst>
              <a:ext uri="{FF2B5EF4-FFF2-40B4-BE49-F238E27FC236}">
                <a16:creationId xmlns:a16="http://schemas.microsoft.com/office/drawing/2014/main" id="{6EA9443B-7D8B-9344-4CF9-7B1DBBA851C6}"/>
              </a:ext>
            </a:extLst>
          </p:cNvPr>
          <p:cNvGrpSpPr/>
          <p:nvPr/>
        </p:nvGrpSpPr>
        <p:grpSpPr>
          <a:xfrm>
            <a:off x="3406341" y="2613961"/>
            <a:ext cx="2665845" cy="635261"/>
            <a:chOff x="3406341" y="2596952"/>
            <a:chExt cx="2665845" cy="635261"/>
          </a:xfrm>
        </p:grpSpPr>
        <p:sp>
          <p:nvSpPr>
            <p:cNvPr id="18" name="Rectangle 17">
              <a:extLst>
                <a:ext uri="{FF2B5EF4-FFF2-40B4-BE49-F238E27FC236}">
                  <a16:creationId xmlns:a16="http://schemas.microsoft.com/office/drawing/2014/main" id="{9E584F50-A051-3417-40EC-7DE96CC10461}"/>
                </a:ext>
              </a:extLst>
            </p:cNvPr>
            <p:cNvSpPr/>
            <p:nvPr/>
          </p:nvSpPr>
          <p:spPr>
            <a:xfrm>
              <a:off x="3407091" y="2596952"/>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Cons </a:t>
              </a:r>
            </a:p>
          </p:txBody>
        </p:sp>
        <p:sp>
          <p:nvSpPr>
            <p:cNvPr id="19" name="Rectangle 18">
              <a:extLst>
                <a:ext uri="{FF2B5EF4-FFF2-40B4-BE49-F238E27FC236}">
                  <a16:creationId xmlns:a16="http://schemas.microsoft.com/office/drawing/2014/main" id="{0CCA728F-6E42-F038-1B14-1C810879CE6C}"/>
                </a:ext>
              </a:extLst>
            </p:cNvPr>
            <p:cNvSpPr/>
            <p:nvPr/>
          </p:nvSpPr>
          <p:spPr>
            <a:xfrm>
              <a:off x="3406341" y="2766152"/>
              <a:ext cx="2665095" cy="46606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OEM’s consider their fingerprint processing a differentiator. OEMs need financial incentive to adopt standards </a:t>
              </a:r>
            </a:p>
          </p:txBody>
        </p:sp>
      </p:grpSp>
      <p:sp>
        <p:nvSpPr>
          <p:cNvPr id="16" name="Slide Number Placeholder 15">
            <a:extLst>
              <a:ext uri="{FF2B5EF4-FFF2-40B4-BE49-F238E27FC236}">
                <a16:creationId xmlns:a16="http://schemas.microsoft.com/office/drawing/2014/main" id="{C60DFE46-A083-4558-4322-B74E507BD2FF}"/>
              </a:ext>
            </a:extLst>
          </p:cNvPr>
          <p:cNvSpPr>
            <a:spLocks noGrp="1"/>
          </p:cNvSpPr>
          <p:nvPr>
            <p:ph type="sldNum" sz="quarter" idx="11"/>
          </p:nvPr>
        </p:nvSpPr>
        <p:spPr/>
        <p:txBody>
          <a:bodyPr/>
          <a:lstStyle/>
          <a:p>
            <a:fld id="{10AABD62-4B1F-4370-9BF1-A64AA2AFB05A}" type="slidenum">
              <a:rPr lang="en-GB" smtClean="0"/>
              <a:pPr/>
              <a:t>45</a:t>
            </a:fld>
            <a:endParaRPr lang="en-GB" dirty="0"/>
          </a:p>
        </p:txBody>
      </p:sp>
    </p:spTree>
    <p:extLst>
      <p:ext uri="{BB962C8B-B14F-4D97-AF65-F5344CB8AC3E}">
        <p14:creationId xmlns:p14="http://schemas.microsoft.com/office/powerpoint/2010/main" val="3830582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37D8-77F2-199E-A248-E4D65A962088}"/>
              </a:ext>
            </a:extLst>
          </p:cNvPr>
          <p:cNvSpPr>
            <a:spLocks noGrp="1"/>
          </p:cNvSpPr>
          <p:nvPr>
            <p:ph type="title"/>
          </p:nvPr>
        </p:nvSpPr>
        <p:spPr>
          <a:xfrm>
            <a:off x="354330" y="272581"/>
            <a:ext cx="5338258" cy="617220"/>
          </a:xfrm>
        </p:spPr>
        <p:txBody>
          <a:bodyPr>
            <a:noAutofit/>
          </a:bodyPr>
          <a:lstStyle/>
          <a:p>
            <a:r>
              <a:rPr lang="en-GB" dirty="0"/>
              <a:t>Interoperability Group – 1.3.1</a:t>
            </a:r>
          </a:p>
        </p:txBody>
      </p:sp>
      <p:sp>
        <p:nvSpPr>
          <p:cNvPr id="3" name="Footer Placeholder 2">
            <a:extLst>
              <a:ext uri="{FF2B5EF4-FFF2-40B4-BE49-F238E27FC236}">
                <a16:creationId xmlns:a16="http://schemas.microsoft.com/office/drawing/2014/main" id="{93304075-9AB7-BA72-16A4-5BE10C79D8CD}"/>
              </a:ext>
            </a:extLst>
          </p:cNvPr>
          <p:cNvSpPr>
            <a:spLocks noGrp="1"/>
          </p:cNvSpPr>
          <p:nvPr>
            <p:ph type="ftr" sz="quarter" idx="10"/>
          </p:nvPr>
        </p:nvSpPr>
        <p:spPr/>
        <p:txBody>
          <a:bodyPr/>
          <a:lstStyle/>
          <a:p>
            <a:r>
              <a:rPr lang="en-GB" dirty="0"/>
              <a:t>Coalition for Innovation in Media Measurement, October 2023</a:t>
            </a:r>
          </a:p>
        </p:txBody>
      </p:sp>
      <p:sp>
        <p:nvSpPr>
          <p:cNvPr id="5" name="Rectangle 4">
            <a:extLst>
              <a:ext uri="{FF2B5EF4-FFF2-40B4-BE49-F238E27FC236}">
                <a16:creationId xmlns:a16="http://schemas.microsoft.com/office/drawing/2014/main" id="{C9EF4E08-E3C5-2CA2-FD74-1BAF26665A04}"/>
              </a:ext>
            </a:extLst>
          </p:cNvPr>
          <p:cNvSpPr/>
          <p:nvPr/>
        </p:nvSpPr>
        <p:spPr>
          <a:xfrm>
            <a:off x="345366" y="1093787"/>
            <a:ext cx="3011168"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Problem</a:t>
            </a:r>
          </a:p>
        </p:txBody>
      </p:sp>
      <p:sp>
        <p:nvSpPr>
          <p:cNvPr id="6" name="Rectangle 5">
            <a:extLst>
              <a:ext uri="{FF2B5EF4-FFF2-40B4-BE49-F238E27FC236}">
                <a16:creationId xmlns:a16="http://schemas.microsoft.com/office/drawing/2014/main" id="{1F1498B0-FD7E-F899-FC34-F9710D006B7A}"/>
              </a:ext>
            </a:extLst>
          </p:cNvPr>
          <p:cNvSpPr/>
          <p:nvPr/>
        </p:nvSpPr>
        <p:spPr>
          <a:xfrm>
            <a:off x="345366" y="1262986"/>
            <a:ext cx="3011168"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Content is incorrectly or not identified when presented for viewing.</a:t>
            </a:r>
          </a:p>
        </p:txBody>
      </p:sp>
      <p:sp>
        <p:nvSpPr>
          <p:cNvPr id="9" name="Rectangle 8">
            <a:extLst>
              <a:ext uri="{FF2B5EF4-FFF2-40B4-BE49-F238E27FC236}">
                <a16:creationId xmlns:a16="http://schemas.microsoft.com/office/drawing/2014/main" id="{C5DF1F45-7B28-8831-66F8-AF22E2A2B03F}"/>
              </a:ext>
            </a:extLst>
          </p:cNvPr>
          <p:cNvSpPr/>
          <p:nvPr/>
        </p:nvSpPr>
        <p:spPr>
          <a:xfrm>
            <a:off x="345366" y="1927629"/>
            <a:ext cx="3011168"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Implementation Ideas/Options </a:t>
            </a:r>
          </a:p>
        </p:txBody>
      </p:sp>
      <p:sp>
        <p:nvSpPr>
          <p:cNvPr id="10" name="Rectangle 9">
            <a:extLst>
              <a:ext uri="{FF2B5EF4-FFF2-40B4-BE49-F238E27FC236}">
                <a16:creationId xmlns:a16="http://schemas.microsoft.com/office/drawing/2014/main" id="{89B08FC0-1FD5-5106-8357-55D75B032AB6}"/>
              </a:ext>
            </a:extLst>
          </p:cNvPr>
          <p:cNvSpPr/>
          <p:nvPr/>
        </p:nvSpPr>
        <p:spPr>
          <a:xfrm>
            <a:off x="345367" y="2096828"/>
            <a:ext cx="3011168" cy="25704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Use watermarking to directly carry or indirectly (by reference URL) content and ad creative identifiers. Propose using EIDR &amp; AD-ID or UCID.</a:t>
            </a:r>
          </a:p>
          <a:p>
            <a:pPr marL="171450" indent="-171450">
              <a:spcAft>
                <a:spcPts val="600"/>
              </a:spcAft>
              <a:buFont typeface="Arial" panose="020B0604020202020204" pitchFamily="34" charset="0"/>
              <a:buChar char="•"/>
            </a:pPr>
            <a:r>
              <a:rPr lang="en-GB" sz="900" dirty="0">
                <a:solidFill>
                  <a:schemeClr val="tx1"/>
                </a:solidFill>
              </a:rPr>
              <a:t>Revisit TAXI</a:t>
            </a:r>
          </a:p>
          <a:p>
            <a:pPr marL="171450" indent="-171450">
              <a:spcAft>
                <a:spcPts val="600"/>
              </a:spcAft>
              <a:buFont typeface="Arial" panose="020B0604020202020204" pitchFamily="34" charset="0"/>
              <a:buChar char="•"/>
            </a:pPr>
            <a:r>
              <a:rPr lang="en-GB" sz="900" dirty="0">
                <a:solidFill>
                  <a:schemeClr val="tx1"/>
                </a:solidFill>
              </a:rPr>
              <a:t>Use ATSC-3 audio watermark to cary content DOI’s OEM’s report DOI’s directly or resolve DOI’s for EIDR/AD-ID/UCID</a:t>
            </a:r>
          </a:p>
          <a:p>
            <a:pPr marL="345600" lvl="1" indent="-172800">
              <a:spcAft>
                <a:spcPts val="600"/>
              </a:spcAft>
              <a:buFont typeface="Arial" panose="020B0604020202020204" pitchFamily="34" charset="0"/>
              <a:buChar char="•"/>
            </a:pPr>
            <a:r>
              <a:rPr lang="en-GB" sz="900" dirty="0">
                <a:solidFill>
                  <a:schemeClr val="tx1"/>
                </a:solidFill>
              </a:rPr>
              <a:t>Investigate EIDR mirroring services</a:t>
            </a:r>
          </a:p>
          <a:p>
            <a:pPr marL="171450" indent="-171450">
              <a:spcAft>
                <a:spcPts val="600"/>
              </a:spcAft>
              <a:buFont typeface="Arial" panose="020B0604020202020204" pitchFamily="34" charset="0"/>
              <a:buChar char="•"/>
            </a:pPr>
            <a:r>
              <a:rPr lang="en-GB" sz="900" dirty="0">
                <a:solidFill>
                  <a:schemeClr val="tx1"/>
                </a:solidFill>
              </a:rPr>
              <a:t>Use ATSC-3 video watermark to carry EIDR/AD-ID/UCID directly</a:t>
            </a:r>
          </a:p>
        </p:txBody>
      </p:sp>
      <p:grpSp>
        <p:nvGrpSpPr>
          <p:cNvPr id="44" name="Group 43">
            <a:extLst>
              <a:ext uri="{FF2B5EF4-FFF2-40B4-BE49-F238E27FC236}">
                <a16:creationId xmlns:a16="http://schemas.microsoft.com/office/drawing/2014/main" id="{7C87880D-35AF-8225-FA8C-D199381B47CB}"/>
              </a:ext>
            </a:extLst>
          </p:cNvPr>
          <p:cNvGrpSpPr/>
          <p:nvPr/>
        </p:nvGrpSpPr>
        <p:grpSpPr>
          <a:xfrm>
            <a:off x="3407091" y="1093787"/>
            <a:ext cx="2665095" cy="789911"/>
            <a:chOff x="3407091" y="1093787"/>
            <a:chExt cx="2665095" cy="789911"/>
          </a:xfrm>
        </p:grpSpPr>
        <p:sp>
          <p:nvSpPr>
            <p:cNvPr id="13" name="Rectangle 12">
              <a:extLst>
                <a:ext uri="{FF2B5EF4-FFF2-40B4-BE49-F238E27FC236}">
                  <a16:creationId xmlns:a16="http://schemas.microsoft.com/office/drawing/2014/main" id="{F866744E-A93C-C6F7-79E9-FD8C1A240071}"/>
                </a:ext>
              </a:extLst>
            </p:cNvPr>
            <p:cNvSpPr/>
            <p:nvPr/>
          </p:nvSpPr>
          <p:spPr>
            <a:xfrm>
              <a:off x="3407091" y="1093787"/>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Solution</a:t>
              </a:r>
            </a:p>
          </p:txBody>
        </p:sp>
        <p:sp>
          <p:nvSpPr>
            <p:cNvPr id="14" name="Rectangle 13">
              <a:extLst>
                <a:ext uri="{FF2B5EF4-FFF2-40B4-BE49-F238E27FC236}">
                  <a16:creationId xmlns:a16="http://schemas.microsoft.com/office/drawing/2014/main" id="{770576D0-C4B4-6BF0-D47F-3F98AD521AB4}"/>
                </a:ext>
              </a:extLst>
            </p:cNvPr>
            <p:cNvSpPr/>
            <p:nvPr/>
          </p:nvSpPr>
          <p:spPr>
            <a:xfrm>
              <a:off x="3407091" y="1262986"/>
              <a:ext cx="2665095"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Embed watermarks and use the existence of the watermark to identify the program/episode or the advertisement/brand as well as where in time (related to total duration) the viewing occured.</a:t>
              </a:r>
            </a:p>
          </p:txBody>
        </p:sp>
      </p:grpSp>
      <p:grpSp>
        <p:nvGrpSpPr>
          <p:cNvPr id="46" name="Group 45">
            <a:extLst>
              <a:ext uri="{FF2B5EF4-FFF2-40B4-BE49-F238E27FC236}">
                <a16:creationId xmlns:a16="http://schemas.microsoft.com/office/drawing/2014/main" id="{232EDC92-4A42-D60A-F4D3-1A22EAA447A9}"/>
              </a:ext>
            </a:extLst>
          </p:cNvPr>
          <p:cNvGrpSpPr/>
          <p:nvPr/>
        </p:nvGrpSpPr>
        <p:grpSpPr>
          <a:xfrm>
            <a:off x="3406341" y="3292797"/>
            <a:ext cx="2665845" cy="697035"/>
            <a:chOff x="3406341" y="3276145"/>
            <a:chExt cx="2665845" cy="697035"/>
          </a:xfrm>
        </p:grpSpPr>
        <p:sp>
          <p:nvSpPr>
            <p:cNvPr id="22" name="Rectangle 21">
              <a:extLst>
                <a:ext uri="{FF2B5EF4-FFF2-40B4-BE49-F238E27FC236}">
                  <a16:creationId xmlns:a16="http://schemas.microsoft.com/office/drawing/2014/main" id="{1999FBAB-5A05-FEF6-00CE-AE78CB8E9469}"/>
                </a:ext>
              </a:extLst>
            </p:cNvPr>
            <p:cNvSpPr/>
            <p:nvPr/>
          </p:nvSpPr>
          <p:spPr>
            <a:xfrm>
              <a:off x="3407091" y="3276145"/>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Critical Path Participants </a:t>
              </a:r>
            </a:p>
          </p:txBody>
        </p:sp>
        <p:sp>
          <p:nvSpPr>
            <p:cNvPr id="23" name="Rectangle 22">
              <a:extLst>
                <a:ext uri="{FF2B5EF4-FFF2-40B4-BE49-F238E27FC236}">
                  <a16:creationId xmlns:a16="http://schemas.microsoft.com/office/drawing/2014/main" id="{28E0FFA5-FD74-F9AE-72C9-674FF6B9D191}"/>
                </a:ext>
              </a:extLst>
            </p:cNvPr>
            <p:cNvSpPr/>
            <p:nvPr/>
          </p:nvSpPr>
          <p:spPr>
            <a:xfrm>
              <a:off x="3406341" y="3445344"/>
              <a:ext cx="2665095" cy="5278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400"/>
                </a:spcAft>
              </a:pPr>
              <a:r>
                <a:rPr lang="en-GB" sz="900" dirty="0">
                  <a:solidFill>
                    <a:schemeClr val="tx1"/>
                  </a:solidFill>
                </a:rPr>
                <a:t>OEMs, Content Provider(s), Measurement Companies.</a:t>
              </a:r>
            </a:p>
          </p:txBody>
        </p:sp>
      </p:grpSp>
      <p:grpSp>
        <p:nvGrpSpPr>
          <p:cNvPr id="47" name="Group 46">
            <a:extLst>
              <a:ext uri="{FF2B5EF4-FFF2-40B4-BE49-F238E27FC236}">
                <a16:creationId xmlns:a16="http://schemas.microsoft.com/office/drawing/2014/main" id="{02325F16-4DEE-53E4-2FF1-907A55938372}"/>
              </a:ext>
            </a:extLst>
          </p:cNvPr>
          <p:cNvGrpSpPr/>
          <p:nvPr/>
        </p:nvGrpSpPr>
        <p:grpSpPr>
          <a:xfrm>
            <a:off x="3406341" y="4036295"/>
            <a:ext cx="2665845" cy="630954"/>
            <a:chOff x="3406341" y="4027025"/>
            <a:chExt cx="2665845" cy="630954"/>
          </a:xfrm>
        </p:grpSpPr>
        <p:sp>
          <p:nvSpPr>
            <p:cNvPr id="25" name="Rectangle 24">
              <a:extLst>
                <a:ext uri="{FF2B5EF4-FFF2-40B4-BE49-F238E27FC236}">
                  <a16:creationId xmlns:a16="http://schemas.microsoft.com/office/drawing/2014/main" id="{0C8DEE7E-4F8C-BD32-9952-F2EC4385EB6F}"/>
                </a:ext>
              </a:extLst>
            </p:cNvPr>
            <p:cNvSpPr/>
            <p:nvPr/>
          </p:nvSpPr>
          <p:spPr>
            <a:xfrm>
              <a:off x="3407091" y="4027025"/>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Unknowns</a:t>
              </a:r>
            </a:p>
          </p:txBody>
        </p:sp>
        <p:sp>
          <p:nvSpPr>
            <p:cNvPr id="26" name="Rectangle 25">
              <a:extLst>
                <a:ext uri="{FF2B5EF4-FFF2-40B4-BE49-F238E27FC236}">
                  <a16:creationId xmlns:a16="http://schemas.microsoft.com/office/drawing/2014/main" id="{1D9BCCA6-9300-D25A-1CEE-70C3E0097C6E}"/>
                </a:ext>
              </a:extLst>
            </p:cNvPr>
            <p:cNvSpPr/>
            <p:nvPr/>
          </p:nvSpPr>
          <p:spPr>
            <a:xfrm>
              <a:off x="3406341" y="4196225"/>
              <a:ext cx="2665095" cy="4617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Is measurement enough to support adoption or is activation needed? Watermark standard(s) that all OEM’s will support.</a:t>
              </a:r>
            </a:p>
          </p:txBody>
        </p:sp>
      </p:grpSp>
      <p:grpSp>
        <p:nvGrpSpPr>
          <p:cNvPr id="48" name="Group 47">
            <a:extLst>
              <a:ext uri="{FF2B5EF4-FFF2-40B4-BE49-F238E27FC236}">
                <a16:creationId xmlns:a16="http://schemas.microsoft.com/office/drawing/2014/main" id="{9C02E681-1B2B-0CEB-0970-708027FDC89C}"/>
              </a:ext>
            </a:extLst>
          </p:cNvPr>
          <p:cNvGrpSpPr/>
          <p:nvPr/>
        </p:nvGrpSpPr>
        <p:grpSpPr>
          <a:xfrm>
            <a:off x="6113775" y="1093787"/>
            <a:ext cx="2675896" cy="1892302"/>
            <a:chOff x="6113775" y="1093787"/>
            <a:chExt cx="2675896" cy="1892302"/>
          </a:xfrm>
        </p:grpSpPr>
        <p:sp>
          <p:nvSpPr>
            <p:cNvPr id="28" name="Rectangle 27">
              <a:extLst>
                <a:ext uri="{FF2B5EF4-FFF2-40B4-BE49-F238E27FC236}">
                  <a16:creationId xmlns:a16="http://schemas.microsoft.com/office/drawing/2014/main" id="{284DE029-FC75-DBE2-AE81-A88366EC0D3C}"/>
                </a:ext>
              </a:extLst>
            </p:cNvPr>
            <p:cNvSpPr/>
            <p:nvPr/>
          </p:nvSpPr>
          <p:spPr>
            <a:xfrm>
              <a:off x="6113775" y="1093787"/>
              <a:ext cx="2675896"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Benefits by Stakeholder Group</a:t>
              </a:r>
            </a:p>
          </p:txBody>
        </p:sp>
        <p:sp>
          <p:nvSpPr>
            <p:cNvPr id="29" name="Rectangle 28">
              <a:extLst>
                <a:ext uri="{FF2B5EF4-FFF2-40B4-BE49-F238E27FC236}">
                  <a16:creationId xmlns:a16="http://schemas.microsoft.com/office/drawing/2014/main" id="{306A7EDF-896A-6EED-8AA5-BA46FC1EB978}"/>
                </a:ext>
              </a:extLst>
            </p:cNvPr>
            <p:cNvSpPr/>
            <p:nvPr/>
          </p:nvSpPr>
          <p:spPr>
            <a:xfrm>
              <a:off x="6113775" y="1262987"/>
              <a:ext cx="2675896" cy="172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Buy - Accurate identification of all versions of creatives.</a:t>
              </a:r>
            </a:p>
            <a:p>
              <a:pPr>
                <a:spcAft>
                  <a:spcPts val="600"/>
                </a:spcAft>
              </a:pPr>
              <a:r>
                <a:rPr lang="en-GB" sz="900" dirty="0">
                  <a:solidFill>
                    <a:schemeClr val="tx1"/>
                  </a:solidFill>
                </a:rPr>
                <a:t>Sell - Ability to license and or restrict access to activity within their content.</a:t>
              </a:r>
            </a:p>
            <a:p>
              <a:pPr>
                <a:spcAft>
                  <a:spcPts val="600"/>
                </a:spcAft>
              </a:pPr>
              <a:r>
                <a:rPr lang="en-GB" sz="900" dirty="0">
                  <a:solidFill>
                    <a:schemeClr val="tx1"/>
                  </a:solidFill>
                </a:rPr>
                <a:t>Count - Resolve directly from content providers.</a:t>
              </a:r>
            </a:p>
            <a:p>
              <a:pPr>
                <a:spcAft>
                  <a:spcPts val="600"/>
                </a:spcAft>
              </a:pPr>
              <a:r>
                <a:rPr lang="en-GB" sz="900" dirty="0">
                  <a:solidFill>
                    <a:schemeClr val="tx1"/>
                  </a:solidFill>
                </a:rPr>
                <a:t>OEM - Potential to streamline the reporting of activity, OEM can still use ACR in addition to providing watermark reporting</a:t>
              </a:r>
            </a:p>
            <a:p>
              <a:pPr>
                <a:spcAft>
                  <a:spcPts val="600"/>
                </a:spcAft>
              </a:pPr>
              <a:r>
                <a:rPr lang="en-GB" sz="900" dirty="0">
                  <a:solidFill>
                    <a:schemeClr val="tx1"/>
                  </a:solidFill>
                </a:rPr>
                <a:t>Support - Standard identifiers for resolving content and how much of it was watched.</a:t>
              </a:r>
            </a:p>
          </p:txBody>
        </p:sp>
      </p:grpSp>
      <p:grpSp>
        <p:nvGrpSpPr>
          <p:cNvPr id="49" name="Group 48">
            <a:extLst>
              <a:ext uri="{FF2B5EF4-FFF2-40B4-BE49-F238E27FC236}">
                <a16:creationId xmlns:a16="http://schemas.microsoft.com/office/drawing/2014/main" id="{38AAEFD3-5CFC-44F7-CE59-38085D036510}"/>
              </a:ext>
            </a:extLst>
          </p:cNvPr>
          <p:cNvGrpSpPr/>
          <p:nvPr/>
        </p:nvGrpSpPr>
        <p:grpSpPr>
          <a:xfrm>
            <a:off x="6113027" y="3028693"/>
            <a:ext cx="2683312" cy="1638556"/>
            <a:chOff x="6113027" y="3039549"/>
            <a:chExt cx="2683312" cy="1638556"/>
          </a:xfrm>
        </p:grpSpPr>
        <p:sp>
          <p:nvSpPr>
            <p:cNvPr id="31" name="Rectangle 30">
              <a:extLst>
                <a:ext uri="{FF2B5EF4-FFF2-40B4-BE49-F238E27FC236}">
                  <a16:creationId xmlns:a16="http://schemas.microsoft.com/office/drawing/2014/main" id="{F36AC4E7-B680-8047-009D-2D4A7B5EE2CD}"/>
                </a:ext>
              </a:extLst>
            </p:cNvPr>
            <p:cNvSpPr/>
            <p:nvPr/>
          </p:nvSpPr>
          <p:spPr>
            <a:xfrm>
              <a:off x="6113027" y="3039549"/>
              <a:ext cx="2683312"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Next Steps </a:t>
              </a:r>
            </a:p>
          </p:txBody>
        </p:sp>
        <p:sp>
          <p:nvSpPr>
            <p:cNvPr id="32" name="Rectangle 31">
              <a:extLst>
                <a:ext uri="{FF2B5EF4-FFF2-40B4-BE49-F238E27FC236}">
                  <a16:creationId xmlns:a16="http://schemas.microsoft.com/office/drawing/2014/main" id="{32498B1B-63E6-C391-1379-502456132970}"/>
                </a:ext>
              </a:extLst>
            </p:cNvPr>
            <p:cNvSpPr/>
            <p:nvPr/>
          </p:nvSpPr>
          <p:spPr>
            <a:xfrm>
              <a:off x="6113027" y="3208749"/>
              <a:ext cx="2683312" cy="14693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Identify a watermark (video or audio), Identify an OEM that supports reading &amp; retaining watermarks, a publisher who is or has committed to integrate watermarks for a trial. Identify timelines for TV sets that will support watermarks and publishers to implement watermarking.</a:t>
              </a:r>
            </a:p>
          </p:txBody>
        </p:sp>
      </p:grpSp>
      <p:sp>
        <p:nvSpPr>
          <p:cNvPr id="7" name="Rectangle 6">
            <a:extLst>
              <a:ext uri="{FF2B5EF4-FFF2-40B4-BE49-F238E27FC236}">
                <a16:creationId xmlns:a16="http://schemas.microsoft.com/office/drawing/2014/main" id="{0C8E8F6E-CA96-DDA6-322A-327F0D2CBA58}"/>
              </a:ext>
            </a:extLst>
          </p:cNvPr>
          <p:cNvSpPr/>
          <p:nvPr/>
        </p:nvSpPr>
        <p:spPr>
          <a:xfrm>
            <a:off x="5692588" y="276225"/>
            <a:ext cx="2411505" cy="771098"/>
          </a:xfrm>
          <a:prstGeom prst="rect">
            <a:avLst/>
          </a:prstGeom>
          <a:solidFill>
            <a:schemeClr val="bg1">
              <a:lumMod val="95000"/>
            </a:schemeClr>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1.3.1 Standard Watermarks</a:t>
            </a:r>
          </a:p>
        </p:txBody>
      </p:sp>
      <p:grpSp>
        <p:nvGrpSpPr>
          <p:cNvPr id="8" name="Group 7">
            <a:extLst>
              <a:ext uri="{FF2B5EF4-FFF2-40B4-BE49-F238E27FC236}">
                <a16:creationId xmlns:a16="http://schemas.microsoft.com/office/drawing/2014/main" id="{5BB7CCE7-91F6-9136-82EB-7D225506EAFE}"/>
              </a:ext>
            </a:extLst>
          </p:cNvPr>
          <p:cNvGrpSpPr/>
          <p:nvPr/>
        </p:nvGrpSpPr>
        <p:grpSpPr>
          <a:xfrm>
            <a:off x="3407090" y="1927629"/>
            <a:ext cx="2665095" cy="644122"/>
            <a:chOff x="3407090" y="1914929"/>
            <a:chExt cx="2665095" cy="644122"/>
          </a:xfrm>
        </p:grpSpPr>
        <p:sp>
          <p:nvSpPr>
            <p:cNvPr id="11" name="Rectangle 10">
              <a:extLst>
                <a:ext uri="{FF2B5EF4-FFF2-40B4-BE49-F238E27FC236}">
                  <a16:creationId xmlns:a16="http://schemas.microsoft.com/office/drawing/2014/main" id="{9EB5A1C7-94F5-8084-7BC7-27AE448497A4}"/>
                </a:ext>
              </a:extLst>
            </p:cNvPr>
            <p:cNvSpPr/>
            <p:nvPr/>
          </p:nvSpPr>
          <p:spPr>
            <a:xfrm>
              <a:off x="3407090" y="1914929"/>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Pros </a:t>
              </a:r>
            </a:p>
          </p:txBody>
        </p:sp>
        <p:sp>
          <p:nvSpPr>
            <p:cNvPr id="12" name="Rectangle 11">
              <a:extLst>
                <a:ext uri="{FF2B5EF4-FFF2-40B4-BE49-F238E27FC236}">
                  <a16:creationId xmlns:a16="http://schemas.microsoft.com/office/drawing/2014/main" id="{E102E212-37A4-376F-5E83-5DC1FCE100F1}"/>
                </a:ext>
              </a:extLst>
            </p:cNvPr>
            <p:cNvSpPr/>
            <p:nvPr/>
          </p:nvSpPr>
          <p:spPr>
            <a:xfrm>
              <a:off x="3407090" y="2084129"/>
              <a:ext cx="2665095" cy="47492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Definitive identification of content &amp; ads. </a:t>
              </a:r>
            </a:p>
          </p:txBody>
        </p:sp>
      </p:grpSp>
      <p:grpSp>
        <p:nvGrpSpPr>
          <p:cNvPr id="15" name="Group 14">
            <a:extLst>
              <a:ext uri="{FF2B5EF4-FFF2-40B4-BE49-F238E27FC236}">
                <a16:creationId xmlns:a16="http://schemas.microsoft.com/office/drawing/2014/main" id="{6EA9443B-7D8B-9344-4CF9-7B1DBBA851C6}"/>
              </a:ext>
            </a:extLst>
          </p:cNvPr>
          <p:cNvGrpSpPr/>
          <p:nvPr/>
        </p:nvGrpSpPr>
        <p:grpSpPr>
          <a:xfrm>
            <a:off x="3406341" y="2613961"/>
            <a:ext cx="2665845" cy="635261"/>
            <a:chOff x="3406341" y="2596952"/>
            <a:chExt cx="2665845" cy="635261"/>
          </a:xfrm>
        </p:grpSpPr>
        <p:sp>
          <p:nvSpPr>
            <p:cNvPr id="18" name="Rectangle 17">
              <a:extLst>
                <a:ext uri="{FF2B5EF4-FFF2-40B4-BE49-F238E27FC236}">
                  <a16:creationId xmlns:a16="http://schemas.microsoft.com/office/drawing/2014/main" id="{9E584F50-A051-3417-40EC-7DE96CC10461}"/>
                </a:ext>
              </a:extLst>
            </p:cNvPr>
            <p:cNvSpPr/>
            <p:nvPr/>
          </p:nvSpPr>
          <p:spPr>
            <a:xfrm>
              <a:off x="3407091" y="2596952"/>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Cons </a:t>
              </a:r>
            </a:p>
          </p:txBody>
        </p:sp>
        <p:sp>
          <p:nvSpPr>
            <p:cNvPr id="19" name="Rectangle 18">
              <a:extLst>
                <a:ext uri="{FF2B5EF4-FFF2-40B4-BE49-F238E27FC236}">
                  <a16:creationId xmlns:a16="http://schemas.microsoft.com/office/drawing/2014/main" id="{0CCA728F-6E42-F038-1B14-1C810879CE6C}"/>
                </a:ext>
              </a:extLst>
            </p:cNvPr>
            <p:cNvSpPr/>
            <p:nvPr/>
          </p:nvSpPr>
          <p:spPr>
            <a:xfrm>
              <a:off x="3406341" y="2766152"/>
              <a:ext cx="2665095" cy="46606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Not all OEM’s support reading watermarks. Requires several parties to participate. Cannot be used for historical or already published content</a:t>
              </a:r>
            </a:p>
          </p:txBody>
        </p:sp>
      </p:grpSp>
      <p:sp>
        <p:nvSpPr>
          <p:cNvPr id="16" name="Slide Number Placeholder 15">
            <a:extLst>
              <a:ext uri="{FF2B5EF4-FFF2-40B4-BE49-F238E27FC236}">
                <a16:creationId xmlns:a16="http://schemas.microsoft.com/office/drawing/2014/main" id="{05A70EC3-73A2-AA69-CFC1-8CB6B5777B5B}"/>
              </a:ext>
            </a:extLst>
          </p:cNvPr>
          <p:cNvSpPr>
            <a:spLocks noGrp="1"/>
          </p:cNvSpPr>
          <p:nvPr>
            <p:ph type="sldNum" sz="quarter" idx="11"/>
          </p:nvPr>
        </p:nvSpPr>
        <p:spPr/>
        <p:txBody>
          <a:bodyPr/>
          <a:lstStyle/>
          <a:p>
            <a:fld id="{10AABD62-4B1F-4370-9BF1-A64AA2AFB05A}" type="slidenum">
              <a:rPr lang="en-GB" smtClean="0"/>
              <a:pPr/>
              <a:t>46</a:t>
            </a:fld>
            <a:endParaRPr lang="en-GB" dirty="0"/>
          </a:p>
        </p:txBody>
      </p:sp>
    </p:spTree>
    <p:extLst>
      <p:ext uri="{BB962C8B-B14F-4D97-AF65-F5344CB8AC3E}">
        <p14:creationId xmlns:p14="http://schemas.microsoft.com/office/powerpoint/2010/main" val="3323719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37D8-77F2-199E-A248-E4D65A962088}"/>
              </a:ext>
            </a:extLst>
          </p:cNvPr>
          <p:cNvSpPr>
            <a:spLocks noGrp="1"/>
          </p:cNvSpPr>
          <p:nvPr>
            <p:ph type="title"/>
          </p:nvPr>
        </p:nvSpPr>
        <p:spPr>
          <a:xfrm>
            <a:off x="354330" y="272581"/>
            <a:ext cx="5338258" cy="617220"/>
          </a:xfrm>
        </p:spPr>
        <p:txBody>
          <a:bodyPr>
            <a:noAutofit/>
          </a:bodyPr>
          <a:lstStyle/>
          <a:p>
            <a:r>
              <a:rPr lang="en-GB" dirty="0"/>
              <a:t>Interoperability Group – 1.4</a:t>
            </a:r>
          </a:p>
        </p:txBody>
      </p:sp>
      <p:sp>
        <p:nvSpPr>
          <p:cNvPr id="3" name="Footer Placeholder 2">
            <a:extLst>
              <a:ext uri="{FF2B5EF4-FFF2-40B4-BE49-F238E27FC236}">
                <a16:creationId xmlns:a16="http://schemas.microsoft.com/office/drawing/2014/main" id="{93304075-9AB7-BA72-16A4-5BE10C79D8CD}"/>
              </a:ext>
            </a:extLst>
          </p:cNvPr>
          <p:cNvSpPr>
            <a:spLocks noGrp="1"/>
          </p:cNvSpPr>
          <p:nvPr>
            <p:ph type="ftr" sz="quarter" idx="10"/>
          </p:nvPr>
        </p:nvSpPr>
        <p:spPr/>
        <p:txBody>
          <a:bodyPr/>
          <a:lstStyle/>
          <a:p>
            <a:r>
              <a:rPr lang="en-GB" dirty="0"/>
              <a:t>Coalition for Innovation in Media Measurement, October 2023</a:t>
            </a:r>
          </a:p>
        </p:txBody>
      </p:sp>
      <p:sp>
        <p:nvSpPr>
          <p:cNvPr id="5" name="Rectangle 4">
            <a:extLst>
              <a:ext uri="{FF2B5EF4-FFF2-40B4-BE49-F238E27FC236}">
                <a16:creationId xmlns:a16="http://schemas.microsoft.com/office/drawing/2014/main" id="{C9EF4E08-E3C5-2CA2-FD74-1BAF26665A04}"/>
              </a:ext>
            </a:extLst>
          </p:cNvPr>
          <p:cNvSpPr/>
          <p:nvPr/>
        </p:nvSpPr>
        <p:spPr>
          <a:xfrm>
            <a:off x="345366" y="1093787"/>
            <a:ext cx="3011168"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Problem</a:t>
            </a:r>
          </a:p>
        </p:txBody>
      </p:sp>
      <p:sp>
        <p:nvSpPr>
          <p:cNvPr id="6" name="Rectangle 5">
            <a:extLst>
              <a:ext uri="{FF2B5EF4-FFF2-40B4-BE49-F238E27FC236}">
                <a16:creationId xmlns:a16="http://schemas.microsoft.com/office/drawing/2014/main" id="{1F1498B0-FD7E-F899-FC34-F9710D006B7A}"/>
              </a:ext>
            </a:extLst>
          </p:cNvPr>
          <p:cNvSpPr/>
          <p:nvPr/>
        </p:nvSpPr>
        <p:spPr>
          <a:xfrm>
            <a:off x="345366" y="1262986"/>
            <a:ext cx="3011168"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It is not known if the difference in methodologies impact metrics, even when the names suggest alignment. </a:t>
            </a:r>
          </a:p>
        </p:txBody>
      </p:sp>
      <p:sp>
        <p:nvSpPr>
          <p:cNvPr id="9" name="Rectangle 8">
            <a:extLst>
              <a:ext uri="{FF2B5EF4-FFF2-40B4-BE49-F238E27FC236}">
                <a16:creationId xmlns:a16="http://schemas.microsoft.com/office/drawing/2014/main" id="{C5DF1F45-7B28-8831-66F8-AF22E2A2B03F}"/>
              </a:ext>
            </a:extLst>
          </p:cNvPr>
          <p:cNvSpPr/>
          <p:nvPr/>
        </p:nvSpPr>
        <p:spPr>
          <a:xfrm>
            <a:off x="345366" y="1927629"/>
            <a:ext cx="3011168"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Implementation Ideas/Options </a:t>
            </a:r>
          </a:p>
        </p:txBody>
      </p:sp>
      <p:sp>
        <p:nvSpPr>
          <p:cNvPr id="10" name="Rectangle 9">
            <a:extLst>
              <a:ext uri="{FF2B5EF4-FFF2-40B4-BE49-F238E27FC236}">
                <a16:creationId xmlns:a16="http://schemas.microsoft.com/office/drawing/2014/main" id="{89B08FC0-1FD5-5106-8357-55D75B032AB6}"/>
              </a:ext>
            </a:extLst>
          </p:cNvPr>
          <p:cNvSpPr/>
          <p:nvPr/>
        </p:nvSpPr>
        <p:spPr>
          <a:xfrm>
            <a:off x="345367" y="2096828"/>
            <a:ext cx="3011168" cy="25704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Publish a paper similar to the converged TV report that aligns the similarities and differences in </a:t>
            </a:r>
          </a:p>
          <a:p>
            <a:pPr marL="228600" indent="-228600">
              <a:spcAft>
                <a:spcPts val="600"/>
              </a:spcAft>
              <a:buFont typeface="+mj-lt"/>
              <a:buAutoNum type="alphaLcParenR"/>
            </a:pPr>
            <a:r>
              <a:rPr lang="en-GB" sz="900" dirty="0">
                <a:solidFill>
                  <a:schemeClr val="tx1"/>
                </a:solidFill>
              </a:rPr>
              <a:t>OEM methods</a:t>
            </a:r>
          </a:p>
          <a:p>
            <a:pPr marL="460800" lvl="1" indent="-230400">
              <a:spcAft>
                <a:spcPts val="600"/>
              </a:spcAft>
              <a:buFont typeface="+mj-lt"/>
              <a:buAutoNum type="romanLcPeriod"/>
            </a:pPr>
            <a:r>
              <a:rPr lang="en-GB" sz="900" dirty="0">
                <a:solidFill>
                  <a:schemeClr val="tx1"/>
                </a:solidFill>
              </a:rPr>
              <a:t>Algorithmic assignments</a:t>
            </a:r>
          </a:p>
          <a:p>
            <a:pPr marL="460800" lvl="1" indent="-230400">
              <a:spcAft>
                <a:spcPts val="600"/>
              </a:spcAft>
              <a:buFont typeface="+mj-lt"/>
              <a:buAutoNum type="romanLcPeriod"/>
            </a:pPr>
            <a:r>
              <a:rPr lang="en-GB" sz="900" dirty="0">
                <a:solidFill>
                  <a:schemeClr val="tx1"/>
                </a:solidFill>
              </a:rPr>
              <a:t>Gap filling</a:t>
            </a:r>
          </a:p>
          <a:p>
            <a:pPr marL="460800" lvl="1" indent="-230400">
              <a:spcAft>
                <a:spcPts val="600"/>
              </a:spcAft>
              <a:buFont typeface="+mj-lt"/>
              <a:buAutoNum type="romanLcPeriod"/>
            </a:pPr>
            <a:r>
              <a:rPr lang="en-GB" sz="900" dirty="0">
                <a:solidFill>
                  <a:schemeClr val="tx1"/>
                </a:solidFill>
              </a:rPr>
              <a:t>Matches</a:t>
            </a:r>
          </a:p>
          <a:p>
            <a:pPr marL="460800" lvl="1" indent="-230400">
              <a:spcAft>
                <a:spcPts val="600"/>
              </a:spcAft>
              <a:buFont typeface="+mj-lt"/>
              <a:buAutoNum type="romanLcPeriod"/>
            </a:pPr>
            <a:r>
              <a:rPr lang="en-GB" sz="900" dirty="0">
                <a:solidFill>
                  <a:schemeClr val="tx1"/>
                </a:solidFill>
              </a:rPr>
              <a:t>Frequency of classifications</a:t>
            </a:r>
          </a:p>
          <a:p>
            <a:pPr marL="460800" lvl="1" indent="-230400">
              <a:spcAft>
                <a:spcPts val="600"/>
              </a:spcAft>
              <a:buFont typeface="+mj-lt"/>
              <a:buAutoNum type="romanLcPeriod"/>
            </a:pPr>
            <a:r>
              <a:rPr lang="en-GB" sz="900" dirty="0">
                <a:solidFill>
                  <a:schemeClr val="tx1"/>
                </a:solidFill>
              </a:rPr>
              <a:t>Types of content measured</a:t>
            </a:r>
          </a:p>
          <a:p>
            <a:pPr marL="228600" indent="-228600">
              <a:spcAft>
                <a:spcPts val="600"/>
              </a:spcAft>
              <a:buFont typeface="+mj-lt"/>
              <a:buAutoNum type="alphaLcParenR"/>
            </a:pPr>
            <a:r>
              <a:rPr lang="en-GB" sz="900" dirty="0">
                <a:solidFill>
                  <a:schemeClr val="tx1"/>
                </a:solidFill>
              </a:rPr>
              <a:t>Technical standards</a:t>
            </a:r>
          </a:p>
          <a:p>
            <a:pPr marL="460800" lvl="1" indent="-230400">
              <a:spcAft>
                <a:spcPts val="600"/>
              </a:spcAft>
              <a:buFont typeface="+mj-lt"/>
              <a:buAutoNum type="romanLcPeriod"/>
            </a:pPr>
            <a:r>
              <a:rPr lang="en-GB" sz="900" dirty="0">
                <a:solidFill>
                  <a:schemeClr val="tx1"/>
                </a:solidFill>
              </a:rPr>
              <a:t>HDMI source</a:t>
            </a:r>
          </a:p>
          <a:p>
            <a:pPr marL="460800" lvl="1" indent="-230400">
              <a:spcAft>
                <a:spcPts val="600"/>
              </a:spcAft>
              <a:buFont typeface="+mj-lt"/>
              <a:buAutoNum type="romanLcPeriod"/>
            </a:pPr>
            <a:r>
              <a:rPr lang="en-GB" sz="900" dirty="0">
                <a:solidFill>
                  <a:schemeClr val="tx1"/>
                </a:solidFill>
              </a:rPr>
              <a:t>ATSC3 implementation details</a:t>
            </a:r>
          </a:p>
        </p:txBody>
      </p:sp>
      <p:grpSp>
        <p:nvGrpSpPr>
          <p:cNvPr id="44" name="Group 43">
            <a:extLst>
              <a:ext uri="{FF2B5EF4-FFF2-40B4-BE49-F238E27FC236}">
                <a16:creationId xmlns:a16="http://schemas.microsoft.com/office/drawing/2014/main" id="{7C87880D-35AF-8225-FA8C-D199381B47CB}"/>
              </a:ext>
            </a:extLst>
          </p:cNvPr>
          <p:cNvGrpSpPr/>
          <p:nvPr/>
        </p:nvGrpSpPr>
        <p:grpSpPr>
          <a:xfrm>
            <a:off x="3407091" y="1093787"/>
            <a:ext cx="2665095" cy="789911"/>
            <a:chOff x="3407091" y="1093787"/>
            <a:chExt cx="2665095" cy="789911"/>
          </a:xfrm>
        </p:grpSpPr>
        <p:sp>
          <p:nvSpPr>
            <p:cNvPr id="13" name="Rectangle 12">
              <a:extLst>
                <a:ext uri="{FF2B5EF4-FFF2-40B4-BE49-F238E27FC236}">
                  <a16:creationId xmlns:a16="http://schemas.microsoft.com/office/drawing/2014/main" id="{F866744E-A93C-C6F7-79E9-FD8C1A240071}"/>
                </a:ext>
              </a:extLst>
            </p:cNvPr>
            <p:cNvSpPr/>
            <p:nvPr/>
          </p:nvSpPr>
          <p:spPr>
            <a:xfrm>
              <a:off x="3407091" y="1093787"/>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Solution</a:t>
              </a:r>
            </a:p>
          </p:txBody>
        </p:sp>
        <p:sp>
          <p:nvSpPr>
            <p:cNvPr id="14" name="Rectangle 13">
              <a:extLst>
                <a:ext uri="{FF2B5EF4-FFF2-40B4-BE49-F238E27FC236}">
                  <a16:creationId xmlns:a16="http://schemas.microsoft.com/office/drawing/2014/main" id="{770576D0-C4B4-6BF0-D47F-3F98AD521AB4}"/>
                </a:ext>
              </a:extLst>
            </p:cNvPr>
            <p:cNvSpPr/>
            <p:nvPr/>
          </p:nvSpPr>
          <p:spPr>
            <a:xfrm>
              <a:off x="3407091" y="1262986"/>
              <a:ext cx="2665095"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Ask OEMs to publish methodologies; ask MRC to publish accreditation best practices; establish a test lab to compare the behaviors and resulting data across a set of scripted behaviors</a:t>
              </a:r>
            </a:p>
          </p:txBody>
        </p:sp>
      </p:grpSp>
      <p:grpSp>
        <p:nvGrpSpPr>
          <p:cNvPr id="46" name="Group 45">
            <a:extLst>
              <a:ext uri="{FF2B5EF4-FFF2-40B4-BE49-F238E27FC236}">
                <a16:creationId xmlns:a16="http://schemas.microsoft.com/office/drawing/2014/main" id="{232EDC92-4A42-D60A-F4D3-1A22EAA447A9}"/>
              </a:ext>
            </a:extLst>
          </p:cNvPr>
          <p:cNvGrpSpPr/>
          <p:nvPr/>
        </p:nvGrpSpPr>
        <p:grpSpPr>
          <a:xfrm>
            <a:off x="3406341" y="3292797"/>
            <a:ext cx="2665845" cy="697035"/>
            <a:chOff x="3406341" y="3276145"/>
            <a:chExt cx="2665845" cy="697035"/>
          </a:xfrm>
        </p:grpSpPr>
        <p:sp>
          <p:nvSpPr>
            <p:cNvPr id="22" name="Rectangle 21">
              <a:extLst>
                <a:ext uri="{FF2B5EF4-FFF2-40B4-BE49-F238E27FC236}">
                  <a16:creationId xmlns:a16="http://schemas.microsoft.com/office/drawing/2014/main" id="{1999FBAB-5A05-FEF6-00CE-AE78CB8E9469}"/>
                </a:ext>
              </a:extLst>
            </p:cNvPr>
            <p:cNvSpPr/>
            <p:nvPr/>
          </p:nvSpPr>
          <p:spPr>
            <a:xfrm>
              <a:off x="3407091" y="3276145"/>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Critical Path Participants </a:t>
              </a:r>
            </a:p>
          </p:txBody>
        </p:sp>
        <p:sp>
          <p:nvSpPr>
            <p:cNvPr id="23" name="Rectangle 22">
              <a:extLst>
                <a:ext uri="{FF2B5EF4-FFF2-40B4-BE49-F238E27FC236}">
                  <a16:creationId xmlns:a16="http://schemas.microsoft.com/office/drawing/2014/main" id="{28E0FFA5-FD74-F9AE-72C9-674FF6B9D191}"/>
                </a:ext>
              </a:extLst>
            </p:cNvPr>
            <p:cNvSpPr/>
            <p:nvPr/>
          </p:nvSpPr>
          <p:spPr>
            <a:xfrm>
              <a:off x="3406341" y="3445344"/>
              <a:ext cx="2665095" cy="5278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400"/>
                </a:spcAft>
              </a:pPr>
              <a:r>
                <a:rPr lang="en-GB" sz="900" dirty="0">
                  <a:solidFill>
                    <a:schemeClr val="tx1"/>
                  </a:solidFill>
                </a:rPr>
                <a:t>OEM’s, Measurement CO’s, Buyers</a:t>
              </a:r>
            </a:p>
          </p:txBody>
        </p:sp>
      </p:grpSp>
      <p:grpSp>
        <p:nvGrpSpPr>
          <p:cNvPr id="47" name="Group 46">
            <a:extLst>
              <a:ext uri="{FF2B5EF4-FFF2-40B4-BE49-F238E27FC236}">
                <a16:creationId xmlns:a16="http://schemas.microsoft.com/office/drawing/2014/main" id="{02325F16-4DEE-53E4-2FF1-907A55938372}"/>
              </a:ext>
            </a:extLst>
          </p:cNvPr>
          <p:cNvGrpSpPr/>
          <p:nvPr/>
        </p:nvGrpSpPr>
        <p:grpSpPr>
          <a:xfrm>
            <a:off x="3406341" y="4036295"/>
            <a:ext cx="2665845" cy="630954"/>
            <a:chOff x="3406341" y="4027025"/>
            <a:chExt cx="2665845" cy="630954"/>
          </a:xfrm>
        </p:grpSpPr>
        <p:sp>
          <p:nvSpPr>
            <p:cNvPr id="25" name="Rectangle 24">
              <a:extLst>
                <a:ext uri="{FF2B5EF4-FFF2-40B4-BE49-F238E27FC236}">
                  <a16:creationId xmlns:a16="http://schemas.microsoft.com/office/drawing/2014/main" id="{0C8DEE7E-4F8C-BD32-9952-F2EC4385EB6F}"/>
                </a:ext>
              </a:extLst>
            </p:cNvPr>
            <p:cNvSpPr/>
            <p:nvPr/>
          </p:nvSpPr>
          <p:spPr>
            <a:xfrm>
              <a:off x="3407091" y="4027025"/>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Unknowns</a:t>
              </a:r>
            </a:p>
          </p:txBody>
        </p:sp>
        <p:sp>
          <p:nvSpPr>
            <p:cNvPr id="26" name="Rectangle 25">
              <a:extLst>
                <a:ext uri="{FF2B5EF4-FFF2-40B4-BE49-F238E27FC236}">
                  <a16:creationId xmlns:a16="http://schemas.microsoft.com/office/drawing/2014/main" id="{1D9BCCA6-9300-D25A-1CEE-70C3E0097C6E}"/>
                </a:ext>
              </a:extLst>
            </p:cNvPr>
            <p:cNvSpPr/>
            <p:nvPr/>
          </p:nvSpPr>
          <p:spPr>
            <a:xfrm>
              <a:off x="3406341" y="4196225"/>
              <a:ext cx="2665095" cy="4617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OEM’s see their technology as a differentiator in supporting existing revenue streams. Conflicts between OEM’s</a:t>
              </a:r>
            </a:p>
          </p:txBody>
        </p:sp>
      </p:grpSp>
      <p:grpSp>
        <p:nvGrpSpPr>
          <p:cNvPr id="48" name="Group 47">
            <a:extLst>
              <a:ext uri="{FF2B5EF4-FFF2-40B4-BE49-F238E27FC236}">
                <a16:creationId xmlns:a16="http://schemas.microsoft.com/office/drawing/2014/main" id="{9C02E681-1B2B-0CEB-0970-708027FDC89C}"/>
              </a:ext>
            </a:extLst>
          </p:cNvPr>
          <p:cNvGrpSpPr/>
          <p:nvPr/>
        </p:nvGrpSpPr>
        <p:grpSpPr>
          <a:xfrm>
            <a:off x="6113775" y="1093787"/>
            <a:ext cx="2675896" cy="1892302"/>
            <a:chOff x="6113775" y="1093787"/>
            <a:chExt cx="2675896" cy="1892302"/>
          </a:xfrm>
        </p:grpSpPr>
        <p:sp>
          <p:nvSpPr>
            <p:cNvPr id="28" name="Rectangle 27">
              <a:extLst>
                <a:ext uri="{FF2B5EF4-FFF2-40B4-BE49-F238E27FC236}">
                  <a16:creationId xmlns:a16="http://schemas.microsoft.com/office/drawing/2014/main" id="{284DE029-FC75-DBE2-AE81-A88366EC0D3C}"/>
                </a:ext>
              </a:extLst>
            </p:cNvPr>
            <p:cNvSpPr/>
            <p:nvPr/>
          </p:nvSpPr>
          <p:spPr>
            <a:xfrm>
              <a:off x="6113775" y="1093787"/>
              <a:ext cx="2675896"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Benefits by Stakeholder Group</a:t>
              </a:r>
            </a:p>
          </p:txBody>
        </p:sp>
        <p:sp>
          <p:nvSpPr>
            <p:cNvPr id="29" name="Rectangle 28">
              <a:extLst>
                <a:ext uri="{FF2B5EF4-FFF2-40B4-BE49-F238E27FC236}">
                  <a16:creationId xmlns:a16="http://schemas.microsoft.com/office/drawing/2014/main" id="{306A7EDF-896A-6EED-8AA5-BA46FC1EB978}"/>
                </a:ext>
              </a:extLst>
            </p:cNvPr>
            <p:cNvSpPr/>
            <p:nvPr/>
          </p:nvSpPr>
          <p:spPr>
            <a:xfrm>
              <a:off x="6113775" y="1262987"/>
              <a:ext cx="2675896" cy="172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Buy</a:t>
              </a:r>
            </a:p>
            <a:p>
              <a:pPr>
                <a:spcAft>
                  <a:spcPts val="600"/>
                </a:spcAft>
              </a:pPr>
              <a:r>
                <a:rPr lang="en-GB" sz="900" dirty="0">
                  <a:solidFill>
                    <a:schemeClr val="tx1"/>
                  </a:solidFill>
                </a:rPr>
                <a:t>Sell</a:t>
              </a:r>
            </a:p>
            <a:p>
              <a:pPr>
                <a:spcAft>
                  <a:spcPts val="600"/>
                </a:spcAft>
              </a:pPr>
              <a:r>
                <a:rPr lang="en-GB" sz="900" dirty="0">
                  <a:solidFill>
                    <a:schemeClr val="tx1"/>
                  </a:solidFill>
                </a:rPr>
                <a:t>Count</a:t>
              </a:r>
            </a:p>
            <a:p>
              <a:pPr>
                <a:spcAft>
                  <a:spcPts val="600"/>
                </a:spcAft>
              </a:pPr>
              <a:r>
                <a:rPr lang="en-GB" sz="900" dirty="0">
                  <a:solidFill>
                    <a:schemeClr val="tx1"/>
                  </a:solidFill>
                </a:rPr>
                <a:t>OEM</a:t>
              </a:r>
            </a:p>
            <a:p>
              <a:pPr>
                <a:spcAft>
                  <a:spcPts val="600"/>
                </a:spcAft>
              </a:pPr>
              <a:r>
                <a:rPr lang="en-GB" sz="900" dirty="0">
                  <a:solidFill>
                    <a:schemeClr val="tx1"/>
                  </a:solidFill>
                </a:rPr>
                <a:t>Support</a:t>
              </a:r>
            </a:p>
          </p:txBody>
        </p:sp>
      </p:grpSp>
      <p:grpSp>
        <p:nvGrpSpPr>
          <p:cNvPr id="49" name="Group 48">
            <a:extLst>
              <a:ext uri="{FF2B5EF4-FFF2-40B4-BE49-F238E27FC236}">
                <a16:creationId xmlns:a16="http://schemas.microsoft.com/office/drawing/2014/main" id="{38AAEFD3-5CFC-44F7-CE59-38085D036510}"/>
              </a:ext>
            </a:extLst>
          </p:cNvPr>
          <p:cNvGrpSpPr/>
          <p:nvPr/>
        </p:nvGrpSpPr>
        <p:grpSpPr>
          <a:xfrm>
            <a:off x="6113027" y="3028693"/>
            <a:ext cx="2683312" cy="1638556"/>
            <a:chOff x="6113027" y="3039549"/>
            <a:chExt cx="2683312" cy="1638556"/>
          </a:xfrm>
        </p:grpSpPr>
        <p:sp>
          <p:nvSpPr>
            <p:cNvPr id="31" name="Rectangle 30">
              <a:extLst>
                <a:ext uri="{FF2B5EF4-FFF2-40B4-BE49-F238E27FC236}">
                  <a16:creationId xmlns:a16="http://schemas.microsoft.com/office/drawing/2014/main" id="{F36AC4E7-B680-8047-009D-2D4A7B5EE2CD}"/>
                </a:ext>
              </a:extLst>
            </p:cNvPr>
            <p:cNvSpPr/>
            <p:nvPr/>
          </p:nvSpPr>
          <p:spPr>
            <a:xfrm>
              <a:off x="6113027" y="3039549"/>
              <a:ext cx="2683312"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Next Steps </a:t>
              </a:r>
            </a:p>
          </p:txBody>
        </p:sp>
        <p:sp>
          <p:nvSpPr>
            <p:cNvPr id="32" name="Rectangle 31">
              <a:extLst>
                <a:ext uri="{FF2B5EF4-FFF2-40B4-BE49-F238E27FC236}">
                  <a16:creationId xmlns:a16="http://schemas.microsoft.com/office/drawing/2014/main" id="{32498B1B-63E6-C391-1379-502456132970}"/>
                </a:ext>
              </a:extLst>
            </p:cNvPr>
            <p:cNvSpPr/>
            <p:nvPr/>
          </p:nvSpPr>
          <p:spPr>
            <a:xfrm>
              <a:off x="6113027" y="3208749"/>
              <a:ext cx="2683312" cy="14693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Establish working group to reconcile MRC’s practices with various OEM’s differences. Use Cross association program office to manage and drive consistency between OEM’s and adoption by buyers </a:t>
              </a:r>
            </a:p>
          </p:txBody>
        </p:sp>
      </p:grpSp>
      <p:sp>
        <p:nvSpPr>
          <p:cNvPr id="7" name="Rectangle 6">
            <a:extLst>
              <a:ext uri="{FF2B5EF4-FFF2-40B4-BE49-F238E27FC236}">
                <a16:creationId xmlns:a16="http://schemas.microsoft.com/office/drawing/2014/main" id="{0C8E8F6E-CA96-DDA6-322A-327F0D2CBA58}"/>
              </a:ext>
            </a:extLst>
          </p:cNvPr>
          <p:cNvSpPr/>
          <p:nvPr/>
        </p:nvSpPr>
        <p:spPr>
          <a:xfrm>
            <a:off x="5692588" y="276225"/>
            <a:ext cx="2411505" cy="771098"/>
          </a:xfrm>
          <a:prstGeom prst="rect">
            <a:avLst/>
          </a:prstGeom>
          <a:solidFill>
            <a:schemeClr val="bg1">
              <a:lumMod val="95000"/>
            </a:schemeClr>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1.4 OEM Methodology and Technical Standards</a:t>
            </a:r>
          </a:p>
        </p:txBody>
      </p:sp>
      <p:grpSp>
        <p:nvGrpSpPr>
          <p:cNvPr id="8" name="Group 7">
            <a:extLst>
              <a:ext uri="{FF2B5EF4-FFF2-40B4-BE49-F238E27FC236}">
                <a16:creationId xmlns:a16="http://schemas.microsoft.com/office/drawing/2014/main" id="{5BB7CCE7-91F6-9136-82EB-7D225506EAFE}"/>
              </a:ext>
            </a:extLst>
          </p:cNvPr>
          <p:cNvGrpSpPr/>
          <p:nvPr/>
        </p:nvGrpSpPr>
        <p:grpSpPr>
          <a:xfrm>
            <a:off x="3407090" y="1927629"/>
            <a:ext cx="2665095" cy="644122"/>
            <a:chOff x="3407090" y="1914929"/>
            <a:chExt cx="2665095" cy="644122"/>
          </a:xfrm>
        </p:grpSpPr>
        <p:sp>
          <p:nvSpPr>
            <p:cNvPr id="11" name="Rectangle 10">
              <a:extLst>
                <a:ext uri="{FF2B5EF4-FFF2-40B4-BE49-F238E27FC236}">
                  <a16:creationId xmlns:a16="http://schemas.microsoft.com/office/drawing/2014/main" id="{9EB5A1C7-94F5-8084-7BC7-27AE448497A4}"/>
                </a:ext>
              </a:extLst>
            </p:cNvPr>
            <p:cNvSpPr/>
            <p:nvPr/>
          </p:nvSpPr>
          <p:spPr>
            <a:xfrm>
              <a:off x="3407090" y="1914929"/>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Pros </a:t>
              </a:r>
            </a:p>
          </p:txBody>
        </p:sp>
        <p:sp>
          <p:nvSpPr>
            <p:cNvPr id="12" name="Rectangle 11">
              <a:extLst>
                <a:ext uri="{FF2B5EF4-FFF2-40B4-BE49-F238E27FC236}">
                  <a16:creationId xmlns:a16="http://schemas.microsoft.com/office/drawing/2014/main" id="{E102E212-37A4-376F-5E83-5DC1FCE100F1}"/>
                </a:ext>
              </a:extLst>
            </p:cNvPr>
            <p:cNvSpPr/>
            <p:nvPr/>
          </p:nvSpPr>
          <p:spPr>
            <a:xfrm>
              <a:off x="3407090" y="2084129"/>
              <a:ext cx="2665095" cy="47492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Alignment of techniques for better processing. Consistency in market place</a:t>
              </a:r>
            </a:p>
          </p:txBody>
        </p:sp>
      </p:grpSp>
      <p:grpSp>
        <p:nvGrpSpPr>
          <p:cNvPr id="15" name="Group 14">
            <a:extLst>
              <a:ext uri="{FF2B5EF4-FFF2-40B4-BE49-F238E27FC236}">
                <a16:creationId xmlns:a16="http://schemas.microsoft.com/office/drawing/2014/main" id="{6EA9443B-7D8B-9344-4CF9-7B1DBBA851C6}"/>
              </a:ext>
            </a:extLst>
          </p:cNvPr>
          <p:cNvGrpSpPr/>
          <p:nvPr/>
        </p:nvGrpSpPr>
        <p:grpSpPr>
          <a:xfrm>
            <a:off x="3406341" y="2613961"/>
            <a:ext cx="2665845" cy="635261"/>
            <a:chOff x="3406341" y="2596952"/>
            <a:chExt cx="2665845" cy="635261"/>
          </a:xfrm>
        </p:grpSpPr>
        <p:sp>
          <p:nvSpPr>
            <p:cNvPr id="18" name="Rectangle 17">
              <a:extLst>
                <a:ext uri="{FF2B5EF4-FFF2-40B4-BE49-F238E27FC236}">
                  <a16:creationId xmlns:a16="http://schemas.microsoft.com/office/drawing/2014/main" id="{9E584F50-A051-3417-40EC-7DE96CC10461}"/>
                </a:ext>
              </a:extLst>
            </p:cNvPr>
            <p:cNvSpPr/>
            <p:nvPr/>
          </p:nvSpPr>
          <p:spPr>
            <a:xfrm>
              <a:off x="3407091" y="2596952"/>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Cons </a:t>
              </a:r>
            </a:p>
          </p:txBody>
        </p:sp>
        <p:sp>
          <p:nvSpPr>
            <p:cNvPr id="19" name="Rectangle 18">
              <a:extLst>
                <a:ext uri="{FF2B5EF4-FFF2-40B4-BE49-F238E27FC236}">
                  <a16:creationId xmlns:a16="http://schemas.microsoft.com/office/drawing/2014/main" id="{0CCA728F-6E42-F038-1B14-1C810879CE6C}"/>
                </a:ext>
              </a:extLst>
            </p:cNvPr>
            <p:cNvSpPr/>
            <p:nvPr/>
          </p:nvSpPr>
          <p:spPr>
            <a:xfrm>
              <a:off x="3406341" y="2766152"/>
              <a:ext cx="2665095" cy="46606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OEM’s could see removal of their market differentiators</a:t>
              </a:r>
            </a:p>
          </p:txBody>
        </p:sp>
      </p:grpSp>
      <p:sp>
        <p:nvSpPr>
          <p:cNvPr id="16" name="Slide Number Placeholder 15">
            <a:extLst>
              <a:ext uri="{FF2B5EF4-FFF2-40B4-BE49-F238E27FC236}">
                <a16:creationId xmlns:a16="http://schemas.microsoft.com/office/drawing/2014/main" id="{6EA49A63-4279-5118-3A8D-65D7F0866E8B}"/>
              </a:ext>
            </a:extLst>
          </p:cNvPr>
          <p:cNvSpPr>
            <a:spLocks noGrp="1"/>
          </p:cNvSpPr>
          <p:nvPr>
            <p:ph type="sldNum" sz="quarter" idx="11"/>
          </p:nvPr>
        </p:nvSpPr>
        <p:spPr/>
        <p:txBody>
          <a:bodyPr/>
          <a:lstStyle/>
          <a:p>
            <a:fld id="{10AABD62-4B1F-4370-9BF1-A64AA2AFB05A}" type="slidenum">
              <a:rPr lang="en-GB" smtClean="0"/>
              <a:pPr/>
              <a:t>47</a:t>
            </a:fld>
            <a:endParaRPr lang="en-GB" dirty="0"/>
          </a:p>
        </p:txBody>
      </p:sp>
    </p:spTree>
    <p:extLst>
      <p:ext uri="{BB962C8B-B14F-4D97-AF65-F5344CB8AC3E}">
        <p14:creationId xmlns:p14="http://schemas.microsoft.com/office/powerpoint/2010/main" val="8815260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37D8-77F2-199E-A248-E4D65A962088}"/>
              </a:ext>
            </a:extLst>
          </p:cNvPr>
          <p:cNvSpPr>
            <a:spLocks noGrp="1"/>
          </p:cNvSpPr>
          <p:nvPr>
            <p:ph type="title"/>
          </p:nvPr>
        </p:nvSpPr>
        <p:spPr>
          <a:xfrm>
            <a:off x="354330" y="272581"/>
            <a:ext cx="5338258" cy="617220"/>
          </a:xfrm>
        </p:spPr>
        <p:txBody>
          <a:bodyPr>
            <a:noAutofit/>
          </a:bodyPr>
          <a:lstStyle/>
          <a:p>
            <a:r>
              <a:rPr lang="en-GB" dirty="0"/>
              <a:t>Interoperability Group – 1.5</a:t>
            </a:r>
          </a:p>
        </p:txBody>
      </p:sp>
      <p:sp>
        <p:nvSpPr>
          <p:cNvPr id="3" name="Footer Placeholder 2">
            <a:extLst>
              <a:ext uri="{FF2B5EF4-FFF2-40B4-BE49-F238E27FC236}">
                <a16:creationId xmlns:a16="http://schemas.microsoft.com/office/drawing/2014/main" id="{93304075-9AB7-BA72-16A4-5BE10C79D8CD}"/>
              </a:ext>
            </a:extLst>
          </p:cNvPr>
          <p:cNvSpPr>
            <a:spLocks noGrp="1"/>
          </p:cNvSpPr>
          <p:nvPr>
            <p:ph type="ftr" sz="quarter" idx="10"/>
          </p:nvPr>
        </p:nvSpPr>
        <p:spPr/>
        <p:txBody>
          <a:bodyPr/>
          <a:lstStyle/>
          <a:p>
            <a:r>
              <a:rPr lang="en-GB" dirty="0"/>
              <a:t>Coalition for Innovation in Media Measurement, October 2023</a:t>
            </a:r>
          </a:p>
        </p:txBody>
      </p:sp>
      <p:sp>
        <p:nvSpPr>
          <p:cNvPr id="5" name="Rectangle 4">
            <a:extLst>
              <a:ext uri="{FF2B5EF4-FFF2-40B4-BE49-F238E27FC236}">
                <a16:creationId xmlns:a16="http://schemas.microsoft.com/office/drawing/2014/main" id="{C9EF4E08-E3C5-2CA2-FD74-1BAF26665A04}"/>
              </a:ext>
            </a:extLst>
          </p:cNvPr>
          <p:cNvSpPr/>
          <p:nvPr/>
        </p:nvSpPr>
        <p:spPr>
          <a:xfrm>
            <a:off x="345366" y="1093787"/>
            <a:ext cx="3011168"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Problem</a:t>
            </a:r>
          </a:p>
        </p:txBody>
      </p:sp>
      <p:sp>
        <p:nvSpPr>
          <p:cNvPr id="6" name="Rectangle 5">
            <a:extLst>
              <a:ext uri="{FF2B5EF4-FFF2-40B4-BE49-F238E27FC236}">
                <a16:creationId xmlns:a16="http://schemas.microsoft.com/office/drawing/2014/main" id="{1F1498B0-FD7E-F899-FC34-F9710D006B7A}"/>
              </a:ext>
            </a:extLst>
          </p:cNvPr>
          <p:cNvSpPr/>
          <p:nvPr/>
        </p:nvSpPr>
        <p:spPr>
          <a:xfrm>
            <a:off x="345366" y="1262986"/>
            <a:ext cx="3011168"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Content incorrectly or not identified when presented for viewing. Many companies and associations are creating new systems of IDs that are not open or interoperable </a:t>
            </a:r>
          </a:p>
        </p:txBody>
      </p:sp>
      <p:sp>
        <p:nvSpPr>
          <p:cNvPr id="9" name="Rectangle 8">
            <a:extLst>
              <a:ext uri="{FF2B5EF4-FFF2-40B4-BE49-F238E27FC236}">
                <a16:creationId xmlns:a16="http://schemas.microsoft.com/office/drawing/2014/main" id="{C5DF1F45-7B28-8831-66F8-AF22E2A2B03F}"/>
              </a:ext>
            </a:extLst>
          </p:cNvPr>
          <p:cNvSpPr/>
          <p:nvPr/>
        </p:nvSpPr>
        <p:spPr>
          <a:xfrm>
            <a:off x="345366" y="1927629"/>
            <a:ext cx="3011168"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Implementation Ideas/Options </a:t>
            </a:r>
          </a:p>
        </p:txBody>
      </p:sp>
      <p:sp>
        <p:nvSpPr>
          <p:cNvPr id="10" name="Rectangle 9">
            <a:extLst>
              <a:ext uri="{FF2B5EF4-FFF2-40B4-BE49-F238E27FC236}">
                <a16:creationId xmlns:a16="http://schemas.microsoft.com/office/drawing/2014/main" id="{89B08FC0-1FD5-5106-8357-55D75B032AB6}"/>
              </a:ext>
            </a:extLst>
          </p:cNvPr>
          <p:cNvSpPr/>
          <p:nvPr/>
        </p:nvSpPr>
        <p:spPr>
          <a:xfrm>
            <a:off x="345367" y="2096828"/>
            <a:ext cx="3011168" cy="25704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lnSpc>
                <a:spcPct val="95000"/>
              </a:lnSpc>
            </a:pPr>
            <a:r>
              <a:rPr lang="en-GB" sz="900" dirty="0">
                <a:solidFill>
                  <a:schemeClr val="tx1"/>
                </a:solidFill>
              </a:rPr>
              <a:t>Universal adoption of Ad-ID and EIDR+ for all platform references</a:t>
            </a:r>
          </a:p>
          <a:p>
            <a:pPr marL="230400" lvl="1" indent="-228600">
              <a:lnSpc>
                <a:spcPct val="95000"/>
              </a:lnSpc>
              <a:buFont typeface="+mj-lt"/>
              <a:buAutoNum type="alphaLcPeriod"/>
            </a:pPr>
            <a:r>
              <a:rPr lang="en-GB" sz="900" b="1" dirty="0">
                <a:solidFill>
                  <a:schemeClr val="tx1"/>
                </a:solidFill>
              </a:rPr>
              <a:t>Education Sessions for Ecosystem</a:t>
            </a:r>
          </a:p>
          <a:p>
            <a:pPr marL="230400" lvl="1" indent="-228600">
              <a:lnSpc>
                <a:spcPct val="95000"/>
              </a:lnSpc>
              <a:buFont typeface="+mj-lt"/>
              <a:buAutoNum type="alphaLcPeriod"/>
            </a:pPr>
            <a:r>
              <a:rPr lang="en-GB" sz="900" b="1" dirty="0">
                <a:solidFill>
                  <a:schemeClr val="tx1"/>
                </a:solidFill>
              </a:rPr>
              <a:t>Audit business operations</a:t>
            </a:r>
            <a:r>
              <a:rPr lang="en-GB" sz="900" dirty="0">
                <a:solidFill>
                  <a:schemeClr val="tx1"/>
                </a:solidFill>
              </a:rPr>
              <a:t> across the ecosystem to determine where they are not yet implemented and why</a:t>
            </a:r>
          </a:p>
          <a:p>
            <a:pPr marL="230400" lvl="1" indent="-228600">
              <a:lnSpc>
                <a:spcPct val="95000"/>
              </a:lnSpc>
              <a:buFont typeface="+mj-lt"/>
              <a:buAutoNum type="alphaLcPeriod"/>
            </a:pPr>
            <a:r>
              <a:rPr lang="en-GB" sz="900" dirty="0">
                <a:solidFill>
                  <a:schemeClr val="tx1"/>
                </a:solidFill>
              </a:rPr>
              <a:t>Work with IAB, NextGen/Pearl, SCTE, SMPTE to ensure adoption of open and interoperable standards</a:t>
            </a:r>
          </a:p>
          <a:p>
            <a:pPr>
              <a:lnSpc>
                <a:spcPct val="95000"/>
              </a:lnSpc>
              <a:spcBef>
                <a:spcPts val="400"/>
              </a:spcBef>
            </a:pPr>
            <a:r>
              <a:rPr lang="en-GB" sz="900" dirty="0">
                <a:solidFill>
                  <a:schemeClr val="tx1"/>
                </a:solidFill>
              </a:rPr>
              <a:t>Use </a:t>
            </a:r>
            <a:r>
              <a:rPr lang="en-GB" sz="900" b="1" dirty="0">
                <a:solidFill>
                  <a:schemeClr val="tx1"/>
                </a:solidFill>
              </a:rPr>
              <a:t>AI</a:t>
            </a:r>
            <a:r>
              <a:rPr lang="en-GB" sz="900" dirty="0">
                <a:solidFill>
                  <a:schemeClr val="tx1"/>
                </a:solidFill>
              </a:rPr>
              <a:t> to create unified classification hierarchies for Ads and Content – work with EIDR and Ad-ID</a:t>
            </a:r>
          </a:p>
          <a:p>
            <a:pPr marL="230400" lvl="1" indent="-228600">
              <a:lnSpc>
                <a:spcPct val="95000"/>
              </a:lnSpc>
              <a:buFont typeface="+mj-lt"/>
              <a:buAutoNum type="alphaLcPeriod"/>
            </a:pPr>
            <a:r>
              <a:rPr lang="en-GB" sz="900" dirty="0">
                <a:solidFill>
                  <a:schemeClr val="tx1"/>
                </a:solidFill>
              </a:rPr>
              <a:t>Link to IAB taxonomies</a:t>
            </a:r>
          </a:p>
          <a:p>
            <a:pPr marL="230400" lvl="1" indent="-228600">
              <a:lnSpc>
                <a:spcPct val="95000"/>
              </a:lnSpc>
              <a:buFont typeface="+mj-lt"/>
              <a:buAutoNum type="alphaLcPeriod"/>
            </a:pPr>
            <a:r>
              <a:rPr lang="en-GB" sz="900" dirty="0">
                <a:solidFill>
                  <a:schemeClr val="tx1"/>
                </a:solidFill>
              </a:rPr>
              <a:t>Link to IMDB, TVDB and other ID systems, Link to ER (?), IRIS</a:t>
            </a:r>
          </a:p>
          <a:p>
            <a:pPr marL="230400" lvl="1" indent="-228600">
              <a:lnSpc>
                <a:spcPct val="95000"/>
              </a:lnSpc>
              <a:buFont typeface="+mj-lt"/>
              <a:buAutoNum type="alphaLcPeriod"/>
            </a:pPr>
            <a:r>
              <a:rPr lang="en-GB" sz="900" dirty="0">
                <a:solidFill>
                  <a:schemeClr val="tx1"/>
                </a:solidFill>
              </a:rPr>
              <a:t>Maintain and publish the classification logic or an API service that assigns it, or a table reference</a:t>
            </a:r>
          </a:p>
          <a:p>
            <a:pPr marL="230400" lvl="1" indent="-228600">
              <a:lnSpc>
                <a:spcPct val="95000"/>
              </a:lnSpc>
              <a:buFont typeface="+mj-lt"/>
              <a:buAutoNum type="alphaLcPeriod"/>
            </a:pPr>
            <a:r>
              <a:rPr lang="en-GB" sz="900" dirty="0">
                <a:solidFill>
                  <a:schemeClr val="tx1"/>
                </a:solidFill>
              </a:rPr>
              <a:t>Look at commercial and content registry overlaps and assess if can support operational requirements. → EIDR mirror services is a perfect example</a:t>
            </a:r>
          </a:p>
        </p:txBody>
      </p:sp>
      <p:grpSp>
        <p:nvGrpSpPr>
          <p:cNvPr id="44" name="Group 43">
            <a:extLst>
              <a:ext uri="{FF2B5EF4-FFF2-40B4-BE49-F238E27FC236}">
                <a16:creationId xmlns:a16="http://schemas.microsoft.com/office/drawing/2014/main" id="{7C87880D-35AF-8225-FA8C-D199381B47CB}"/>
              </a:ext>
            </a:extLst>
          </p:cNvPr>
          <p:cNvGrpSpPr/>
          <p:nvPr/>
        </p:nvGrpSpPr>
        <p:grpSpPr>
          <a:xfrm>
            <a:off x="3407091" y="1093787"/>
            <a:ext cx="2665095" cy="789911"/>
            <a:chOff x="3407091" y="1093787"/>
            <a:chExt cx="2665095" cy="789911"/>
          </a:xfrm>
        </p:grpSpPr>
        <p:sp>
          <p:nvSpPr>
            <p:cNvPr id="13" name="Rectangle 12">
              <a:extLst>
                <a:ext uri="{FF2B5EF4-FFF2-40B4-BE49-F238E27FC236}">
                  <a16:creationId xmlns:a16="http://schemas.microsoft.com/office/drawing/2014/main" id="{F866744E-A93C-C6F7-79E9-FD8C1A240071}"/>
                </a:ext>
              </a:extLst>
            </p:cNvPr>
            <p:cNvSpPr/>
            <p:nvPr/>
          </p:nvSpPr>
          <p:spPr>
            <a:xfrm>
              <a:off x="3407091" y="1093787"/>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Solution</a:t>
              </a:r>
            </a:p>
          </p:txBody>
        </p:sp>
        <p:sp>
          <p:nvSpPr>
            <p:cNvPr id="14" name="Rectangle 13">
              <a:extLst>
                <a:ext uri="{FF2B5EF4-FFF2-40B4-BE49-F238E27FC236}">
                  <a16:creationId xmlns:a16="http://schemas.microsoft.com/office/drawing/2014/main" id="{770576D0-C4B4-6BF0-D47F-3F98AD521AB4}"/>
                </a:ext>
              </a:extLst>
            </p:cNvPr>
            <p:cNvSpPr/>
            <p:nvPr/>
          </p:nvSpPr>
          <p:spPr>
            <a:xfrm>
              <a:off x="3407091" y="1262986"/>
              <a:ext cx="2665095"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Support a program that can Unified IDs across systems and share a common taxonomy</a:t>
              </a:r>
            </a:p>
          </p:txBody>
        </p:sp>
      </p:grpSp>
      <p:grpSp>
        <p:nvGrpSpPr>
          <p:cNvPr id="46" name="Group 45">
            <a:extLst>
              <a:ext uri="{FF2B5EF4-FFF2-40B4-BE49-F238E27FC236}">
                <a16:creationId xmlns:a16="http://schemas.microsoft.com/office/drawing/2014/main" id="{232EDC92-4A42-D60A-F4D3-1A22EAA447A9}"/>
              </a:ext>
            </a:extLst>
          </p:cNvPr>
          <p:cNvGrpSpPr/>
          <p:nvPr/>
        </p:nvGrpSpPr>
        <p:grpSpPr>
          <a:xfrm>
            <a:off x="3406341" y="3292797"/>
            <a:ext cx="2665845" cy="697035"/>
            <a:chOff x="3406341" y="3276145"/>
            <a:chExt cx="2665845" cy="697035"/>
          </a:xfrm>
        </p:grpSpPr>
        <p:sp>
          <p:nvSpPr>
            <p:cNvPr id="22" name="Rectangle 21">
              <a:extLst>
                <a:ext uri="{FF2B5EF4-FFF2-40B4-BE49-F238E27FC236}">
                  <a16:creationId xmlns:a16="http://schemas.microsoft.com/office/drawing/2014/main" id="{1999FBAB-5A05-FEF6-00CE-AE78CB8E9469}"/>
                </a:ext>
              </a:extLst>
            </p:cNvPr>
            <p:cNvSpPr/>
            <p:nvPr/>
          </p:nvSpPr>
          <p:spPr>
            <a:xfrm>
              <a:off x="3407091" y="3276145"/>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Critical Path Participants </a:t>
              </a:r>
            </a:p>
          </p:txBody>
        </p:sp>
        <p:sp>
          <p:nvSpPr>
            <p:cNvPr id="23" name="Rectangle 22">
              <a:extLst>
                <a:ext uri="{FF2B5EF4-FFF2-40B4-BE49-F238E27FC236}">
                  <a16:creationId xmlns:a16="http://schemas.microsoft.com/office/drawing/2014/main" id="{28E0FFA5-FD74-F9AE-72C9-674FF6B9D191}"/>
                </a:ext>
              </a:extLst>
            </p:cNvPr>
            <p:cNvSpPr/>
            <p:nvPr/>
          </p:nvSpPr>
          <p:spPr>
            <a:xfrm>
              <a:off x="3406341" y="3445344"/>
              <a:ext cx="2665095" cy="5278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400"/>
                </a:spcAft>
              </a:pPr>
              <a:r>
                <a:rPr lang="en-GB" sz="900" dirty="0">
                  <a:solidFill>
                    <a:schemeClr val="tx1"/>
                  </a:solidFill>
                </a:rPr>
                <a:t>EIDR, AD-ID, ExtremeReach, IRIS, Measurement CO’s, OEM’s, buyers</a:t>
              </a:r>
            </a:p>
          </p:txBody>
        </p:sp>
      </p:grpSp>
      <p:grpSp>
        <p:nvGrpSpPr>
          <p:cNvPr id="47" name="Group 46">
            <a:extLst>
              <a:ext uri="{FF2B5EF4-FFF2-40B4-BE49-F238E27FC236}">
                <a16:creationId xmlns:a16="http://schemas.microsoft.com/office/drawing/2014/main" id="{02325F16-4DEE-53E4-2FF1-907A55938372}"/>
              </a:ext>
            </a:extLst>
          </p:cNvPr>
          <p:cNvGrpSpPr/>
          <p:nvPr/>
        </p:nvGrpSpPr>
        <p:grpSpPr>
          <a:xfrm>
            <a:off x="3406341" y="4036295"/>
            <a:ext cx="2665845" cy="630954"/>
            <a:chOff x="3406341" y="4027025"/>
            <a:chExt cx="2665845" cy="630954"/>
          </a:xfrm>
        </p:grpSpPr>
        <p:sp>
          <p:nvSpPr>
            <p:cNvPr id="25" name="Rectangle 24">
              <a:extLst>
                <a:ext uri="{FF2B5EF4-FFF2-40B4-BE49-F238E27FC236}">
                  <a16:creationId xmlns:a16="http://schemas.microsoft.com/office/drawing/2014/main" id="{0C8DEE7E-4F8C-BD32-9952-F2EC4385EB6F}"/>
                </a:ext>
              </a:extLst>
            </p:cNvPr>
            <p:cNvSpPr/>
            <p:nvPr/>
          </p:nvSpPr>
          <p:spPr>
            <a:xfrm>
              <a:off x="3407091" y="4027025"/>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Unknowns</a:t>
              </a:r>
            </a:p>
          </p:txBody>
        </p:sp>
        <p:sp>
          <p:nvSpPr>
            <p:cNvPr id="26" name="Rectangle 25">
              <a:extLst>
                <a:ext uri="{FF2B5EF4-FFF2-40B4-BE49-F238E27FC236}">
                  <a16:creationId xmlns:a16="http://schemas.microsoft.com/office/drawing/2014/main" id="{1D9BCCA6-9300-D25A-1CEE-70C3E0097C6E}"/>
                </a:ext>
              </a:extLst>
            </p:cNvPr>
            <p:cNvSpPr/>
            <p:nvPr/>
          </p:nvSpPr>
          <p:spPr>
            <a:xfrm>
              <a:off x="3406341" y="4196225"/>
              <a:ext cx="2665095" cy="4617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Operational and/or transactional needs for digital ecosystems.</a:t>
              </a:r>
            </a:p>
          </p:txBody>
        </p:sp>
      </p:grpSp>
      <p:grpSp>
        <p:nvGrpSpPr>
          <p:cNvPr id="48" name="Group 47">
            <a:extLst>
              <a:ext uri="{FF2B5EF4-FFF2-40B4-BE49-F238E27FC236}">
                <a16:creationId xmlns:a16="http://schemas.microsoft.com/office/drawing/2014/main" id="{9C02E681-1B2B-0CEB-0970-708027FDC89C}"/>
              </a:ext>
            </a:extLst>
          </p:cNvPr>
          <p:cNvGrpSpPr/>
          <p:nvPr/>
        </p:nvGrpSpPr>
        <p:grpSpPr>
          <a:xfrm>
            <a:off x="6113775" y="1093787"/>
            <a:ext cx="2675896" cy="1892302"/>
            <a:chOff x="6113775" y="1093787"/>
            <a:chExt cx="2675896" cy="1892302"/>
          </a:xfrm>
        </p:grpSpPr>
        <p:sp>
          <p:nvSpPr>
            <p:cNvPr id="28" name="Rectangle 27">
              <a:extLst>
                <a:ext uri="{FF2B5EF4-FFF2-40B4-BE49-F238E27FC236}">
                  <a16:creationId xmlns:a16="http://schemas.microsoft.com/office/drawing/2014/main" id="{284DE029-FC75-DBE2-AE81-A88366EC0D3C}"/>
                </a:ext>
              </a:extLst>
            </p:cNvPr>
            <p:cNvSpPr/>
            <p:nvPr/>
          </p:nvSpPr>
          <p:spPr>
            <a:xfrm>
              <a:off x="6113775" y="1093787"/>
              <a:ext cx="2675896"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Benefits by Stakeholder Group</a:t>
              </a:r>
            </a:p>
          </p:txBody>
        </p:sp>
        <p:sp>
          <p:nvSpPr>
            <p:cNvPr id="29" name="Rectangle 28">
              <a:extLst>
                <a:ext uri="{FF2B5EF4-FFF2-40B4-BE49-F238E27FC236}">
                  <a16:creationId xmlns:a16="http://schemas.microsoft.com/office/drawing/2014/main" id="{306A7EDF-896A-6EED-8AA5-BA46FC1EB978}"/>
                </a:ext>
              </a:extLst>
            </p:cNvPr>
            <p:cNvSpPr/>
            <p:nvPr/>
          </p:nvSpPr>
          <p:spPr>
            <a:xfrm>
              <a:off x="6113775" y="1262987"/>
              <a:ext cx="2675896" cy="172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Buy</a:t>
              </a:r>
            </a:p>
            <a:p>
              <a:pPr>
                <a:spcAft>
                  <a:spcPts val="600"/>
                </a:spcAft>
              </a:pPr>
              <a:r>
                <a:rPr lang="en-GB" sz="900" dirty="0">
                  <a:solidFill>
                    <a:schemeClr val="tx1"/>
                  </a:solidFill>
                </a:rPr>
                <a:t>Sell</a:t>
              </a:r>
            </a:p>
            <a:p>
              <a:pPr>
                <a:spcAft>
                  <a:spcPts val="600"/>
                </a:spcAft>
              </a:pPr>
              <a:r>
                <a:rPr lang="en-GB" sz="900" dirty="0">
                  <a:solidFill>
                    <a:schemeClr val="tx1"/>
                  </a:solidFill>
                </a:rPr>
                <a:t>Count</a:t>
              </a:r>
            </a:p>
            <a:p>
              <a:pPr>
                <a:spcAft>
                  <a:spcPts val="600"/>
                </a:spcAft>
              </a:pPr>
              <a:r>
                <a:rPr lang="en-GB" sz="900" dirty="0">
                  <a:solidFill>
                    <a:schemeClr val="tx1"/>
                  </a:solidFill>
                </a:rPr>
                <a:t>OEM</a:t>
              </a:r>
            </a:p>
            <a:p>
              <a:pPr>
                <a:spcAft>
                  <a:spcPts val="600"/>
                </a:spcAft>
              </a:pPr>
              <a:r>
                <a:rPr lang="en-GB" sz="900" dirty="0">
                  <a:solidFill>
                    <a:schemeClr val="tx1"/>
                  </a:solidFill>
                </a:rPr>
                <a:t>Support</a:t>
              </a:r>
            </a:p>
            <a:p>
              <a:pPr>
                <a:spcAft>
                  <a:spcPts val="600"/>
                </a:spcAft>
              </a:pPr>
              <a:r>
                <a:rPr lang="en-GB" sz="900" dirty="0">
                  <a:solidFill>
                    <a:schemeClr val="tx1"/>
                  </a:solidFill>
                </a:rPr>
                <a:t>Net result is less viewing attributed to ratings, lower reach and frequency, mischaracterization of behavior</a:t>
              </a:r>
            </a:p>
          </p:txBody>
        </p:sp>
      </p:grpSp>
      <p:grpSp>
        <p:nvGrpSpPr>
          <p:cNvPr id="49" name="Group 48">
            <a:extLst>
              <a:ext uri="{FF2B5EF4-FFF2-40B4-BE49-F238E27FC236}">
                <a16:creationId xmlns:a16="http://schemas.microsoft.com/office/drawing/2014/main" id="{38AAEFD3-5CFC-44F7-CE59-38085D036510}"/>
              </a:ext>
            </a:extLst>
          </p:cNvPr>
          <p:cNvGrpSpPr/>
          <p:nvPr/>
        </p:nvGrpSpPr>
        <p:grpSpPr>
          <a:xfrm>
            <a:off x="6113027" y="3028693"/>
            <a:ext cx="2683312" cy="1638556"/>
            <a:chOff x="6113027" y="3039549"/>
            <a:chExt cx="2683312" cy="1638556"/>
          </a:xfrm>
        </p:grpSpPr>
        <p:sp>
          <p:nvSpPr>
            <p:cNvPr id="31" name="Rectangle 30">
              <a:extLst>
                <a:ext uri="{FF2B5EF4-FFF2-40B4-BE49-F238E27FC236}">
                  <a16:creationId xmlns:a16="http://schemas.microsoft.com/office/drawing/2014/main" id="{F36AC4E7-B680-8047-009D-2D4A7B5EE2CD}"/>
                </a:ext>
              </a:extLst>
            </p:cNvPr>
            <p:cNvSpPr/>
            <p:nvPr/>
          </p:nvSpPr>
          <p:spPr>
            <a:xfrm>
              <a:off x="6113027" y="3039549"/>
              <a:ext cx="2683312"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Next Steps </a:t>
              </a:r>
            </a:p>
          </p:txBody>
        </p:sp>
        <p:sp>
          <p:nvSpPr>
            <p:cNvPr id="32" name="Rectangle 31">
              <a:extLst>
                <a:ext uri="{FF2B5EF4-FFF2-40B4-BE49-F238E27FC236}">
                  <a16:creationId xmlns:a16="http://schemas.microsoft.com/office/drawing/2014/main" id="{32498B1B-63E6-C391-1379-502456132970}"/>
                </a:ext>
              </a:extLst>
            </p:cNvPr>
            <p:cNvSpPr/>
            <p:nvPr/>
          </p:nvSpPr>
          <p:spPr>
            <a:xfrm>
              <a:off x="6113027" y="3208749"/>
              <a:ext cx="2683312" cy="14693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Align on taxonomies, Align on SLA’s and operational requirements</a:t>
              </a:r>
            </a:p>
          </p:txBody>
        </p:sp>
      </p:grpSp>
      <p:sp>
        <p:nvSpPr>
          <p:cNvPr id="7" name="Rectangle 6">
            <a:extLst>
              <a:ext uri="{FF2B5EF4-FFF2-40B4-BE49-F238E27FC236}">
                <a16:creationId xmlns:a16="http://schemas.microsoft.com/office/drawing/2014/main" id="{0C8E8F6E-CA96-DDA6-322A-327F0D2CBA58}"/>
              </a:ext>
            </a:extLst>
          </p:cNvPr>
          <p:cNvSpPr/>
          <p:nvPr/>
        </p:nvSpPr>
        <p:spPr>
          <a:xfrm>
            <a:off x="5692588" y="276225"/>
            <a:ext cx="2411505" cy="771098"/>
          </a:xfrm>
          <a:prstGeom prst="rect">
            <a:avLst/>
          </a:prstGeom>
          <a:solidFill>
            <a:schemeClr val="bg1">
              <a:lumMod val="95000"/>
            </a:schemeClr>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1.5 IDs and Taxonomies </a:t>
            </a:r>
          </a:p>
        </p:txBody>
      </p:sp>
      <p:grpSp>
        <p:nvGrpSpPr>
          <p:cNvPr id="8" name="Group 7">
            <a:extLst>
              <a:ext uri="{FF2B5EF4-FFF2-40B4-BE49-F238E27FC236}">
                <a16:creationId xmlns:a16="http://schemas.microsoft.com/office/drawing/2014/main" id="{5BB7CCE7-91F6-9136-82EB-7D225506EAFE}"/>
              </a:ext>
            </a:extLst>
          </p:cNvPr>
          <p:cNvGrpSpPr/>
          <p:nvPr/>
        </p:nvGrpSpPr>
        <p:grpSpPr>
          <a:xfrm>
            <a:off x="3407090" y="1927629"/>
            <a:ext cx="2665095" cy="644122"/>
            <a:chOff x="3407090" y="1914929"/>
            <a:chExt cx="2665095" cy="644122"/>
          </a:xfrm>
        </p:grpSpPr>
        <p:sp>
          <p:nvSpPr>
            <p:cNvPr id="11" name="Rectangle 10">
              <a:extLst>
                <a:ext uri="{FF2B5EF4-FFF2-40B4-BE49-F238E27FC236}">
                  <a16:creationId xmlns:a16="http://schemas.microsoft.com/office/drawing/2014/main" id="{9EB5A1C7-94F5-8084-7BC7-27AE448497A4}"/>
                </a:ext>
              </a:extLst>
            </p:cNvPr>
            <p:cNvSpPr/>
            <p:nvPr/>
          </p:nvSpPr>
          <p:spPr>
            <a:xfrm>
              <a:off x="3407090" y="1914929"/>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Pros </a:t>
              </a:r>
            </a:p>
          </p:txBody>
        </p:sp>
        <p:sp>
          <p:nvSpPr>
            <p:cNvPr id="12" name="Rectangle 11">
              <a:extLst>
                <a:ext uri="{FF2B5EF4-FFF2-40B4-BE49-F238E27FC236}">
                  <a16:creationId xmlns:a16="http://schemas.microsoft.com/office/drawing/2014/main" id="{E102E212-37A4-376F-5E83-5DC1FCE100F1}"/>
                </a:ext>
              </a:extLst>
            </p:cNvPr>
            <p:cNvSpPr/>
            <p:nvPr/>
          </p:nvSpPr>
          <p:spPr>
            <a:xfrm>
              <a:off x="3407090" y="2084129"/>
              <a:ext cx="2665095" cy="47492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Alignment of requirements and incentives.</a:t>
              </a:r>
            </a:p>
          </p:txBody>
        </p:sp>
      </p:grpSp>
      <p:grpSp>
        <p:nvGrpSpPr>
          <p:cNvPr id="15" name="Group 14">
            <a:extLst>
              <a:ext uri="{FF2B5EF4-FFF2-40B4-BE49-F238E27FC236}">
                <a16:creationId xmlns:a16="http://schemas.microsoft.com/office/drawing/2014/main" id="{6EA9443B-7D8B-9344-4CF9-7B1DBBA851C6}"/>
              </a:ext>
            </a:extLst>
          </p:cNvPr>
          <p:cNvGrpSpPr/>
          <p:nvPr/>
        </p:nvGrpSpPr>
        <p:grpSpPr>
          <a:xfrm>
            <a:off x="3406341" y="2613961"/>
            <a:ext cx="2665845" cy="635261"/>
            <a:chOff x="3406341" y="2596952"/>
            <a:chExt cx="2665845" cy="635261"/>
          </a:xfrm>
        </p:grpSpPr>
        <p:sp>
          <p:nvSpPr>
            <p:cNvPr id="18" name="Rectangle 17">
              <a:extLst>
                <a:ext uri="{FF2B5EF4-FFF2-40B4-BE49-F238E27FC236}">
                  <a16:creationId xmlns:a16="http://schemas.microsoft.com/office/drawing/2014/main" id="{9E584F50-A051-3417-40EC-7DE96CC10461}"/>
                </a:ext>
              </a:extLst>
            </p:cNvPr>
            <p:cNvSpPr/>
            <p:nvPr/>
          </p:nvSpPr>
          <p:spPr>
            <a:xfrm>
              <a:off x="3407091" y="2596952"/>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Cons </a:t>
              </a:r>
            </a:p>
          </p:txBody>
        </p:sp>
        <p:sp>
          <p:nvSpPr>
            <p:cNvPr id="19" name="Rectangle 18">
              <a:extLst>
                <a:ext uri="{FF2B5EF4-FFF2-40B4-BE49-F238E27FC236}">
                  <a16:creationId xmlns:a16="http://schemas.microsoft.com/office/drawing/2014/main" id="{0CCA728F-6E42-F038-1B14-1C810879CE6C}"/>
                </a:ext>
              </a:extLst>
            </p:cNvPr>
            <p:cNvSpPr/>
            <p:nvPr/>
          </p:nvSpPr>
          <p:spPr>
            <a:xfrm>
              <a:off x="3406341" y="2766152"/>
              <a:ext cx="2665095" cy="46606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Failure of TAXI Complete </a:t>
              </a:r>
            </a:p>
          </p:txBody>
        </p:sp>
      </p:grpSp>
      <p:sp>
        <p:nvSpPr>
          <p:cNvPr id="16" name="Slide Number Placeholder 15">
            <a:extLst>
              <a:ext uri="{FF2B5EF4-FFF2-40B4-BE49-F238E27FC236}">
                <a16:creationId xmlns:a16="http://schemas.microsoft.com/office/drawing/2014/main" id="{80D2FB93-0E21-385E-1630-96B14534A1BF}"/>
              </a:ext>
            </a:extLst>
          </p:cNvPr>
          <p:cNvSpPr>
            <a:spLocks noGrp="1"/>
          </p:cNvSpPr>
          <p:nvPr>
            <p:ph type="sldNum" sz="quarter" idx="11"/>
          </p:nvPr>
        </p:nvSpPr>
        <p:spPr/>
        <p:txBody>
          <a:bodyPr/>
          <a:lstStyle/>
          <a:p>
            <a:fld id="{10AABD62-4B1F-4370-9BF1-A64AA2AFB05A}" type="slidenum">
              <a:rPr lang="en-GB" smtClean="0"/>
              <a:pPr/>
              <a:t>48</a:t>
            </a:fld>
            <a:endParaRPr lang="en-GB" dirty="0"/>
          </a:p>
        </p:txBody>
      </p:sp>
    </p:spTree>
    <p:extLst>
      <p:ext uri="{BB962C8B-B14F-4D97-AF65-F5344CB8AC3E}">
        <p14:creationId xmlns:p14="http://schemas.microsoft.com/office/powerpoint/2010/main" val="8416663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37D8-77F2-199E-A248-E4D65A962088}"/>
              </a:ext>
            </a:extLst>
          </p:cNvPr>
          <p:cNvSpPr>
            <a:spLocks noGrp="1"/>
          </p:cNvSpPr>
          <p:nvPr>
            <p:ph type="title"/>
          </p:nvPr>
        </p:nvSpPr>
        <p:spPr>
          <a:xfrm>
            <a:off x="354330" y="272581"/>
            <a:ext cx="5338258" cy="617220"/>
          </a:xfrm>
        </p:spPr>
        <p:txBody>
          <a:bodyPr>
            <a:noAutofit/>
          </a:bodyPr>
          <a:lstStyle/>
          <a:p>
            <a:r>
              <a:rPr lang="en-GB" dirty="0"/>
              <a:t>Interoperability Group – 1.6</a:t>
            </a:r>
          </a:p>
        </p:txBody>
      </p:sp>
      <p:sp>
        <p:nvSpPr>
          <p:cNvPr id="3" name="Footer Placeholder 2">
            <a:extLst>
              <a:ext uri="{FF2B5EF4-FFF2-40B4-BE49-F238E27FC236}">
                <a16:creationId xmlns:a16="http://schemas.microsoft.com/office/drawing/2014/main" id="{93304075-9AB7-BA72-16A4-5BE10C79D8CD}"/>
              </a:ext>
            </a:extLst>
          </p:cNvPr>
          <p:cNvSpPr>
            <a:spLocks noGrp="1"/>
          </p:cNvSpPr>
          <p:nvPr>
            <p:ph type="ftr" sz="quarter" idx="10"/>
          </p:nvPr>
        </p:nvSpPr>
        <p:spPr/>
        <p:txBody>
          <a:bodyPr/>
          <a:lstStyle/>
          <a:p>
            <a:r>
              <a:rPr lang="en-GB" dirty="0"/>
              <a:t>Coalition for Innovation in Media Measurement, October 2023</a:t>
            </a:r>
          </a:p>
        </p:txBody>
      </p:sp>
      <p:sp>
        <p:nvSpPr>
          <p:cNvPr id="5" name="Rectangle 4">
            <a:extLst>
              <a:ext uri="{FF2B5EF4-FFF2-40B4-BE49-F238E27FC236}">
                <a16:creationId xmlns:a16="http://schemas.microsoft.com/office/drawing/2014/main" id="{C9EF4E08-E3C5-2CA2-FD74-1BAF26665A04}"/>
              </a:ext>
            </a:extLst>
          </p:cNvPr>
          <p:cNvSpPr/>
          <p:nvPr/>
        </p:nvSpPr>
        <p:spPr>
          <a:xfrm>
            <a:off x="345366" y="1093787"/>
            <a:ext cx="3011168"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Problem</a:t>
            </a:r>
          </a:p>
        </p:txBody>
      </p:sp>
      <p:sp>
        <p:nvSpPr>
          <p:cNvPr id="6" name="Rectangle 5">
            <a:extLst>
              <a:ext uri="{FF2B5EF4-FFF2-40B4-BE49-F238E27FC236}">
                <a16:creationId xmlns:a16="http://schemas.microsoft.com/office/drawing/2014/main" id="{1F1498B0-FD7E-F899-FC34-F9710D006B7A}"/>
              </a:ext>
            </a:extLst>
          </p:cNvPr>
          <p:cNvSpPr/>
          <p:nvPr/>
        </p:nvSpPr>
        <p:spPr>
          <a:xfrm>
            <a:off x="345366" y="1262986"/>
            <a:ext cx="3011168"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Content incorrectly or not identified when presented for viewing. Measurement is incomplete due to the cost to develop and maintain comprehensive monitoring of all markets at the station-level and on demand content</a:t>
            </a:r>
          </a:p>
        </p:txBody>
      </p:sp>
      <p:sp>
        <p:nvSpPr>
          <p:cNvPr id="9" name="Rectangle 8">
            <a:extLst>
              <a:ext uri="{FF2B5EF4-FFF2-40B4-BE49-F238E27FC236}">
                <a16:creationId xmlns:a16="http://schemas.microsoft.com/office/drawing/2014/main" id="{C5DF1F45-7B28-8831-66F8-AF22E2A2B03F}"/>
              </a:ext>
            </a:extLst>
          </p:cNvPr>
          <p:cNvSpPr/>
          <p:nvPr/>
        </p:nvSpPr>
        <p:spPr>
          <a:xfrm>
            <a:off x="345366" y="1927629"/>
            <a:ext cx="3011168"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Implementation Ideas/Options </a:t>
            </a:r>
          </a:p>
        </p:txBody>
      </p:sp>
      <p:sp>
        <p:nvSpPr>
          <p:cNvPr id="10" name="Rectangle 9">
            <a:extLst>
              <a:ext uri="{FF2B5EF4-FFF2-40B4-BE49-F238E27FC236}">
                <a16:creationId xmlns:a16="http://schemas.microsoft.com/office/drawing/2014/main" id="{89B08FC0-1FD5-5106-8357-55D75B032AB6}"/>
              </a:ext>
            </a:extLst>
          </p:cNvPr>
          <p:cNvSpPr/>
          <p:nvPr/>
        </p:nvSpPr>
        <p:spPr>
          <a:xfrm>
            <a:off x="345367" y="2096828"/>
            <a:ext cx="3011168" cy="25704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marL="228600" indent="-228600">
              <a:spcAft>
                <a:spcPts val="100"/>
              </a:spcAft>
              <a:buFont typeface="+mj-lt"/>
              <a:buAutoNum type="arabicPeriod"/>
            </a:pPr>
            <a:r>
              <a:rPr lang="en-GB" sz="900" dirty="0">
                <a:solidFill>
                  <a:schemeClr val="tx1"/>
                </a:solidFill>
              </a:rPr>
              <a:t>Use AI to create as run schedules for all markets and stations</a:t>
            </a:r>
          </a:p>
          <a:p>
            <a:pPr marL="460800" lvl="1" indent="-228600">
              <a:spcAft>
                <a:spcPts val="100"/>
              </a:spcAft>
              <a:buFont typeface="+mj-lt"/>
              <a:buAutoNum type="alphaLcPeriod"/>
            </a:pPr>
            <a:r>
              <a:rPr lang="en-GB" sz="900" dirty="0">
                <a:solidFill>
                  <a:schemeClr val="tx1"/>
                </a:solidFill>
              </a:rPr>
              <a:t>RFP, CCR, Hyphametrics, other</a:t>
            </a:r>
          </a:p>
          <a:p>
            <a:pPr marL="460800" lvl="1" indent="-228600">
              <a:spcAft>
                <a:spcPts val="100"/>
              </a:spcAft>
              <a:buFont typeface="+mj-lt"/>
              <a:buAutoNum type="alphaLcPeriod"/>
            </a:pPr>
            <a:r>
              <a:rPr lang="en-GB" sz="900" dirty="0">
                <a:solidFill>
                  <a:schemeClr val="tx1"/>
                </a:solidFill>
              </a:rPr>
              <a:t>Assign a Universal Telecast IDs, build on EIDR and the AAIS initiative</a:t>
            </a:r>
          </a:p>
          <a:p>
            <a:pPr marL="228600" indent="-228600">
              <a:spcAft>
                <a:spcPts val="100"/>
              </a:spcAft>
              <a:buFont typeface="+mj-lt"/>
              <a:buAutoNum type="arabicPeriod"/>
            </a:pPr>
            <a:r>
              <a:rPr lang="en-GB" sz="900" dirty="0">
                <a:solidFill>
                  <a:schemeClr val="tx1"/>
                </a:solidFill>
              </a:rPr>
              <a:t>Build a clearinghouse for publisher or station provided schedules</a:t>
            </a:r>
          </a:p>
          <a:p>
            <a:pPr marL="460800" lvl="1" indent="-228600">
              <a:spcAft>
                <a:spcPts val="100"/>
              </a:spcAft>
              <a:buFont typeface="+mj-lt"/>
              <a:buAutoNum type="alphaLcPeriod"/>
            </a:pPr>
            <a:r>
              <a:rPr lang="en-GB" sz="900" dirty="0">
                <a:solidFill>
                  <a:schemeClr val="tx1"/>
                </a:solidFill>
              </a:rPr>
              <a:t>Manage as a service</a:t>
            </a:r>
          </a:p>
          <a:p>
            <a:pPr marL="460800" lvl="1" indent="-228600">
              <a:spcAft>
                <a:spcPts val="100"/>
              </a:spcAft>
              <a:buFont typeface="+mj-lt"/>
              <a:buAutoNum type="alphaLcPeriod"/>
            </a:pPr>
            <a:r>
              <a:rPr lang="en-GB" sz="900" dirty="0">
                <a:solidFill>
                  <a:schemeClr val="tx1"/>
                </a:solidFill>
              </a:rPr>
              <a:t>Assign a Universal Telecast ID</a:t>
            </a:r>
          </a:p>
          <a:p>
            <a:pPr marL="228600" indent="-228600">
              <a:spcAft>
                <a:spcPts val="100"/>
              </a:spcAft>
              <a:buFont typeface="+mj-lt"/>
              <a:buAutoNum type="arabicPeriod"/>
            </a:pPr>
            <a:r>
              <a:rPr lang="en-GB" sz="900" dirty="0">
                <a:solidFill>
                  <a:schemeClr val="tx1"/>
                </a:solidFill>
              </a:rPr>
              <a:t>Create and maintain open source market definitions</a:t>
            </a:r>
          </a:p>
          <a:p>
            <a:pPr marL="460800" lvl="1" indent="-228600">
              <a:spcAft>
                <a:spcPts val="100"/>
              </a:spcAft>
              <a:buFont typeface="+mj-lt"/>
              <a:buAutoNum type="alphaLcPeriod"/>
            </a:pPr>
            <a:r>
              <a:rPr lang="en-GB" sz="900" dirty="0">
                <a:solidFill>
                  <a:schemeClr val="tx1"/>
                </a:solidFill>
              </a:rPr>
              <a:t>UEs and boundary files</a:t>
            </a:r>
          </a:p>
          <a:p>
            <a:pPr marL="460800" lvl="1" indent="-228600">
              <a:spcAft>
                <a:spcPts val="100"/>
              </a:spcAft>
              <a:buFont typeface="+mj-lt"/>
              <a:buAutoNum type="alphaLcPeriod"/>
            </a:pPr>
            <a:r>
              <a:rPr lang="en-GB" sz="900" dirty="0">
                <a:solidFill>
                  <a:schemeClr val="tx1"/>
                </a:solidFill>
              </a:rPr>
              <a:t>Ask ARF/NORC</a:t>
            </a:r>
          </a:p>
          <a:p>
            <a:pPr marL="460800" lvl="1" indent="-228600">
              <a:spcAft>
                <a:spcPts val="100"/>
              </a:spcAft>
              <a:buFont typeface="+mj-lt"/>
              <a:buAutoNum type="alphaLcPeriod"/>
            </a:pPr>
            <a:r>
              <a:rPr lang="en-GB" sz="900" dirty="0">
                <a:solidFill>
                  <a:schemeClr val="tx1"/>
                </a:solidFill>
              </a:rPr>
              <a:t>Ask MediaOcean, WideOrbit. other?</a:t>
            </a:r>
          </a:p>
          <a:p>
            <a:pPr marL="460800" lvl="1" indent="-228600">
              <a:spcAft>
                <a:spcPts val="100"/>
              </a:spcAft>
              <a:buFont typeface="+mj-lt"/>
              <a:buAutoNum type="alphaLcPeriod"/>
            </a:pPr>
            <a:r>
              <a:rPr lang="en-GB" sz="900" dirty="0">
                <a:solidFill>
                  <a:schemeClr val="tx1"/>
                </a:solidFill>
              </a:rPr>
              <a:t>Ask Comscore, 605, Nielsen, Video Amp to donate the definitions</a:t>
            </a:r>
          </a:p>
          <a:p>
            <a:pPr marL="460800" lvl="1" indent="-228600">
              <a:spcAft>
                <a:spcPts val="100"/>
              </a:spcAft>
              <a:buFont typeface="+mj-lt"/>
              <a:buAutoNum type="alphaLcPeriod"/>
            </a:pPr>
            <a:r>
              <a:rPr lang="en-GB" sz="900" dirty="0">
                <a:solidFill>
                  <a:schemeClr val="tx1"/>
                </a:solidFill>
              </a:rPr>
              <a:t>Ask Hyphametrics to build new one that can also support a new panel</a:t>
            </a:r>
          </a:p>
        </p:txBody>
      </p:sp>
      <p:grpSp>
        <p:nvGrpSpPr>
          <p:cNvPr id="44" name="Group 43">
            <a:extLst>
              <a:ext uri="{FF2B5EF4-FFF2-40B4-BE49-F238E27FC236}">
                <a16:creationId xmlns:a16="http://schemas.microsoft.com/office/drawing/2014/main" id="{7C87880D-35AF-8225-FA8C-D199381B47CB}"/>
              </a:ext>
            </a:extLst>
          </p:cNvPr>
          <p:cNvGrpSpPr/>
          <p:nvPr/>
        </p:nvGrpSpPr>
        <p:grpSpPr>
          <a:xfrm>
            <a:off x="3407091" y="1093787"/>
            <a:ext cx="2665095" cy="789911"/>
            <a:chOff x="3407091" y="1093787"/>
            <a:chExt cx="2665095" cy="789911"/>
          </a:xfrm>
        </p:grpSpPr>
        <p:sp>
          <p:nvSpPr>
            <p:cNvPr id="13" name="Rectangle 12">
              <a:extLst>
                <a:ext uri="{FF2B5EF4-FFF2-40B4-BE49-F238E27FC236}">
                  <a16:creationId xmlns:a16="http://schemas.microsoft.com/office/drawing/2014/main" id="{F866744E-A93C-C6F7-79E9-FD8C1A240071}"/>
                </a:ext>
              </a:extLst>
            </p:cNvPr>
            <p:cNvSpPr/>
            <p:nvPr/>
          </p:nvSpPr>
          <p:spPr>
            <a:xfrm>
              <a:off x="3407091" y="1093787"/>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Solution</a:t>
              </a:r>
            </a:p>
          </p:txBody>
        </p:sp>
        <p:sp>
          <p:nvSpPr>
            <p:cNvPr id="14" name="Rectangle 13">
              <a:extLst>
                <a:ext uri="{FF2B5EF4-FFF2-40B4-BE49-F238E27FC236}">
                  <a16:creationId xmlns:a16="http://schemas.microsoft.com/office/drawing/2014/main" id="{770576D0-C4B4-6BF0-D47F-3F98AD521AB4}"/>
                </a:ext>
              </a:extLst>
            </p:cNvPr>
            <p:cNvSpPr/>
            <p:nvPr/>
          </p:nvSpPr>
          <p:spPr>
            <a:xfrm>
              <a:off x="3407091" y="1262986"/>
              <a:ext cx="2665095"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Promote a non-for-profit source to build and administer the foundational assets that can be accessed by any (paying) company. </a:t>
              </a:r>
            </a:p>
          </p:txBody>
        </p:sp>
      </p:grpSp>
      <p:grpSp>
        <p:nvGrpSpPr>
          <p:cNvPr id="46" name="Group 45">
            <a:extLst>
              <a:ext uri="{FF2B5EF4-FFF2-40B4-BE49-F238E27FC236}">
                <a16:creationId xmlns:a16="http://schemas.microsoft.com/office/drawing/2014/main" id="{232EDC92-4A42-D60A-F4D3-1A22EAA447A9}"/>
              </a:ext>
            </a:extLst>
          </p:cNvPr>
          <p:cNvGrpSpPr/>
          <p:nvPr/>
        </p:nvGrpSpPr>
        <p:grpSpPr>
          <a:xfrm>
            <a:off x="3406341" y="3292797"/>
            <a:ext cx="2665845" cy="697035"/>
            <a:chOff x="3406341" y="3276145"/>
            <a:chExt cx="2665845" cy="697035"/>
          </a:xfrm>
        </p:grpSpPr>
        <p:sp>
          <p:nvSpPr>
            <p:cNvPr id="22" name="Rectangle 21">
              <a:extLst>
                <a:ext uri="{FF2B5EF4-FFF2-40B4-BE49-F238E27FC236}">
                  <a16:creationId xmlns:a16="http://schemas.microsoft.com/office/drawing/2014/main" id="{1999FBAB-5A05-FEF6-00CE-AE78CB8E9469}"/>
                </a:ext>
              </a:extLst>
            </p:cNvPr>
            <p:cNvSpPr/>
            <p:nvPr/>
          </p:nvSpPr>
          <p:spPr>
            <a:xfrm>
              <a:off x="3407091" y="3276145"/>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Critical Path Participants </a:t>
              </a:r>
            </a:p>
          </p:txBody>
        </p:sp>
        <p:sp>
          <p:nvSpPr>
            <p:cNvPr id="23" name="Rectangle 22">
              <a:extLst>
                <a:ext uri="{FF2B5EF4-FFF2-40B4-BE49-F238E27FC236}">
                  <a16:creationId xmlns:a16="http://schemas.microsoft.com/office/drawing/2014/main" id="{28E0FFA5-FD74-F9AE-72C9-674FF6B9D191}"/>
                </a:ext>
              </a:extLst>
            </p:cNvPr>
            <p:cNvSpPr/>
            <p:nvPr/>
          </p:nvSpPr>
          <p:spPr>
            <a:xfrm>
              <a:off x="3406341" y="3445344"/>
              <a:ext cx="2665095" cy="5278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400"/>
                </a:spcAft>
              </a:pPr>
              <a:r>
                <a:rPr lang="en-GB" sz="900" dirty="0">
                  <a:solidFill>
                    <a:schemeClr val="tx1"/>
                  </a:solidFill>
                </a:rPr>
                <a:t>OEMs, Content Provider(s), Measurement Cos</a:t>
              </a:r>
            </a:p>
          </p:txBody>
        </p:sp>
      </p:grpSp>
      <p:grpSp>
        <p:nvGrpSpPr>
          <p:cNvPr id="47" name="Group 46">
            <a:extLst>
              <a:ext uri="{FF2B5EF4-FFF2-40B4-BE49-F238E27FC236}">
                <a16:creationId xmlns:a16="http://schemas.microsoft.com/office/drawing/2014/main" id="{02325F16-4DEE-53E4-2FF1-907A55938372}"/>
              </a:ext>
            </a:extLst>
          </p:cNvPr>
          <p:cNvGrpSpPr/>
          <p:nvPr/>
        </p:nvGrpSpPr>
        <p:grpSpPr>
          <a:xfrm>
            <a:off x="3406341" y="4036295"/>
            <a:ext cx="2665845" cy="630954"/>
            <a:chOff x="3406341" y="4027025"/>
            <a:chExt cx="2665845" cy="630954"/>
          </a:xfrm>
        </p:grpSpPr>
        <p:sp>
          <p:nvSpPr>
            <p:cNvPr id="25" name="Rectangle 24">
              <a:extLst>
                <a:ext uri="{FF2B5EF4-FFF2-40B4-BE49-F238E27FC236}">
                  <a16:creationId xmlns:a16="http://schemas.microsoft.com/office/drawing/2014/main" id="{0C8DEE7E-4F8C-BD32-9952-F2EC4385EB6F}"/>
                </a:ext>
              </a:extLst>
            </p:cNvPr>
            <p:cNvSpPr/>
            <p:nvPr/>
          </p:nvSpPr>
          <p:spPr>
            <a:xfrm>
              <a:off x="3407091" y="4027025"/>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Unknowns</a:t>
              </a:r>
            </a:p>
          </p:txBody>
        </p:sp>
        <p:sp>
          <p:nvSpPr>
            <p:cNvPr id="26" name="Rectangle 25">
              <a:extLst>
                <a:ext uri="{FF2B5EF4-FFF2-40B4-BE49-F238E27FC236}">
                  <a16:creationId xmlns:a16="http://schemas.microsoft.com/office/drawing/2014/main" id="{1D9BCCA6-9300-D25A-1CEE-70C3E0097C6E}"/>
                </a:ext>
              </a:extLst>
            </p:cNvPr>
            <p:cNvSpPr/>
            <p:nvPr/>
          </p:nvSpPr>
          <p:spPr>
            <a:xfrm>
              <a:off x="3406341" y="4196225"/>
              <a:ext cx="2665095" cy="4617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Consolidated format and schema for libraries and schedules</a:t>
              </a:r>
            </a:p>
          </p:txBody>
        </p:sp>
      </p:grpSp>
      <p:grpSp>
        <p:nvGrpSpPr>
          <p:cNvPr id="48" name="Group 47">
            <a:extLst>
              <a:ext uri="{FF2B5EF4-FFF2-40B4-BE49-F238E27FC236}">
                <a16:creationId xmlns:a16="http://schemas.microsoft.com/office/drawing/2014/main" id="{9C02E681-1B2B-0CEB-0970-708027FDC89C}"/>
              </a:ext>
            </a:extLst>
          </p:cNvPr>
          <p:cNvGrpSpPr/>
          <p:nvPr/>
        </p:nvGrpSpPr>
        <p:grpSpPr>
          <a:xfrm>
            <a:off x="6113775" y="1093787"/>
            <a:ext cx="2675896" cy="1892302"/>
            <a:chOff x="6113775" y="1093787"/>
            <a:chExt cx="2675896" cy="1892302"/>
          </a:xfrm>
        </p:grpSpPr>
        <p:sp>
          <p:nvSpPr>
            <p:cNvPr id="28" name="Rectangle 27">
              <a:extLst>
                <a:ext uri="{FF2B5EF4-FFF2-40B4-BE49-F238E27FC236}">
                  <a16:creationId xmlns:a16="http://schemas.microsoft.com/office/drawing/2014/main" id="{284DE029-FC75-DBE2-AE81-A88366EC0D3C}"/>
                </a:ext>
              </a:extLst>
            </p:cNvPr>
            <p:cNvSpPr/>
            <p:nvPr/>
          </p:nvSpPr>
          <p:spPr>
            <a:xfrm>
              <a:off x="6113775" y="1093787"/>
              <a:ext cx="2675896"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Benefits by Stakeholder Group</a:t>
              </a:r>
            </a:p>
          </p:txBody>
        </p:sp>
        <p:sp>
          <p:nvSpPr>
            <p:cNvPr id="29" name="Rectangle 28">
              <a:extLst>
                <a:ext uri="{FF2B5EF4-FFF2-40B4-BE49-F238E27FC236}">
                  <a16:creationId xmlns:a16="http://schemas.microsoft.com/office/drawing/2014/main" id="{306A7EDF-896A-6EED-8AA5-BA46FC1EB978}"/>
                </a:ext>
              </a:extLst>
            </p:cNvPr>
            <p:cNvSpPr/>
            <p:nvPr/>
          </p:nvSpPr>
          <p:spPr>
            <a:xfrm>
              <a:off x="6113775" y="1262987"/>
              <a:ext cx="2675896" cy="172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Buy</a:t>
              </a:r>
            </a:p>
            <a:p>
              <a:pPr>
                <a:spcAft>
                  <a:spcPts val="600"/>
                </a:spcAft>
              </a:pPr>
              <a:r>
                <a:rPr lang="en-GB" sz="900" dirty="0">
                  <a:solidFill>
                    <a:schemeClr val="tx1"/>
                  </a:solidFill>
                </a:rPr>
                <a:t>Sell</a:t>
              </a:r>
            </a:p>
            <a:p>
              <a:pPr>
                <a:spcAft>
                  <a:spcPts val="600"/>
                </a:spcAft>
              </a:pPr>
              <a:r>
                <a:rPr lang="en-GB" sz="900" dirty="0">
                  <a:solidFill>
                    <a:schemeClr val="tx1"/>
                  </a:solidFill>
                </a:rPr>
                <a:t>Count</a:t>
              </a:r>
            </a:p>
            <a:p>
              <a:pPr>
                <a:spcAft>
                  <a:spcPts val="600"/>
                </a:spcAft>
              </a:pPr>
              <a:r>
                <a:rPr lang="en-GB" sz="900" dirty="0">
                  <a:solidFill>
                    <a:schemeClr val="tx1"/>
                  </a:solidFill>
                </a:rPr>
                <a:t>OEM</a:t>
              </a:r>
            </a:p>
            <a:p>
              <a:pPr>
                <a:spcAft>
                  <a:spcPts val="600"/>
                </a:spcAft>
              </a:pPr>
              <a:r>
                <a:rPr lang="en-GB" sz="900" dirty="0">
                  <a:solidFill>
                    <a:schemeClr val="tx1"/>
                  </a:solidFill>
                </a:rPr>
                <a:t>Support</a:t>
              </a:r>
            </a:p>
          </p:txBody>
        </p:sp>
      </p:grpSp>
      <p:grpSp>
        <p:nvGrpSpPr>
          <p:cNvPr id="49" name="Group 48">
            <a:extLst>
              <a:ext uri="{FF2B5EF4-FFF2-40B4-BE49-F238E27FC236}">
                <a16:creationId xmlns:a16="http://schemas.microsoft.com/office/drawing/2014/main" id="{38AAEFD3-5CFC-44F7-CE59-38085D036510}"/>
              </a:ext>
            </a:extLst>
          </p:cNvPr>
          <p:cNvGrpSpPr/>
          <p:nvPr/>
        </p:nvGrpSpPr>
        <p:grpSpPr>
          <a:xfrm>
            <a:off x="6113027" y="3028693"/>
            <a:ext cx="2683312" cy="1638556"/>
            <a:chOff x="6113027" y="3039549"/>
            <a:chExt cx="2683312" cy="1638556"/>
          </a:xfrm>
        </p:grpSpPr>
        <p:sp>
          <p:nvSpPr>
            <p:cNvPr id="31" name="Rectangle 30">
              <a:extLst>
                <a:ext uri="{FF2B5EF4-FFF2-40B4-BE49-F238E27FC236}">
                  <a16:creationId xmlns:a16="http://schemas.microsoft.com/office/drawing/2014/main" id="{F36AC4E7-B680-8047-009D-2D4A7B5EE2CD}"/>
                </a:ext>
              </a:extLst>
            </p:cNvPr>
            <p:cNvSpPr/>
            <p:nvPr/>
          </p:nvSpPr>
          <p:spPr>
            <a:xfrm>
              <a:off x="6113027" y="3039549"/>
              <a:ext cx="2683312"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Next Steps </a:t>
              </a:r>
            </a:p>
          </p:txBody>
        </p:sp>
        <p:sp>
          <p:nvSpPr>
            <p:cNvPr id="32" name="Rectangle 31">
              <a:extLst>
                <a:ext uri="{FF2B5EF4-FFF2-40B4-BE49-F238E27FC236}">
                  <a16:creationId xmlns:a16="http://schemas.microsoft.com/office/drawing/2014/main" id="{32498B1B-63E6-C391-1379-502456132970}"/>
                </a:ext>
              </a:extLst>
            </p:cNvPr>
            <p:cNvSpPr/>
            <p:nvPr/>
          </p:nvSpPr>
          <p:spPr>
            <a:xfrm>
              <a:off x="6113027" y="3208749"/>
              <a:ext cx="2683312" cy="14693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Establish business model, See project 3.2 or 3.3</a:t>
              </a:r>
            </a:p>
          </p:txBody>
        </p:sp>
      </p:grpSp>
      <p:sp>
        <p:nvSpPr>
          <p:cNvPr id="7" name="Rectangle 6">
            <a:extLst>
              <a:ext uri="{FF2B5EF4-FFF2-40B4-BE49-F238E27FC236}">
                <a16:creationId xmlns:a16="http://schemas.microsoft.com/office/drawing/2014/main" id="{0C8E8F6E-CA96-DDA6-322A-327F0D2CBA58}"/>
              </a:ext>
            </a:extLst>
          </p:cNvPr>
          <p:cNvSpPr/>
          <p:nvPr/>
        </p:nvSpPr>
        <p:spPr>
          <a:xfrm>
            <a:off x="5692588" y="276225"/>
            <a:ext cx="2411505" cy="771098"/>
          </a:xfrm>
          <a:prstGeom prst="rect">
            <a:avLst/>
          </a:prstGeom>
          <a:solidFill>
            <a:schemeClr val="bg1">
              <a:lumMod val="95000"/>
            </a:schemeClr>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1.6 Libraries and Schedules </a:t>
            </a:r>
          </a:p>
        </p:txBody>
      </p:sp>
      <p:grpSp>
        <p:nvGrpSpPr>
          <p:cNvPr id="8" name="Group 7">
            <a:extLst>
              <a:ext uri="{FF2B5EF4-FFF2-40B4-BE49-F238E27FC236}">
                <a16:creationId xmlns:a16="http://schemas.microsoft.com/office/drawing/2014/main" id="{5BB7CCE7-91F6-9136-82EB-7D225506EAFE}"/>
              </a:ext>
            </a:extLst>
          </p:cNvPr>
          <p:cNvGrpSpPr/>
          <p:nvPr/>
        </p:nvGrpSpPr>
        <p:grpSpPr>
          <a:xfrm>
            <a:off x="3407090" y="1927629"/>
            <a:ext cx="2665095" cy="644122"/>
            <a:chOff x="3407090" y="1914929"/>
            <a:chExt cx="2665095" cy="644122"/>
          </a:xfrm>
        </p:grpSpPr>
        <p:sp>
          <p:nvSpPr>
            <p:cNvPr id="11" name="Rectangle 10">
              <a:extLst>
                <a:ext uri="{FF2B5EF4-FFF2-40B4-BE49-F238E27FC236}">
                  <a16:creationId xmlns:a16="http://schemas.microsoft.com/office/drawing/2014/main" id="{9EB5A1C7-94F5-8084-7BC7-27AE448497A4}"/>
                </a:ext>
              </a:extLst>
            </p:cNvPr>
            <p:cNvSpPr/>
            <p:nvPr/>
          </p:nvSpPr>
          <p:spPr>
            <a:xfrm>
              <a:off x="3407090" y="1914929"/>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Pros </a:t>
              </a:r>
            </a:p>
          </p:txBody>
        </p:sp>
        <p:sp>
          <p:nvSpPr>
            <p:cNvPr id="12" name="Rectangle 11">
              <a:extLst>
                <a:ext uri="{FF2B5EF4-FFF2-40B4-BE49-F238E27FC236}">
                  <a16:creationId xmlns:a16="http://schemas.microsoft.com/office/drawing/2014/main" id="{E102E212-37A4-376F-5E83-5DC1FCE100F1}"/>
                </a:ext>
              </a:extLst>
            </p:cNvPr>
            <p:cNvSpPr/>
            <p:nvPr/>
          </p:nvSpPr>
          <p:spPr>
            <a:xfrm>
              <a:off x="3407090" y="2084129"/>
              <a:ext cx="2665095" cy="47492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Centralized service reduces costs, increases content captured, and increases accuracy of labeling.</a:t>
              </a:r>
            </a:p>
          </p:txBody>
        </p:sp>
      </p:grpSp>
      <p:grpSp>
        <p:nvGrpSpPr>
          <p:cNvPr id="15" name="Group 14">
            <a:extLst>
              <a:ext uri="{FF2B5EF4-FFF2-40B4-BE49-F238E27FC236}">
                <a16:creationId xmlns:a16="http://schemas.microsoft.com/office/drawing/2014/main" id="{6EA9443B-7D8B-9344-4CF9-7B1DBBA851C6}"/>
              </a:ext>
            </a:extLst>
          </p:cNvPr>
          <p:cNvGrpSpPr/>
          <p:nvPr/>
        </p:nvGrpSpPr>
        <p:grpSpPr>
          <a:xfrm>
            <a:off x="3406341" y="2613961"/>
            <a:ext cx="2665845" cy="635261"/>
            <a:chOff x="3406341" y="2596952"/>
            <a:chExt cx="2665845" cy="635261"/>
          </a:xfrm>
        </p:grpSpPr>
        <p:sp>
          <p:nvSpPr>
            <p:cNvPr id="18" name="Rectangle 17">
              <a:extLst>
                <a:ext uri="{FF2B5EF4-FFF2-40B4-BE49-F238E27FC236}">
                  <a16:creationId xmlns:a16="http://schemas.microsoft.com/office/drawing/2014/main" id="{9E584F50-A051-3417-40EC-7DE96CC10461}"/>
                </a:ext>
              </a:extLst>
            </p:cNvPr>
            <p:cNvSpPr/>
            <p:nvPr/>
          </p:nvSpPr>
          <p:spPr>
            <a:xfrm>
              <a:off x="3407091" y="2596952"/>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Cons </a:t>
              </a:r>
            </a:p>
          </p:txBody>
        </p:sp>
        <p:sp>
          <p:nvSpPr>
            <p:cNvPr id="19" name="Rectangle 18">
              <a:extLst>
                <a:ext uri="{FF2B5EF4-FFF2-40B4-BE49-F238E27FC236}">
                  <a16:creationId xmlns:a16="http://schemas.microsoft.com/office/drawing/2014/main" id="{0CCA728F-6E42-F038-1B14-1C810879CE6C}"/>
                </a:ext>
              </a:extLst>
            </p:cNvPr>
            <p:cNvSpPr/>
            <p:nvPr/>
          </p:nvSpPr>
          <p:spPr>
            <a:xfrm>
              <a:off x="3406341" y="2766152"/>
              <a:ext cx="2665095" cy="46606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endParaRPr lang="en-GB" sz="900" dirty="0">
                <a:solidFill>
                  <a:schemeClr val="tx1"/>
                </a:solidFill>
              </a:endParaRPr>
            </a:p>
          </p:txBody>
        </p:sp>
      </p:grpSp>
      <p:sp>
        <p:nvSpPr>
          <p:cNvPr id="16" name="Slide Number Placeholder 15">
            <a:extLst>
              <a:ext uri="{FF2B5EF4-FFF2-40B4-BE49-F238E27FC236}">
                <a16:creationId xmlns:a16="http://schemas.microsoft.com/office/drawing/2014/main" id="{7CF20951-F6F8-BB7F-8ED3-E03B7BE8C739}"/>
              </a:ext>
            </a:extLst>
          </p:cNvPr>
          <p:cNvSpPr>
            <a:spLocks noGrp="1"/>
          </p:cNvSpPr>
          <p:nvPr>
            <p:ph type="sldNum" sz="quarter" idx="11"/>
          </p:nvPr>
        </p:nvSpPr>
        <p:spPr/>
        <p:txBody>
          <a:bodyPr/>
          <a:lstStyle/>
          <a:p>
            <a:fld id="{10AABD62-4B1F-4370-9BF1-A64AA2AFB05A}" type="slidenum">
              <a:rPr lang="en-GB" smtClean="0"/>
              <a:pPr/>
              <a:t>49</a:t>
            </a:fld>
            <a:endParaRPr lang="en-GB" dirty="0"/>
          </a:p>
        </p:txBody>
      </p:sp>
    </p:spTree>
    <p:extLst>
      <p:ext uri="{BB962C8B-B14F-4D97-AF65-F5344CB8AC3E}">
        <p14:creationId xmlns:p14="http://schemas.microsoft.com/office/powerpoint/2010/main" val="185407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449BE53-3EA6-FA72-FD00-79F74EF31B77}"/>
              </a:ext>
            </a:extLst>
          </p:cNvPr>
          <p:cNvSpPr>
            <a:spLocks noGrp="1"/>
          </p:cNvSpPr>
          <p:nvPr>
            <p:ph sz="quarter" idx="12"/>
          </p:nvPr>
        </p:nvSpPr>
        <p:spPr>
          <a:xfrm>
            <a:off x="352425" y="1095376"/>
            <a:ext cx="3689747" cy="3565922"/>
          </a:xfrm>
        </p:spPr>
        <p:txBody>
          <a:bodyPr>
            <a:noAutofit/>
          </a:bodyPr>
          <a:lstStyle/>
          <a:p>
            <a:pPr>
              <a:spcBef>
                <a:spcPts val="0"/>
              </a:spcBef>
              <a:spcAft>
                <a:spcPts val="400"/>
              </a:spcAft>
            </a:pPr>
            <a:r>
              <a:rPr lang="en-GB" sz="1200" dirty="0"/>
              <a:t>Traditional linear and digital video business models are merging on the Smart TV</a:t>
            </a:r>
          </a:p>
          <a:p>
            <a:pPr marL="172800" indent="-172800">
              <a:spcBef>
                <a:spcPts val="0"/>
              </a:spcBef>
              <a:spcAft>
                <a:spcPts val="400"/>
              </a:spcAft>
              <a:buFont typeface="Arial" panose="020B0604020202020204" pitchFamily="34" charset="0"/>
              <a:buChar char="•"/>
            </a:pPr>
            <a:r>
              <a:rPr lang="en-GB" sz="1200" dirty="0"/>
              <a:t>Dynamic ad insertion for distributor and OEM inventory</a:t>
            </a:r>
          </a:p>
          <a:p>
            <a:pPr marL="172800" indent="-172800">
              <a:spcBef>
                <a:spcPts val="0"/>
              </a:spcBef>
              <a:spcAft>
                <a:spcPts val="400"/>
              </a:spcAft>
              <a:buFont typeface="Arial" panose="020B0604020202020204" pitchFamily="34" charset="0"/>
              <a:buChar char="•"/>
            </a:pPr>
            <a:r>
              <a:rPr lang="en-GB" sz="1200" dirty="0"/>
              <a:t>NEXTGEN TV/ATSC3.0 – Enables linear broadcasts feeds using Internet Protocol to engage internet-delivered services. By end of 2023, 75% of HHs will have access to ATSC3. </a:t>
            </a:r>
          </a:p>
          <a:p>
            <a:pPr>
              <a:spcBef>
                <a:spcPts val="600"/>
              </a:spcBef>
              <a:spcAft>
                <a:spcPts val="400"/>
              </a:spcAft>
            </a:pPr>
            <a:r>
              <a:rPr lang="en-GB" sz="1200" dirty="0"/>
              <a:t>New technologies for measurement from the glass</a:t>
            </a:r>
          </a:p>
          <a:p>
            <a:pPr marL="172800" indent="-172800">
              <a:spcBef>
                <a:spcPts val="0"/>
              </a:spcBef>
              <a:spcAft>
                <a:spcPts val="400"/>
              </a:spcAft>
              <a:buFont typeface="Arial" panose="020B0604020202020204" pitchFamily="34" charset="0"/>
              <a:buChar char="•"/>
            </a:pPr>
            <a:r>
              <a:rPr lang="en-GB" sz="1200" dirty="0"/>
              <a:t>Open video watermark standards</a:t>
            </a:r>
          </a:p>
          <a:p>
            <a:pPr marL="172800" indent="-172800">
              <a:spcBef>
                <a:spcPts val="0"/>
              </a:spcBef>
              <a:spcAft>
                <a:spcPts val="400"/>
              </a:spcAft>
              <a:buFont typeface="Arial" panose="020B0604020202020204" pitchFamily="34" charset="0"/>
              <a:buChar char="•"/>
            </a:pPr>
            <a:r>
              <a:rPr lang="en-GB" sz="1200" dirty="0"/>
              <a:t>AI/ML for automated video interpretation and classification – recognizes much more than fingerprints</a:t>
            </a:r>
          </a:p>
          <a:p>
            <a:pPr>
              <a:spcBef>
                <a:spcPts val="600"/>
              </a:spcBef>
              <a:spcAft>
                <a:spcPts val="400"/>
              </a:spcAft>
            </a:pPr>
            <a:r>
              <a:rPr lang="en-GB" sz="1200" dirty="0"/>
              <a:t>Approaches to protect privacy and business strategies, Cleanrooms and other cleantech</a:t>
            </a:r>
          </a:p>
        </p:txBody>
      </p:sp>
      <p:sp>
        <p:nvSpPr>
          <p:cNvPr id="16" name="Title 15">
            <a:extLst>
              <a:ext uri="{FF2B5EF4-FFF2-40B4-BE49-F238E27FC236}">
                <a16:creationId xmlns:a16="http://schemas.microsoft.com/office/drawing/2014/main" id="{A094280C-242E-5AFE-B9C7-4149CD362530}"/>
              </a:ext>
            </a:extLst>
          </p:cNvPr>
          <p:cNvSpPr>
            <a:spLocks noGrp="1"/>
          </p:cNvSpPr>
          <p:nvPr>
            <p:ph type="title"/>
          </p:nvPr>
        </p:nvSpPr>
        <p:spPr>
          <a:xfrm>
            <a:off x="354330" y="272581"/>
            <a:ext cx="8435340" cy="617220"/>
          </a:xfrm>
        </p:spPr>
        <p:txBody>
          <a:bodyPr/>
          <a:lstStyle/>
          <a:p>
            <a:r>
              <a:rPr lang="en-GB" dirty="0"/>
              <a:t>The Importance of Coordination is Growing</a:t>
            </a:r>
          </a:p>
        </p:txBody>
      </p:sp>
      <p:sp>
        <p:nvSpPr>
          <p:cNvPr id="2" name="Footer Placeholder 1">
            <a:extLst>
              <a:ext uri="{FF2B5EF4-FFF2-40B4-BE49-F238E27FC236}">
                <a16:creationId xmlns:a16="http://schemas.microsoft.com/office/drawing/2014/main" id="{7F15FEF5-F670-FAF1-8EB6-9281B3ADFA19}"/>
              </a:ext>
            </a:extLst>
          </p:cNvPr>
          <p:cNvSpPr>
            <a:spLocks noGrp="1"/>
          </p:cNvSpPr>
          <p:nvPr>
            <p:ph type="ftr" sz="quarter" idx="13"/>
          </p:nvPr>
        </p:nvSpPr>
        <p:spPr/>
        <p:txBody>
          <a:bodyPr/>
          <a:lstStyle/>
          <a:p>
            <a:r>
              <a:rPr lang="en-GB" dirty="0"/>
              <a:t>Coalition for Innovation in Media Measurement, October 2023</a:t>
            </a:r>
          </a:p>
        </p:txBody>
      </p:sp>
      <p:pic>
        <p:nvPicPr>
          <p:cNvPr id="3" name="Picture 2">
            <a:extLst>
              <a:ext uri="{FF2B5EF4-FFF2-40B4-BE49-F238E27FC236}">
                <a16:creationId xmlns:a16="http://schemas.microsoft.com/office/drawing/2014/main" id="{D0052F73-C7F7-7B3A-2497-723A8FFAB622}"/>
              </a:ext>
            </a:extLst>
          </p:cNvPr>
          <p:cNvPicPr>
            <a:picLocks noChangeAspect="1"/>
          </p:cNvPicPr>
          <p:nvPr/>
        </p:nvPicPr>
        <p:blipFill rotWithShape="1">
          <a:blip r:embed="rId3">
            <a:extLst>
              <a:ext uri="{28A0092B-C50C-407E-A947-70E740481C1C}">
                <a14:useLocalDpi xmlns:a14="http://schemas.microsoft.com/office/drawing/2010/main" val="0"/>
              </a:ext>
            </a:extLst>
          </a:blip>
          <a:srcRect l="4793" r="9136"/>
          <a:stretch/>
        </p:blipFill>
        <p:spPr>
          <a:xfrm>
            <a:off x="4194629" y="1096964"/>
            <a:ext cx="4601708" cy="3564334"/>
          </a:xfrm>
          <a:prstGeom prst="rect">
            <a:avLst/>
          </a:prstGeom>
        </p:spPr>
      </p:pic>
      <p:sp>
        <p:nvSpPr>
          <p:cNvPr id="4" name="Slide Number Placeholder 3">
            <a:extLst>
              <a:ext uri="{FF2B5EF4-FFF2-40B4-BE49-F238E27FC236}">
                <a16:creationId xmlns:a16="http://schemas.microsoft.com/office/drawing/2014/main" id="{519CC373-227D-D7B9-8A04-6B82FAF75B26}"/>
              </a:ext>
            </a:extLst>
          </p:cNvPr>
          <p:cNvSpPr>
            <a:spLocks noGrp="1"/>
          </p:cNvSpPr>
          <p:nvPr>
            <p:ph type="sldNum" sz="quarter" idx="14"/>
          </p:nvPr>
        </p:nvSpPr>
        <p:spPr/>
        <p:txBody>
          <a:bodyPr/>
          <a:lstStyle/>
          <a:p>
            <a:fld id="{10AABD62-4B1F-4370-9BF1-A64AA2AFB05A}" type="slidenum">
              <a:rPr lang="en-GB" smtClean="0"/>
              <a:pPr/>
              <a:t>5</a:t>
            </a:fld>
            <a:endParaRPr lang="en-GB" dirty="0"/>
          </a:p>
        </p:txBody>
      </p:sp>
    </p:spTree>
    <p:extLst>
      <p:ext uri="{BB962C8B-B14F-4D97-AF65-F5344CB8AC3E}">
        <p14:creationId xmlns:p14="http://schemas.microsoft.com/office/powerpoint/2010/main" val="38381897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37D8-77F2-199E-A248-E4D65A962088}"/>
              </a:ext>
            </a:extLst>
          </p:cNvPr>
          <p:cNvSpPr>
            <a:spLocks noGrp="1"/>
          </p:cNvSpPr>
          <p:nvPr>
            <p:ph type="title"/>
          </p:nvPr>
        </p:nvSpPr>
        <p:spPr>
          <a:xfrm>
            <a:off x="354330" y="272581"/>
            <a:ext cx="5338258" cy="617220"/>
          </a:xfrm>
        </p:spPr>
        <p:txBody>
          <a:bodyPr>
            <a:noAutofit/>
          </a:bodyPr>
          <a:lstStyle/>
          <a:p>
            <a:r>
              <a:rPr lang="en-GB" dirty="0"/>
              <a:t>Interoperability Group – 1.7</a:t>
            </a:r>
          </a:p>
        </p:txBody>
      </p:sp>
      <p:sp>
        <p:nvSpPr>
          <p:cNvPr id="3" name="Footer Placeholder 2">
            <a:extLst>
              <a:ext uri="{FF2B5EF4-FFF2-40B4-BE49-F238E27FC236}">
                <a16:creationId xmlns:a16="http://schemas.microsoft.com/office/drawing/2014/main" id="{93304075-9AB7-BA72-16A4-5BE10C79D8CD}"/>
              </a:ext>
            </a:extLst>
          </p:cNvPr>
          <p:cNvSpPr>
            <a:spLocks noGrp="1"/>
          </p:cNvSpPr>
          <p:nvPr>
            <p:ph type="ftr" sz="quarter" idx="10"/>
          </p:nvPr>
        </p:nvSpPr>
        <p:spPr/>
        <p:txBody>
          <a:bodyPr/>
          <a:lstStyle/>
          <a:p>
            <a:r>
              <a:rPr lang="en-GB" dirty="0"/>
              <a:t>Coalition for Innovation in Media Measurement, October 2023</a:t>
            </a:r>
          </a:p>
        </p:txBody>
      </p:sp>
      <p:sp>
        <p:nvSpPr>
          <p:cNvPr id="5" name="Rectangle 4">
            <a:extLst>
              <a:ext uri="{FF2B5EF4-FFF2-40B4-BE49-F238E27FC236}">
                <a16:creationId xmlns:a16="http://schemas.microsoft.com/office/drawing/2014/main" id="{C9EF4E08-E3C5-2CA2-FD74-1BAF26665A04}"/>
              </a:ext>
            </a:extLst>
          </p:cNvPr>
          <p:cNvSpPr/>
          <p:nvPr/>
        </p:nvSpPr>
        <p:spPr>
          <a:xfrm>
            <a:off x="345366" y="1093787"/>
            <a:ext cx="3011168"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Problem</a:t>
            </a:r>
          </a:p>
        </p:txBody>
      </p:sp>
      <p:sp>
        <p:nvSpPr>
          <p:cNvPr id="6" name="Rectangle 5">
            <a:extLst>
              <a:ext uri="{FF2B5EF4-FFF2-40B4-BE49-F238E27FC236}">
                <a16:creationId xmlns:a16="http://schemas.microsoft.com/office/drawing/2014/main" id="{1F1498B0-FD7E-F899-FC34-F9710D006B7A}"/>
              </a:ext>
            </a:extLst>
          </p:cNvPr>
          <p:cNvSpPr/>
          <p:nvPr/>
        </p:nvSpPr>
        <p:spPr>
          <a:xfrm>
            <a:off x="345366" y="1262986"/>
            <a:ext cx="3011168"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Devices are not universally associated with the correct household profile, IP Addresses are temporary/change</a:t>
            </a:r>
          </a:p>
        </p:txBody>
      </p:sp>
      <p:sp>
        <p:nvSpPr>
          <p:cNvPr id="9" name="Rectangle 8">
            <a:extLst>
              <a:ext uri="{FF2B5EF4-FFF2-40B4-BE49-F238E27FC236}">
                <a16:creationId xmlns:a16="http://schemas.microsoft.com/office/drawing/2014/main" id="{C5DF1F45-7B28-8831-66F8-AF22E2A2B03F}"/>
              </a:ext>
            </a:extLst>
          </p:cNvPr>
          <p:cNvSpPr/>
          <p:nvPr/>
        </p:nvSpPr>
        <p:spPr>
          <a:xfrm>
            <a:off x="345366" y="1927629"/>
            <a:ext cx="3011168"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Implementation Ideas/Options </a:t>
            </a:r>
          </a:p>
        </p:txBody>
      </p:sp>
      <p:sp>
        <p:nvSpPr>
          <p:cNvPr id="10" name="Rectangle 9">
            <a:extLst>
              <a:ext uri="{FF2B5EF4-FFF2-40B4-BE49-F238E27FC236}">
                <a16:creationId xmlns:a16="http://schemas.microsoft.com/office/drawing/2014/main" id="{89B08FC0-1FD5-5106-8357-55D75B032AB6}"/>
              </a:ext>
            </a:extLst>
          </p:cNvPr>
          <p:cNvSpPr/>
          <p:nvPr/>
        </p:nvSpPr>
        <p:spPr>
          <a:xfrm>
            <a:off x="345367" y="2096828"/>
            <a:ext cx="3011168" cy="25704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marL="228600" indent="-228600">
              <a:spcAft>
                <a:spcPts val="600"/>
              </a:spcAft>
              <a:buFont typeface="+mj-lt"/>
              <a:buAutoNum type="arabicPeriod"/>
            </a:pPr>
            <a:r>
              <a:rPr lang="en-GB" sz="900" dirty="0">
                <a:solidFill>
                  <a:schemeClr val="tx1"/>
                </a:solidFill>
              </a:rPr>
              <a:t>Establish a laddering of Identity systems that is anchored to a home address</a:t>
            </a:r>
          </a:p>
          <a:p>
            <a:pPr marL="228600" indent="-228600">
              <a:spcAft>
                <a:spcPts val="600"/>
              </a:spcAft>
              <a:buFont typeface="+mj-lt"/>
              <a:buAutoNum type="arabicPeriod"/>
            </a:pPr>
            <a:r>
              <a:rPr lang="en-GB" sz="900" dirty="0">
                <a:solidFill>
                  <a:schemeClr val="tx1"/>
                </a:solidFill>
              </a:rPr>
              <a:t>Establish a process to assign the best profile from an ensemble approach</a:t>
            </a:r>
          </a:p>
          <a:p>
            <a:pPr marL="228600" indent="-228600">
              <a:spcAft>
                <a:spcPts val="600"/>
              </a:spcAft>
              <a:buFont typeface="+mj-lt"/>
              <a:buAutoNum type="arabicPeriod"/>
            </a:pPr>
            <a:r>
              <a:rPr lang="en-GB" sz="900" dirty="0">
                <a:solidFill>
                  <a:schemeClr val="tx1"/>
                </a:solidFill>
              </a:rPr>
              <a:t>Identify 3-5 systems that can be ratified by the </a:t>
            </a:r>
            <a:br>
              <a:rPr lang="en-GB" sz="900" dirty="0">
                <a:solidFill>
                  <a:schemeClr val="tx1"/>
                </a:solidFill>
              </a:rPr>
            </a:br>
            <a:r>
              <a:rPr lang="en-GB" sz="900" dirty="0">
                <a:solidFill>
                  <a:schemeClr val="tx1"/>
                </a:solidFill>
              </a:rPr>
              <a:t>JIC (?)</a:t>
            </a:r>
          </a:p>
          <a:p>
            <a:pPr marL="228600" indent="-228600">
              <a:spcAft>
                <a:spcPts val="600"/>
              </a:spcAft>
              <a:buFont typeface="+mj-lt"/>
              <a:buAutoNum type="arabicPeriod"/>
            </a:pPr>
            <a:r>
              <a:rPr lang="en-GB" sz="900" dirty="0">
                <a:solidFill>
                  <a:schemeClr val="tx1"/>
                </a:solidFill>
              </a:rPr>
              <a:t>Work with cleantech and graph companies</a:t>
            </a:r>
          </a:p>
          <a:p>
            <a:pPr marL="228600" indent="-228600">
              <a:spcAft>
                <a:spcPts val="600"/>
              </a:spcAft>
              <a:buFont typeface="+mj-lt"/>
              <a:buAutoNum type="arabicPeriod"/>
            </a:pPr>
            <a:r>
              <a:rPr lang="en-GB" sz="900" dirty="0">
                <a:solidFill>
                  <a:schemeClr val="tx1"/>
                </a:solidFill>
              </a:rPr>
              <a:t>Review/recommend a validation vendor</a:t>
            </a:r>
          </a:p>
          <a:p>
            <a:pPr marL="460800" lvl="1" indent="-228600">
              <a:spcAft>
                <a:spcPts val="600"/>
              </a:spcAft>
              <a:buFont typeface="+mj-lt"/>
              <a:buAutoNum type="alphaLcPeriod"/>
            </a:pPr>
            <a:r>
              <a:rPr lang="en-GB" sz="900" dirty="0">
                <a:solidFill>
                  <a:schemeClr val="tx1"/>
                </a:solidFill>
              </a:rPr>
              <a:t>Truthset Blockgraph, Conviva</a:t>
            </a:r>
          </a:p>
          <a:p>
            <a:pPr marL="228600" indent="-228600">
              <a:spcAft>
                <a:spcPts val="600"/>
              </a:spcAft>
              <a:buFont typeface="+mj-lt"/>
              <a:buAutoNum type="arabicPeriod"/>
            </a:pPr>
            <a:r>
              <a:rPr lang="en-GB" sz="900" dirty="0">
                <a:solidFill>
                  <a:schemeClr val="tx1"/>
                </a:solidFill>
              </a:rPr>
              <a:t>Map providers, the methods, and quality rating (Deterministic, Probabilistic, Accuracy Rating)</a:t>
            </a:r>
          </a:p>
          <a:p>
            <a:pPr marL="228600" indent="-228600">
              <a:spcAft>
                <a:spcPts val="600"/>
              </a:spcAft>
              <a:buFont typeface="+mj-lt"/>
              <a:buAutoNum type="arabicPeriod"/>
            </a:pPr>
            <a:r>
              <a:rPr lang="en-GB" sz="900" dirty="0">
                <a:solidFill>
                  <a:schemeClr val="tx1"/>
                </a:solidFill>
              </a:rPr>
              <a:t>Develop a pledge or business terms </a:t>
            </a:r>
            <a:br>
              <a:rPr lang="en-GB" sz="900" dirty="0">
                <a:solidFill>
                  <a:schemeClr val="tx1"/>
                </a:solidFill>
              </a:rPr>
            </a:br>
            <a:r>
              <a:rPr lang="en-GB" sz="900" dirty="0">
                <a:solidFill>
                  <a:schemeClr val="tx1"/>
                </a:solidFill>
              </a:rPr>
              <a:t>around compliance</a:t>
            </a:r>
          </a:p>
        </p:txBody>
      </p:sp>
      <p:grpSp>
        <p:nvGrpSpPr>
          <p:cNvPr id="44" name="Group 43">
            <a:extLst>
              <a:ext uri="{FF2B5EF4-FFF2-40B4-BE49-F238E27FC236}">
                <a16:creationId xmlns:a16="http://schemas.microsoft.com/office/drawing/2014/main" id="{7C87880D-35AF-8225-FA8C-D199381B47CB}"/>
              </a:ext>
            </a:extLst>
          </p:cNvPr>
          <p:cNvGrpSpPr/>
          <p:nvPr/>
        </p:nvGrpSpPr>
        <p:grpSpPr>
          <a:xfrm>
            <a:off x="3407091" y="1093787"/>
            <a:ext cx="2665095" cy="789911"/>
            <a:chOff x="3407091" y="1093787"/>
            <a:chExt cx="2665095" cy="789911"/>
          </a:xfrm>
        </p:grpSpPr>
        <p:sp>
          <p:nvSpPr>
            <p:cNvPr id="13" name="Rectangle 12">
              <a:extLst>
                <a:ext uri="{FF2B5EF4-FFF2-40B4-BE49-F238E27FC236}">
                  <a16:creationId xmlns:a16="http://schemas.microsoft.com/office/drawing/2014/main" id="{F866744E-A93C-C6F7-79E9-FD8C1A240071}"/>
                </a:ext>
              </a:extLst>
            </p:cNvPr>
            <p:cNvSpPr/>
            <p:nvPr/>
          </p:nvSpPr>
          <p:spPr>
            <a:xfrm>
              <a:off x="3407091" y="1093787"/>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Solution</a:t>
              </a:r>
            </a:p>
          </p:txBody>
        </p:sp>
        <p:sp>
          <p:nvSpPr>
            <p:cNvPr id="14" name="Rectangle 13">
              <a:extLst>
                <a:ext uri="{FF2B5EF4-FFF2-40B4-BE49-F238E27FC236}">
                  <a16:creationId xmlns:a16="http://schemas.microsoft.com/office/drawing/2014/main" id="{770576D0-C4B4-6BF0-D47F-3F98AD521AB4}"/>
                </a:ext>
              </a:extLst>
            </p:cNvPr>
            <p:cNvSpPr/>
            <p:nvPr/>
          </p:nvSpPr>
          <p:spPr>
            <a:xfrm>
              <a:off x="3407091" y="1262986"/>
              <a:ext cx="2665095"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Create a cross identity mapping of the identity ecosystem and compliance best practices/pledges on their use</a:t>
              </a:r>
            </a:p>
          </p:txBody>
        </p:sp>
      </p:grpSp>
      <p:grpSp>
        <p:nvGrpSpPr>
          <p:cNvPr id="46" name="Group 45">
            <a:extLst>
              <a:ext uri="{FF2B5EF4-FFF2-40B4-BE49-F238E27FC236}">
                <a16:creationId xmlns:a16="http://schemas.microsoft.com/office/drawing/2014/main" id="{232EDC92-4A42-D60A-F4D3-1A22EAA447A9}"/>
              </a:ext>
            </a:extLst>
          </p:cNvPr>
          <p:cNvGrpSpPr/>
          <p:nvPr/>
        </p:nvGrpSpPr>
        <p:grpSpPr>
          <a:xfrm>
            <a:off x="3406341" y="3292797"/>
            <a:ext cx="2665845" cy="697035"/>
            <a:chOff x="3406341" y="3276145"/>
            <a:chExt cx="2665845" cy="697035"/>
          </a:xfrm>
        </p:grpSpPr>
        <p:sp>
          <p:nvSpPr>
            <p:cNvPr id="22" name="Rectangle 21">
              <a:extLst>
                <a:ext uri="{FF2B5EF4-FFF2-40B4-BE49-F238E27FC236}">
                  <a16:creationId xmlns:a16="http://schemas.microsoft.com/office/drawing/2014/main" id="{1999FBAB-5A05-FEF6-00CE-AE78CB8E9469}"/>
                </a:ext>
              </a:extLst>
            </p:cNvPr>
            <p:cNvSpPr/>
            <p:nvPr/>
          </p:nvSpPr>
          <p:spPr>
            <a:xfrm>
              <a:off x="3407091" y="3276145"/>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Critical Path Participants </a:t>
              </a:r>
            </a:p>
          </p:txBody>
        </p:sp>
        <p:sp>
          <p:nvSpPr>
            <p:cNvPr id="23" name="Rectangle 22">
              <a:extLst>
                <a:ext uri="{FF2B5EF4-FFF2-40B4-BE49-F238E27FC236}">
                  <a16:creationId xmlns:a16="http://schemas.microsoft.com/office/drawing/2014/main" id="{28E0FFA5-FD74-F9AE-72C9-674FF6B9D191}"/>
                </a:ext>
              </a:extLst>
            </p:cNvPr>
            <p:cNvSpPr/>
            <p:nvPr/>
          </p:nvSpPr>
          <p:spPr>
            <a:xfrm>
              <a:off x="3406341" y="3445344"/>
              <a:ext cx="2665095" cy="5278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400"/>
                </a:spcAft>
              </a:pPr>
              <a:r>
                <a:rPr lang="en-GB" sz="900" dirty="0">
                  <a:solidFill>
                    <a:schemeClr val="tx1"/>
                  </a:solidFill>
                </a:rPr>
                <a:t>OEM, Measurement co’s</a:t>
              </a:r>
            </a:p>
          </p:txBody>
        </p:sp>
      </p:grpSp>
      <p:grpSp>
        <p:nvGrpSpPr>
          <p:cNvPr id="47" name="Group 46">
            <a:extLst>
              <a:ext uri="{FF2B5EF4-FFF2-40B4-BE49-F238E27FC236}">
                <a16:creationId xmlns:a16="http://schemas.microsoft.com/office/drawing/2014/main" id="{02325F16-4DEE-53E4-2FF1-907A55938372}"/>
              </a:ext>
            </a:extLst>
          </p:cNvPr>
          <p:cNvGrpSpPr/>
          <p:nvPr/>
        </p:nvGrpSpPr>
        <p:grpSpPr>
          <a:xfrm>
            <a:off x="3406341" y="4036295"/>
            <a:ext cx="2665845" cy="630954"/>
            <a:chOff x="3406341" y="4027025"/>
            <a:chExt cx="2665845" cy="630954"/>
          </a:xfrm>
        </p:grpSpPr>
        <p:sp>
          <p:nvSpPr>
            <p:cNvPr id="25" name="Rectangle 24">
              <a:extLst>
                <a:ext uri="{FF2B5EF4-FFF2-40B4-BE49-F238E27FC236}">
                  <a16:creationId xmlns:a16="http://schemas.microsoft.com/office/drawing/2014/main" id="{0C8DEE7E-4F8C-BD32-9952-F2EC4385EB6F}"/>
                </a:ext>
              </a:extLst>
            </p:cNvPr>
            <p:cNvSpPr/>
            <p:nvPr/>
          </p:nvSpPr>
          <p:spPr>
            <a:xfrm>
              <a:off x="3407091" y="4027025"/>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Unknowns</a:t>
              </a:r>
            </a:p>
          </p:txBody>
        </p:sp>
        <p:sp>
          <p:nvSpPr>
            <p:cNvPr id="26" name="Rectangle 25">
              <a:extLst>
                <a:ext uri="{FF2B5EF4-FFF2-40B4-BE49-F238E27FC236}">
                  <a16:creationId xmlns:a16="http://schemas.microsoft.com/office/drawing/2014/main" id="{1D9BCCA6-9300-D25A-1CEE-70C3E0097C6E}"/>
                </a:ext>
              </a:extLst>
            </p:cNvPr>
            <p:cNvSpPr/>
            <p:nvPr/>
          </p:nvSpPr>
          <p:spPr>
            <a:xfrm>
              <a:off x="3406341" y="4196225"/>
              <a:ext cx="2665095" cy="4617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Establishment of comprehensive identity spine </a:t>
              </a:r>
            </a:p>
          </p:txBody>
        </p:sp>
      </p:grpSp>
      <p:grpSp>
        <p:nvGrpSpPr>
          <p:cNvPr id="48" name="Group 47">
            <a:extLst>
              <a:ext uri="{FF2B5EF4-FFF2-40B4-BE49-F238E27FC236}">
                <a16:creationId xmlns:a16="http://schemas.microsoft.com/office/drawing/2014/main" id="{9C02E681-1B2B-0CEB-0970-708027FDC89C}"/>
              </a:ext>
            </a:extLst>
          </p:cNvPr>
          <p:cNvGrpSpPr/>
          <p:nvPr/>
        </p:nvGrpSpPr>
        <p:grpSpPr>
          <a:xfrm>
            <a:off x="6113775" y="1093787"/>
            <a:ext cx="2675896" cy="1892302"/>
            <a:chOff x="6113775" y="1093787"/>
            <a:chExt cx="2675896" cy="1892302"/>
          </a:xfrm>
        </p:grpSpPr>
        <p:sp>
          <p:nvSpPr>
            <p:cNvPr id="28" name="Rectangle 27">
              <a:extLst>
                <a:ext uri="{FF2B5EF4-FFF2-40B4-BE49-F238E27FC236}">
                  <a16:creationId xmlns:a16="http://schemas.microsoft.com/office/drawing/2014/main" id="{284DE029-FC75-DBE2-AE81-A88366EC0D3C}"/>
                </a:ext>
              </a:extLst>
            </p:cNvPr>
            <p:cNvSpPr/>
            <p:nvPr/>
          </p:nvSpPr>
          <p:spPr>
            <a:xfrm>
              <a:off x="6113775" y="1093787"/>
              <a:ext cx="2675896"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Benefits by Stakeholder Group</a:t>
              </a:r>
            </a:p>
          </p:txBody>
        </p:sp>
        <p:sp>
          <p:nvSpPr>
            <p:cNvPr id="29" name="Rectangle 28">
              <a:extLst>
                <a:ext uri="{FF2B5EF4-FFF2-40B4-BE49-F238E27FC236}">
                  <a16:creationId xmlns:a16="http://schemas.microsoft.com/office/drawing/2014/main" id="{306A7EDF-896A-6EED-8AA5-BA46FC1EB978}"/>
                </a:ext>
              </a:extLst>
            </p:cNvPr>
            <p:cNvSpPr/>
            <p:nvPr/>
          </p:nvSpPr>
          <p:spPr>
            <a:xfrm>
              <a:off x="6113775" y="1262987"/>
              <a:ext cx="2675896" cy="172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Buy</a:t>
              </a:r>
            </a:p>
            <a:p>
              <a:pPr>
                <a:spcAft>
                  <a:spcPts val="600"/>
                </a:spcAft>
              </a:pPr>
              <a:r>
                <a:rPr lang="en-GB" sz="900" dirty="0">
                  <a:solidFill>
                    <a:schemeClr val="tx1"/>
                  </a:solidFill>
                </a:rPr>
                <a:t>Sell</a:t>
              </a:r>
            </a:p>
            <a:p>
              <a:pPr>
                <a:spcAft>
                  <a:spcPts val="600"/>
                </a:spcAft>
              </a:pPr>
              <a:r>
                <a:rPr lang="en-GB" sz="900" dirty="0">
                  <a:solidFill>
                    <a:schemeClr val="tx1"/>
                  </a:solidFill>
                </a:rPr>
                <a:t>Count</a:t>
              </a:r>
            </a:p>
            <a:p>
              <a:pPr>
                <a:spcAft>
                  <a:spcPts val="600"/>
                </a:spcAft>
              </a:pPr>
              <a:r>
                <a:rPr lang="en-GB" sz="900" dirty="0">
                  <a:solidFill>
                    <a:schemeClr val="tx1"/>
                  </a:solidFill>
                </a:rPr>
                <a:t>OEM</a:t>
              </a:r>
            </a:p>
            <a:p>
              <a:pPr>
                <a:spcAft>
                  <a:spcPts val="600"/>
                </a:spcAft>
              </a:pPr>
              <a:r>
                <a:rPr lang="en-GB" sz="900" dirty="0">
                  <a:solidFill>
                    <a:schemeClr val="tx1"/>
                  </a:solidFill>
                </a:rPr>
                <a:t>Support</a:t>
              </a:r>
            </a:p>
          </p:txBody>
        </p:sp>
      </p:grpSp>
      <p:grpSp>
        <p:nvGrpSpPr>
          <p:cNvPr id="49" name="Group 48">
            <a:extLst>
              <a:ext uri="{FF2B5EF4-FFF2-40B4-BE49-F238E27FC236}">
                <a16:creationId xmlns:a16="http://schemas.microsoft.com/office/drawing/2014/main" id="{38AAEFD3-5CFC-44F7-CE59-38085D036510}"/>
              </a:ext>
            </a:extLst>
          </p:cNvPr>
          <p:cNvGrpSpPr/>
          <p:nvPr/>
        </p:nvGrpSpPr>
        <p:grpSpPr>
          <a:xfrm>
            <a:off x="6113027" y="3028693"/>
            <a:ext cx="2683312" cy="1638556"/>
            <a:chOff x="6113027" y="3039549"/>
            <a:chExt cx="2683312" cy="1638556"/>
          </a:xfrm>
        </p:grpSpPr>
        <p:sp>
          <p:nvSpPr>
            <p:cNvPr id="31" name="Rectangle 30">
              <a:extLst>
                <a:ext uri="{FF2B5EF4-FFF2-40B4-BE49-F238E27FC236}">
                  <a16:creationId xmlns:a16="http://schemas.microsoft.com/office/drawing/2014/main" id="{F36AC4E7-B680-8047-009D-2D4A7B5EE2CD}"/>
                </a:ext>
              </a:extLst>
            </p:cNvPr>
            <p:cNvSpPr/>
            <p:nvPr/>
          </p:nvSpPr>
          <p:spPr>
            <a:xfrm>
              <a:off x="6113027" y="3039549"/>
              <a:ext cx="2683312"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Next Steps </a:t>
              </a:r>
            </a:p>
          </p:txBody>
        </p:sp>
        <p:sp>
          <p:nvSpPr>
            <p:cNvPr id="32" name="Rectangle 31">
              <a:extLst>
                <a:ext uri="{FF2B5EF4-FFF2-40B4-BE49-F238E27FC236}">
                  <a16:creationId xmlns:a16="http://schemas.microsoft.com/office/drawing/2014/main" id="{32498B1B-63E6-C391-1379-502456132970}"/>
                </a:ext>
              </a:extLst>
            </p:cNvPr>
            <p:cNvSpPr/>
            <p:nvPr/>
          </p:nvSpPr>
          <p:spPr>
            <a:xfrm>
              <a:off x="6113027" y="3208749"/>
              <a:ext cx="2683312" cy="14693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Align with clean tech (2.6), Take direction from CIMM privacy program</a:t>
              </a:r>
            </a:p>
          </p:txBody>
        </p:sp>
      </p:grpSp>
      <p:sp>
        <p:nvSpPr>
          <p:cNvPr id="7" name="Rectangle 6">
            <a:extLst>
              <a:ext uri="{FF2B5EF4-FFF2-40B4-BE49-F238E27FC236}">
                <a16:creationId xmlns:a16="http://schemas.microsoft.com/office/drawing/2014/main" id="{0C8E8F6E-CA96-DDA6-322A-327F0D2CBA58}"/>
              </a:ext>
            </a:extLst>
          </p:cNvPr>
          <p:cNvSpPr/>
          <p:nvPr/>
        </p:nvSpPr>
        <p:spPr>
          <a:xfrm>
            <a:off x="5692588" y="276225"/>
            <a:ext cx="2411505" cy="771098"/>
          </a:xfrm>
          <a:prstGeom prst="rect">
            <a:avLst/>
          </a:prstGeom>
          <a:solidFill>
            <a:schemeClr val="bg1">
              <a:lumMod val="95000"/>
            </a:schemeClr>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1.7 Identity and Householding </a:t>
            </a:r>
          </a:p>
        </p:txBody>
      </p:sp>
      <p:grpSp>
        <p:nvGrpSpPr>
          <p:cNvPr id="8" name="Group 7">
            <a:extLst>
              <a:ext uri="{FF2B5EF4-FFF2-40B4-BE49-F238E27FC236}">
                <a16:creationId xmlns:a16="http://schemas.microsoft.com/office/drawing/2014/main" id="{5BB7CCE7-91F6-9136-82EB-7D225506EAFE}"/>
              </a:ext>
            </a:extLst>
          </p:cNvPr>
          <p:cNvGrpSpPr/>
          <p:nvPr/>
        </p:nvGrpSpPr>
        <p:grpSpPr>
          <a:xfrm>
            <a:off x="3407090" y="1927629"/>
            <a:ext cx="2665095" cy="644122"/>
            <a:chOff x="3407090" y="1914929"/>
            <a:chExt cx="2665095" cy="644122"/>
          </a:xfrm>
        </p:grpSpPr>
        <p:sp>
          <p:nvSpPr>
            <p:cNvPr id="11" name="Rectangle 10">
              <a:extLst>
                <a:ext uri="{FF2B5EF4-FFF2-40B4-BE49-F238E27FC236}">
                  <a16:creationId xmlns:a16="http://schemas.microsoft.com/office/drawing/2014/main" id="{9EB5A1C7-94F5-8084-7BC7-27AE448497A4}"/>
                </a:ext>
              </a:extLst>
            </p:cNvPr>
            <p:cNvSpPr/>
            <p:nvPr/>
          </p:nvSpPr>
          <p:spPr>
            <a:xfrm>
              <a:off x="3407090" y="1914929"/>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Pros </a:t>
              </a:r>
            </a:p>
          </p:txBody>
        </p:sp>
        <p:sp>
          <p:nvSpPr>
            <p:cNvPr id="12" name="Rectangle 11">
              <a:extLst>
                <a:ext uri="{FF2B5EF4-FFF2-40B4-BE49-F238E27FC236}">
                  <a16:creationId xmlns:a16="http://schemas.microsoft.com/office/drawing/2014/main" id="{E102E212-37A4-376F-5E83-5DC1FCE100F1}"/>
                </a:ext>
              </a:extLst>
            </p:cNvPr>
            <p:cNvSpPr/>
            <p:nvPr/>
          </p:nvSpPr>
          <p:spPr>
            <a:xfrm>
              <a:off x="3407090" y="2084129"/>
              <a:ext cx="2665095" cy="47492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Unduplicated reach and frequency, better controls for campaign spend, better inventory optimization.</a:t>
              </a:r>
            </a:p>
          </p:txBody>
        </p:sp>
      </p:grpSp>
      <p:grpSp>
        <p:nvGrpSpPr>
          <p:cNvPr id="15" name="Group 14">
            <a:extLst>
              <a:ext uri="{FF2B5EF4-FFF2-40B4-BE49-F238E27FC236}">
                <a16:creationId xmlns:a16="http://schemas.microsoft.com/office/drawing/2014/main" id="{6EA9443B-7D8B-9344-4CF9-7B1DBBA851C6}"/>
              </a:ext>
            </a:extLst>
          </p:cNvPr>
          <p:cNvGrpSpPr/>
          <p:nvPr/>
        </p:nvGrpSpPr>
        <p:grpSpPr>
          <a:xfrm>
            <a:off x="3406341" y="2613961"/>
            <a:ext cx="2665845" cy="635261"/>
            <a:chOff x="3406341" y="2596952"/>
            <a:chExt cx="2665845" cy="635261"/>
          </a:xfrm>
        </p:grpSpPr>
        <p:sp>
          <p:nvSpPr>
            <p:cNvPr id="18" name="Rectangle 17">
              <a:extLst>
                <a:ext uri="{FF2B5EF4-FFF2-40B4-BE49-F238E27FC236}">
                  <a16:creationId xmlns:a16="http://schemas.microsoft.com/office/drawing/2014/main" id="{9E584F50-A051-3417-40EC-7DE96CC10461}"/>
                </a:ext>
              </a:extLst>
            </p:cNvPr>
            <p:cNvSpPr/>
            <p:nvPr/>
          </p:nvSpPr>
          <p:spPr>
            <a:xfrm>
              <a:off x="3407091" y="2596952"/>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Cons </a:t>
              </a:r>
            </a:p>
          </p:txBody>
        </p:sp>
        <p:sp>
          <p:nvSpPr>
            <p:cNvPr id="19" name="Rectangle 18">
              <a:extLst>
                <a:ext uri="{FF2B5EF4-FFF2-40B4-BE49-F238E27FC236}">
                  <a16:creationId xmlns:a16="http://schemas.microsoft.com/office/drawing/2014/main" id="{0CCA728F-6E42-F038-1B14-1C810879CE6C}"/>
                </a:ext>
              </a:extLst>
            </p:cNvPr>
            <p:cNvSpPr/>
            <p:nvPr/>
          </p:nvSpPr>
          <p:spPr>
            <a:xfrm>
              <a:off x="3406341" y="2766152"/>
              <a:ext cx="2665095" cy="46606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Potential conflicts with privacy, disruption of existing OEM models.</a:t>
              </a:r>
            </a:p>
          </p:txBody>
        </p:sp>
      </p:grpSp>
      <p:sp>
        <p:nvSpPr>
          <p:cNvPr id="16" name="Slide Number Placeholder 15">
            <a:extLst>
              <a:ext uri="{FF2B5EF4-FFF2-40B4-BE49-F238E27FC236}">
                <a16:creationId xmlns:a16="http://schemas.microsoft.com/office/drawing/2014/main" id="{9C49A337-0707-F106-4118-FA07534F594F}"/>
              </a:ext>
            </a:extLst>
          </p:cNvPr>
          <p:cNvSpPr>
            <a:spLocks noGrp="1"/>
          </p:cNvSpPr>
          <p:nvPr>
            <p:ph type="sldNum" sz="quarter" idx="11"/>
          </p:nvPr>
        </p:nvSpPr>
        <p:spPr/>
        <p:txBody>
          <a:bodyPr/>
          <a:lstStyle/>
          <a:p>
            <a:fld id="{10AABD62-4B1F-4370-9BF1-A64AA2AFB05A}" type="slidenum">
              <a:rPr lang="en-GB" smtClean="0"/>
              <a:pPr/>
              <a:t>50</a:t>
            </a:fld>
            <a:endParaRPr lang="en-GB" dirty="0"/>
          </a:p>
        </p:txBody>
      </p:sp>
    </p:spTree>
    <p:extLst>
      <p:ext uri="{BB962C8B-B14F-4D97-AF65-F5344CB8AC3E}">
        <p14:creationId xmlns:p14="http://schemas.microsoft.com/office/powerpoint/2010/main" val="38024055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37D8-77F2-199E-A248-E4D65A962088}"/>
              </a:ext>
            </a:extLst>
          </p:cNvPr>
          <p:cNvSpPr>
            <a:spLocks noGrp="1"/>
          </p:cNvSpPr>
          <p:nvPr>
            <p:ph type="title"/>
          </p:nvPr>
        </p:nvSpPr>
        <p:spPr>
          <a:xfrm>
            <a:off x="354330" y="272581"/>
            <a:ext cx="5338258" cy="617220"/>
          </a:xfrm>
        </p:spPr>
        <p:txBody>
          <a:bodyPr>
            <a:noAutofit/>
          </a:bodyPr>
          <a:lstStyle/>
          <a:p>
            <a:r>
              <a:rPr lang="en-GB" dirty="0"/>
              <a:t>Interoperability Group – 1.8</a:t>
            </a:r>
          </a:p>
        </p:txBody>
      </p:sp>
      <p:sp>
        <p:nvSpPr>
          <p:cNvPr id="3" name="Footer Placeholder 2">
            <a:extLst>
              <a:ext uri="{FF2B5EF4-FFF2-40B4-BE49-F238E27FC236}">
                <a16:creationId xmlns:a16="http://schemas.microsoft.com/office/drawing/2014/main" id="{93304075-9AB7-BA72-16A4-5BE10C79D8CD}"/>
              </a:ext>
            </a:extLst>
          </p:cNvPr>
          <p:cNvSpPr>
            <a:spLocks noGrp="1"/>
          </p:cNvSpPr>
          <p:nvPr>
            <p:ph type="ftr" sz="quarter" idx="10"/>
          </p:nvPr>
        </p:nvSpPr>
        <p:spPr/>
        <p:txBody>
          <a:bodyPr/>
          <a:lstStyle/>
          <a:p>
            <a:r>
              <a:rPr lang="en-GB" dirty="0"/>
              <a:t>Coalition for Innovation in Media Measurement, October 2023</a:t>
            </a:r>
          </a:p>
        </p:txBody>
      </p:sp>
      <p:sp>
        <p:nvSpPr>
          <p:cNvPr id="5" name="Rectangle 4">
            <a:extLst>
              <a:ext uri="{FF2B5EF4-FFF2-40B4-BE49-F238E27FC236}">
                <a16:creationId xmlns:a16="http://schemas.microsoft.com/office/drawing/2014/main" id="{C9EF4E08-E3C5-2CA2-FD74-1BAF26665A04}"/>
              </a:ext>
            </a:extLst>
          </p:cNvPr>
          <p:cNvSpPr/>
          <p:nvPr/>
        </p:nvSpPr>
        <p:spPr>
          <a:xfrm>
            <a:off x="345366" y="1093787"/>
            <a:ext cx="3011168"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Problem</a:t>
            </a:r>
          </a:p>
        </p:txBody>
      </p:sp>
      <p:sp>
        <p:nvSpPr>
          <p:cNvPr id="6" name="Rectangle 5">
            <a:extLst>
              <a:ext uri="{FF2B5EF4-FFF2-40B4-BE49-F238E27FC236}">
                <a16:creationId xmlns:a16="http://schemas.microsoft.com/office/drawing/2014/main" id="{1F1498B0-FD7E-F899-FC34-F9710D006B7A}"/>
              </a:ext>
            </a:extLst>
          </p:cNvPr>
          <p:cNvSpPr/>
          <p:nvPr/>
        </p:nvSpPr>
        <p:spPr>
          <a:xfrm>
            <a:off x="345366" y="1262986"/>
            <a:ext cx="3011168"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Content incorrect or not identified when presented </a:t>
            </a:r>
            <a:br>
              <a:rPr lang="en-GB" sz="900" dirty="0">
                <a:solidFill>
                  <a:schemeClr val="tx1"/>
                </a:solidFill>
              </a:rPr>
            </a:br>
            <a:r>
              <a:rPr lang="en-GB" sz="900" dirty="0">
                <a:solidFill>
                  <a:schemeClr val="tx1"/>
                </a:solidFill>
              </a:rPr>
              <a:t>for viewing.</a:t>
            </a:r>
          </a:p>
        </p:txBody>
      </p:sp>
      <p:sp>
        <p:nvSpPr>
          <p:cNvPr id="9" name="Rectangle 8">
            <a:extLst>
              <a:ext uri="{FF2B5EF4-FFF2-40B4-BE49-F238E27FC236}">
                <a16:creationId xmlns:a16="http://schemas.microsoft.com/office/drawing/2014/main" id="{C5DF1F45-7B28-8831-66F8-AF22E2A2B03F}"/>
              </a:ext>
            </a:extLst>
          </p:cNvPr>
          <p:cNvSpPr/>
          <p:nvPr/>
        </p:nvSpPr>
        <p:spPr>
          <a:xfrm>
            <a:off x="345366" y="1927629"/>
            <a:ext cx="3011168"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Implementation Ideas/Options </a:t>
            </a:r>
          </a:p>
        </p:txBody>
      </p:sp>
      <p:sp>
        <p:nvSpPr>
          <p:cNvPr id="10" name="Rectangle 9">
            <a:extLst>
              <a:ext uri="{FF2B5EF4-FFF2-40B4-BE49-F238E27FC236}">
                <a16:creationId xmlns:a16="http://schemas.microsoft.com/office/drawing/2014/main" id="{89B08FC0-1FD5-5106-8357-55D75B032AB6}"/>
              </a:ext>
            </a:extLst>
          </p:cNvPr>
          <p:cNvSpPr/>
          <p:nvPr/>
        </p:nvSpPr>
        <p:spPr>
          <a:xfrm>
            <a:off x="345367" y="2096828"/>
            <a:ext cx="3011168" cy="25704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marL="228600" indent="-228600">
              <a:spcAft>
                <a:spcPts val="600"/>
              </a:spcAft>
              <a:buFont typeface="+mj-lt"/>
              <a:buAutoNum type="arabicPeriod"/>
            </a:pPr>
            <a:r>
              <a:rPr lang="en-GB" sz="900" dirty="0">
                <a:solidFill>
                  <a:schemeClr val="tx1"/>
                </a:solidFill>
              </a:rPr>
              <a:t>Open watermark measurement readers</a:t>
            </a:r>
          </a:p>
          <a:p>
            <a:pPr marL="228600" indent="-228600">
              <a:spcAft>
                <a:spcPts val="600"/>
              </a:spcAft>
              <a:buFont typeface="+mj-lt"/>
              <a:buAutoNum type="arabicPeriod"/>
            </a:pPr>
            <a:r>
              <a:rPr lang="en-GB" sz="900" dirty="0">
                <a:solidFill>
                  <a:schemeClr val="tx1"/>
                </a:solidFill>
              </a:rPr>
              <a:t>Expanded FP libraries and schedules (both coverage and accuracy)</a:t>
            </a:r>
          </a:p>
          <a:p>
            <a:pPr marL="228600" indent="-228600">
              <a:spcAft>
                <a:spcPts val="600"/>
              </a:spcAft>
              <a:buFont typeface="+mj-lt"/>
              <a:buAutoNum type="arabicPeriod"/>
            </a:pPr>
            <a:r>
              <a:rPr lang="en-GB" sz="900" dirty="0">
                <a:solidFill>
                  <a:schemeClr val="tx1"/>
                </a:solidFill>
              </a:rPr>
              <a:t>Establish a test lab to confirm the performance of methods, standards, and accreditation requests</a:t>
            </a:r>
          </a:p>
          <a:p>
            <a:pPr marL="460800" lvl="1" indent="-228600">
              <a:spcAft>
                <a:spcPts val="600"/>
              </a:spcAft>
              <a:buFont typeface="+mj-lt"/>
              <a:buAutoNum type="alphaLcPeriod"/>
            </a:pPr>
            <a:r>
              <a:rPr lang="en-GB" sz="900" dirty="0">
                <a:solidFill>
                  <a:schemeClr val="tx1"/>
                </a:solidFill>
              </a:rPr>
              <a:t>Testing protocols</a:t>
            </a:r>
          </a:p>
          <a:p>
            <a:pPr marL="460800" lvl="1" indent="-228600">
              <a:spcAft>
                <a:spcPts val="600"/>
              </a:spcAft>
              <a:buFont typeface="+mj-lt"/>
              <a:buAutoNum type="alphaLcPeriod"/>
            </a:pPr>
            <a:r>
              <a:rPr lang="en-GB" sz="900" dirty="0">
                <a:solidFill>
                  <a:schemeClr val="tx1"/>
                </a:solidFill>
              </a:rPr>
              <a:t>Define issue resolution process and communication channels.</a:t>
            </a:r>
          </a:p>
        </p:txBody>
      </p:sp>
      <p:grpSp>
        <p:nvGrpSpPr>
          <p:cNvPr id="44" name="Group 43">
            <a:extLst>
              <a:ext uri="{FF2B5EF4-FFF2-40B4-BE49-F238E27FC236}">
                <a16:creationId xmlns:a16="http://schemas.microsoft.com/office/drawing/2014/main" id="{7C87880D-35AF-8225-FA8C-D199381B47CB}"/>
              </a:ext>
            </a:extLst>
          </p:cNvPr>
          <p:cNvGrpSpPr/>
          <p:nvPr/>
        </p:nvGrpSpPr>
        <p:grpSpPr>
          <a:xfrm>
            <a:off x="3407091" y="1093787"/>
            <a:ext cx="2665095" cy="789911"/>
            <a:chOff x="3407091" y="1093787"/>
            <a:chExt cx="2665095" cy="789911"/>
          </a:xfrm>
        </p:grpSpPr>
        <p:sp>
          <p:nvSpPr>
            <p:cNvPr id="13" name="Rectangle 12">
              <a:extLst>
                <a:ext uri="{FF2B5EF4-FFF2-40B4-BE49-F238E27FC236}">
                  <a16:creationId xmlns:a16="http://schemas.microsoft.com/office/drawing/2014/main" id="{F866744E-A93C-C6F7-79E9-FD8C1A240071}"/>
                </a:ext>
              </a:extLst>
            </p:cNvPr>
            <p:cNvSpPr/>
            <p:nvPr/>
          </p:nvSpPr>
          <p:spPr>
            <a:xfrm>
              <a:off x="3407091" y="1093787"/>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Solution</a:t>
              </a:r>
            </a:p>
          </p:txBody>
        </p:sp>
        <p:sp>
          <p:nvSpPr>
            <p:cNvPr id="14" name="Rectangle 13">
              <a:extLst>
                <a:ext uri="{FF2B5EF4-FFF2-40B4-BE49-F238E27FC236}">
                  <a16:creationId xmlns:a16="http://schemas.microsoft.com/office/drawing/2014/main" id="{770576D0-C4B4-6BF0-D47F-3F98AD521AB4}"/>
                </a:ext>
              </a:extLst>
            </p:cNvPr>
            <p:cNvSpPr/>
            <p:nvPr/>
          </p:nvSpPr>
          <p:spPr>
            <a:xfrm>
              <a:off x="3407091" y="1262986"/>
              <a:ext cx="2665095"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Embed watermarks in content and use the existence of the watermark to identify the program/episode or the advertisement/brand</a:t>
              </a:r>
            </a:p>
          </p:txBody>
        </p:sp>
      </p:grpSp>
      <p:grpSp>
        <p:nvGrpSpPr>
          <p:cNvPr id="46" name="Group 45">
            <a:extLst>
              <a:ext uri="{FF2B5EF4-FFF2-40B4-BE49-F238E27FC236}">
                <a16:creationId xmlns:a16="http://schemas.microsoft.com/office/drawing/2014/main" id="{232EDC92-4A42-D60A-F4D3-1A22EAA447A9}"/>
              </a:ext>
            </a:extLst>
          </p:cNvPr>
          <p:cNvGrpSpPr/>
          <p:nvPr/>
        </p:nvGrpSpPr>
        <p:grpSpPr>
          <a:xfrm>
            <a:off x="3406341" y="3292797"/>
            <a:ext cx="2665845" cy="697035"/>
            <a:chOff x="3406341" y="3276145"/>
            <a:chExt cx="2665845" cy="697035"/>
          </a:xfrm>
        </p:grpSpPr>
        <p:sp>
          <p:nvSpPr>
            <p:cNvPr id="22" name="Rectangle 21">
              <a:extLst>
                <a:ext uri="{FF2B5EF4-FFF2-40B4-BE49-F238E27FC236}">
                  <a16:creationId xmlns:a16="http://schemas.microsoft.com/office/drawing/2014/main" id="{1999FBAB-5A05-FEF6-00CE-AE78CB8E9469}"/>
                </a:ext>
              </a:extLst>
            </p:cNvPr>
            <p:cNvSpPr/>
            <p:nvPr/>
          </p:nvSpPr>
          <p:spPr>
            <a:xfrm>
              <a:off x="3407091" y="3276145"/>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Critical Path Participants </a:t>
              </a:r>
            </a:p>
          </p:txBody>
        </p:sp>
        <p:sp>
          <p:nvSpPr>
            <p:cNvPr id="23" name="Rectangle 22">
              <a:extLst>
                <a:ext uri="{FF2B5EF4-FFF2-40B4-BE49-F238E27FC236}">
                  <a16:creationId xmlns:a16="http://schemas.microsoft.com/office/drawing/2014/main" id="{28E0FFA5-FD74-F9AE-72C9-674FF6B9D191}"/>
                </a:ext>
              </a:extLst>
            </p:cNvPr>
            <p:cNvSpPr/>
            <p:nvPr/>
          </p:nvSpPr>
          <p:spPr>
            <a:xfrm>
              <a:off x="3406341" y="3445344"/>
              <a:ext cx="2665095" cy="5278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400"/>
                </a:spcAft>
              </a:pPr>
              <a:r>
                <a:rPr lang="en-GB" sz="900" dirty="0">
                  <a:solidFill>
                    <a:schemeClr val="tx1"/>
                  </a:solidFill>
                </a:rPr>
                <a:t>OEMs, Content Provider(s), Measurement Cos, Buyers, Sellers</a:t>
              </a:r>
            </a:p>
          </p:txBody>
        </p:sp>
      </p:grpSp>
      <p:grpSp>
        <p:nvGrpSpPr>
          <p:cNvPr id="47" name="Group 46">
            <a:extLst>
              <a:ext uri="{FF2B5EF4-FFF2-40B4-BE49-F238E27FC236}">
                <a16:creationId xmlns:a16="http://schemas.microsoft.com/office/drawing/2014/main" id="{02325F16-4DEE-53E4-2FF1-907A55938372}"/>
              </a:ext>
            </a:extLst>
          </p:cNvPr>
          <p:cNvGrpSpPr/>
          <p:nvPr/>
        </p:nvGrpSpPr>
        <p:grpSpPr>
          <a:xfrm>
            <a:off x="3406341" y="4036295"/>
            <a:ext cx="2665845" cy="630954"/>
            <a:chOff x="3406341" y="4027025"/>
            <a:chExt cx="2665845" cy="630954"/>
          </a:xfrm>
        </p:grpSpPr>
        <p:sp>
          <p:nvSpPr>
            <p:cNvPr id="25" name="Rectangle 24">
              <a:extLst>
                <a:ext uri="{FF2B5EF4-FFF2-40B4-BE49-F238E27FC236}">
                  <a16:creationId xmlns:a16="http://schemas.microsoft.com/office/drawing/2014/main" id="{0C8DEE7E-4F8C-BD32-9952-F2EC4385EB6F}"/>
                </a:ext>
              </a:extLst>
            </p:cNvPr>
            <p:cNvSpPr/>
            <p:nvPr/>
          </p:nvSpPr>
          <p:spPr>
            <a:xfrm>
              <a:off x="3407091" y="4027025"/>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Unknowns</a:t>
              </a:r>
            </a:p>
          </p:txBody>
        </p:sp>
        <p:sp>
          <p:nvSpPr>
            <p:cNvPr id="26" name="Rectangle 25">
              <a:extLst>
                <a:ext uri="{FF2B5EF4-FFF2-40B4-BE49-F238E27FC236}">
                  <a16:creationId xmlns:a16="http://schemas.microsoft.com/office/drawing/2014/main" id="{1D9BCCA6-9300-D25A-1CEE-70C3E0097C6E}"/>
                </a:ext>
              </a:extLst>
            </p:cNvPr>
            <p:cNvSpPr/>
            <p:nvPr/>
          </p:nvSpPr>
          <p:spPr>
            <a:xfrm>
              <a:off x="3406341" y="4196225"/>
              <a:ext cx="2665095" cy="4617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Picking a watermark standard that all </a:t>
              </a:r>
              <a:br>
                <a:rPr lang="en-GB" sz="900" dirty="0">
                  <a:solidFill>
                    <a:schemeClr val="tx1"/>
                  </a:solidFill>
                </a:rPr>
              </a:br>
              <a:r>
                <a:rPr lang="en-GB" sz="900" dirty="0">
                  <a:solidFill>
                    <a:schemeClr val="tx1"/>
                  </a:solidFill>
                </a:rPr>
                <a:t>OEM’s support. </a:t>
              </a:r>
            </a:p>
          </p:txBody>
        </p:sp>
      </p:grpSp>
      <p:grpSp>
        <p:nvGrpSpPr>
          <p:cNvPr id="48" name="Group 47">
            <a:extLst>
              <a:ext uri="{FF2B5EF4-FFF2-40B4-BE49-F238E27FC236}">
                <a16:creationId xmlns:a16="http://schemas.microsoft.com/office/drawing/2014/main" id="{9C02E681-1B2B-0CEB-0970-708027FDC89C}"/>
              </a:ext>
            </a:extLst>
          </p:cNvPr>
          <p:cNvGrpSpPr/>
          <p:nvPr/>
        </p:nvGrpSpPr>
        <p:grpSpPr>
          <a:xfrm>
            <a:off x="6113775" y="1093787"/>
            <a:ext cx="2675896" cy="1892302"/>
            <a:chOff x="6113775" y="1093787"/>
            <a:chExt cx="2675896" cy="1892302"/>
          </a:xfrm>
        </p:grpSpPr>
        <p:sp>
          <p:nvSpPr>
            <p:cNvPr id="28" name="Rectangle 27">
              <a:extLst>
                <a:ext uri="{FF2B5EF4-FFF2-40B4-BE49-F238E27FC236}">
                  <a16:creationId xmlns:a16="http://schemas.microsoft.com/office/drawing/2014/main" id="{284DE029-FC75-DBE2-AE81-A88366EC0D3C}"/>
                </a:ext>
              </a:extLst>
            </p:cNvPr>
            <p:cNvSpPr/>
            <p:nvPr/>
          </p:nvSpPr>
          <p:spPr>
            <a:xfrm>
              <a:off x="6113775" y="1093787"/>
              <a:ext cx="2675896"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Benefits by Stakeholder Group</a:t>
              </a:r>
            </a:p>
          </p:txBody>
        </p:sp>
        <p:sp>
          <p:nvSpPr>
            <p:cNvPr id="29" name="Rectangle 28">
              <a:extLst>
                <a:ext uri="{FF2B5EF4-FFF2-40B4-BE49-F238E27FC236}">
                  <a16:creationId xmlns:a16="http://schemas.microsoft.com/office/drawing/2014/main" id="{306A7EDF-896A-6EED-8AA5-BA46FC1EB978}"/>
                </a:ext>
              </a:extLst>
            </p:cNvPr>
            <p:cNvSpPr/>
            <p:nvPr/>
          </p:nvSpPr>
          <p:spPr>
            <a:xfrm>
              <a:off x="6113775" y="1262987"/>
              <a:ext cx="2675896" cy="172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Buy</a:t>
              </a:r>
            </a:p>
            <a:p>
              <a:pPr>
                <a:spcAft>
                  <a:spcPts val="600"/>
                </a:spcAft>
              </a:pPr>
              <a:r>
                <a:rPr lang="en-GB" sz="900" dirty="0">
                  <a:solidFill>
                    <a:schemeClr val="tx1"/>
                  </a:solidFill>
                </a:rPr>
                <a:t>Sell</a:t>
              </a:r>
            </a:p>
            <a:p>
              <a:pPr>
                <a:spcAft>
                  <a:spcPts val="600"/>
                </a:spcAft>
              </a:pPr>
              <a:r>
                <a:rPr lang="en-GB" sz="900" dirty="0">
                  <a:solidFill>
                    <a:schemeClr val="tx1"/>
                  </a:solidFill>
                </a:rPr>
                <a:t>Count</a:t>
              </a:r>
            </a:p>
            <a:p>
              <a:pPr>
                <a:spcAft>
                  <a:spcPts val="600"/>
                </a:spcAft>
              </a:pPr>
              <a:r>
                <a:rPr lang="en-GB" sz="900" dirty="0">
                  <a:solidFill>
                    <a:schemeClr val="tx1"/>
                  </a:solidFill>
                </a:rPr>
                <a:t>OEM</a:t>
              </a:r>
            </a:p>
            <a:p>
              <a:pPr>
                <a:spcAft>
                  <a:spcPts val="600"/>
                </a:spcAft>
              </a:pPr>
              <a:r>
                <a:rPr lang="en-GB" sz="900" dirty="0">
                  <a:solidFill>
                    <a:schemeClr val="tx1"/>
                  </a:solidFill>
                </a:rPr>
                <a:t>Support</a:t>
              </a:r>
            </a:p>
          </p:txBody>
        </p:sp>
      </p:grpSp>
      <p:grpSp>
        <p:nvGrpSpPr>
          <p:cNvPr id="49" name="Group 48">
            <a:extLst>
              <a:ext uri="{FF2B5EF4-FFF2-40B4-BE49-F238E27FC236}">
                <a16:creationId xmlns:a16="http://schemas.microsoft.com/office/drawing/2014/main" id="{38AAEFD3-5CFC-44F7-CE59-38085D036510}"/>
              </a:ext>
            </a:extLst>
          </p:cNvPr>
          <p:cNvGrpSpPr/>
          <p:nvPr/>
        </p:nvGrpSpPr>
        <p:grpSpPr>
          <a:xfrm>
            <a:off x="6113027" y="3028693"/>
            <a:ext cx="2683312" cy="1638556"/>
            <a:chOff x="6113027" y="3039549"/>
            <a:chExt cx="2683312" cy="1638556"/>
          </a:xfrm>
        </p:grpSpPr>
        <p:sp>
          <p:nvSpPr>
            <p:cNvPr id="31" name="Rectangle 30">
              <a:extLst>
                <a:ext uri="{FF2B5EF4-FFF2-40B4-BE49-F238E27FC236}">
                  <a16:creationId xmlns:a16="http://schemas.microsoft.com/office/drawing/2014/main" id="{F36AC4E7-B680-8047-009D-2D4A7B5EE2CD}"/>
                </a:ext>
              </a:extLst>
            </p:cNvPr>
            <p:cNvSpPr/>
            <p:nvPr/>
          </p:nvSpPr>
          <p:spPr>
            <a:xfrm>
              <a:off x="6113027" y="3039549"/>
              <a:ext cx="2683312"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Next Steps </a:t>
              </a:r>
            </a:p>
          </p:txBody>
        </p:sp>
        <p:sp>
          <p:nvSpPr>
            <p:cNvPr id="32" name="Rectangle 31">
              <a:extLst>
                <a:ext uri="{FF2B5EF4-FFF2-40B4-BE49-F238E27FC236}">
                  <a16:creationId xmlns:a16="http://schemas.microsoft.com/office/drawing/2014/main" id="{32498B1B-63E6-C391-1379-502456132970}"/>
                </a:ext>
              </a:extLst>
            </p:cNvPr>
            <p:cNvSpPr/>
            <p:nvPr/>
          </p:nvSpPr>
          <p:spPr>
            <a:xfrm>
              <a:off x="6113027" y="3208749"/>
              <a:ext cx="2683312" cy="14693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Identify an OEM that supports technology, a publisher who is or has committed to integrate watermarks to trial. Identify timelines for TV sets that will support watermarks and publishers to implement watermarking. Organization to run the test lab</a:t>
              </a:r>
            </a:p>
          </p:txBody>
        </p:sp>
      </p:grpSp>
      <p:sp>
        <p:nvSpPr>
          <p:cNvPr id="7" name="Rectangle 6">
            <a:extLst>
              <a:ext uri="{FF2B5EF4-FFF2-40B4-BE49-F238E27FC236}">
                <a16:creationId xmlns:a16="http://schemas.microsoft.com/office/drawing/2014/main" id="{0C8E8F6E-CA96-DDA6-322A-327F0D2CBA58}"/>
              </a:ext>
            </a:extLst>
          </p:cNvPr>
          <p:cNvSpPr/>
          <p:nvPr/>
        </p:nvSpPr>
        <p:spPr>
          <a:xfrm>
            <a:off x="5692588" y="276225"/>
            <a:ext cx="2411505" cy="771098"/>
          </a:xfrm>
          <a:prstGeom prst="rect">
            <a:avLst/>
          </a:prstGeom>
          <a:solidFill>
            <a:schemeClr val="bg1">
              <a:lumMod val="95000"/>
            </a:schemeClr>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1.8 Quality Controls </a:t>
            </a:r>
          </a:p>
        </p:txBody>
      </p:sp>
      <p:grpSp>
        <p:nvGrpSpPr>
          <p:cNvPr id="16" name="Group 15">
            <a:extLst>
              <a:ext uri="{FF2B5EF4-FFF2-40B4-BE49-F238E27FC236}">
                <a16:creationId xmlns:a16="http://schemas.microsoft.com/office/drawing/2014/main" id="{18391CD0-FA3C-E2AB-11E8-BEB2DE1958EC}"/>
              </a:ext>
            </a:extLst>
          </p:cNvPr>
          <p:cNvGrpSpPr/>
          <p:nvPr/>
        </p:nvGrpSpPr>
        <p:grpSpPr>
          <a:xfrm>
            <a:off x="3407090" y="1927629"/>
            <a:ext cx="2665095" cy="1318702"/>
            <a:chOff x="3407090" y="1914929"/>
            <a:chExt cx="2665095" cy="1318702"/>
          </a:xfrm>
        </p:grpSpPr>
        <p:sp>
          <p:nvSpPr>
            <p:cNvPr id="17" name="Rectangle 16">
              <a:extLst>
                <a:ext uri="{FF2B5EF4-FFF2-40B4-BE49-F238E27FC236}">
                  <a16:creationId xmlns:a16="http://schemas.microsoft.com/office/drawing/2014/main" id="{5CD8A3E2-F48E-B92C-DA7F-8E71756C4EA8}"/>
                </a:ext>
              </a:extLst>
            </p:cNvPr>
            <p:cNvSpPr/>
            <p:nvPr/>
          </p:nvSpPr>
          <p:spPr>
            <a:xfrm>
              <a:off x="3407090" y="1914929"/>
              <a:ext cx="2665095" cy="169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Pros/Cons </a:t>
              </a:r>
            </a:p>
          </p:txBody>
        </p:sp>
        <p:sp>
          <p:nvSpPr>
            <p:cNvPr id="20" name="Rectangle 19">
              <a:extLst>
                <a:ext uri="{FF2B5EF4-FFF2-40B4-BE49-F238E27FC236}">
                  <a16:creationId xmlns:a16="http://schemas.microsoft.com/office/drawing/2014/main" id="{1D549D32-94A0-E64E-41A0-622A494D84D6}"/>
                </a:ext>
              </a:extLst>
            </p:cNvPr>
            <p:cNvSpPr/>
            <p:nvPr/>
          </p:nvSpPr>
          <p:spPr>
            <a:xfrm>
              <a:off x="3407090" y="2084128"/>
              <a:ext cx="2665095" cy="11495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Definitive identification of content. Not all OEM’s support ATSC-3 watermarks. Requires several parties to participate. Cannot be used for historical content</a:t>
              </a:r>
            </a:p>
          </p:txBody>
        </p:sp>
      </p:grpSp>
      <p:sp>
        <p:nvSpPr>
          <p:cNvPr id="21" name="Slide Number Placeholder 20">
            <a:extLst>
              <a:ext uri="{FF2B5EF4-FFF2-40B4-BE49-F238E27FC236}">
                <a16:creationId xmlns:a16="http://schemas.microsoft.com/office/drawing/2014/main" id="{75943C09-F5B5-50A2-6708-8A977A0CE422}"/>
              </a:ext>
            </a:extLst>
          </p:cNvPr>
          <p:cNvSpPr>
            <a:spLocks noGrp="1"/>
          </p:cNvSpPr>
          <p:nvPr>
            <p:ph type="sldNum" sz="quarter" idx="11"/>
          </p:nvPr>
        </p:nvSpPr>
        <p:spPr/>
        <p:txBody>
          <a:bodyPr/>
          <a:lstStyle/>
          <a:p>
            <a:fld id="{10AABD62-4B1F-4370-9BF1-A64AA2AFB05A}" type="slidenum">
              <a:rPr lang="en-GB" smtClean="0"/>
              <a:pPr/>
              <a:t>51</a:t>
            </a:fld>
            <a:endParaRPr lang="en-GB" dirty="0"/>
          </a:p>
        </p:txBody>
      </p:sp>
    </p:spTree>
    <p:extLst>
      <p:ext uri="{BB962C8B-B14F-4D97-AF65-F5344CB8AC3E}">
        <p14:creationId xmlns:p14="http://schemas.microsoft.com/office/powerpoint/2010/main" val="26954451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37D8-77F2-199E-A248-E4D65A962088}"/>
              </a:ext>
            </a:extLst>
          </p:cNvPr>
          <p:cNvSpPr>
            <a:spLocks noGrp="1"/>
          </p:cNvSpPr>
          <p:nvPr>
            <p:ph type="title"/>
          </p:nvPr>
        </p:nvSpPr>
        <p:spPr>
          <a:xfrm>
            <a:off x="354330" y="272581"/>
            <a:ext cx="5338258" cy="617220"/>
          </a:xfrm>
        </p:spPr>
        <p:txBody>
          <a:bodyPr>
            <a:noAutofit/>
          </a:bodyPr>
          <a:lstStyle/>
          <a:p>
            <a:r>
              <a:rPr lang="en-GB" dirty="0"/>
              <a:t>More Data Group – 2.1</a:t>
            </a:r>
          </a:p>
        </p:txBody>
      </p:sp>
      <p:sp>
        <p:nvSpPr>
          <p:cNvPr id="3" name="Footer Placeholder 2">
            <a:extLst>
              <a:ext uri="{FF2B5EF4-FFF2-40B4-BE49-F238E27FC236}">
                <a16:creationId xmlns:a16="http://schemas.microsoft.com/office/drawing/2014/main" id="{93304075-9AB7-BA72-16A4-5BE10C79D8CD}"/>
              </a:ext>
            </a:extLst>
          </p:cNvPr>
          <p:cNvSpPr>
            <a:spLocks noGrp="1"/>
          </p:cNvSpPr>
          <p:nvPr>
            <p:ph type="ftr" sz="quarter" idx="10"/>
          </p:nvPr>
        </p:nvSpPr>
        <p:spPr/>
        <p:txBody>
          <a:bodyPr/>
          <a:lstStyle/>
          <a:p>
            <a:r>
              <a:rPr lang="en-GB" dirty="0"/>
              <a:t>Coalition for Innovation in Media Measurement, October 2023</a:t>
            </a:r>
          </a:p>
        </p:txBody>
      </p:sp>
      <p:sp>
        <p:nvSpPr>
          <p:cNvPr id="5" name="Rectangle 4">
            <a:extLst>
              <a:ext uri="{FF2B5EF4-FFF2-40B4-BE49-F238E27FC236}">
                <a16:creationId xmlns:a16="http://schemas.microsoft.com/office/drawing/2014/main" id="{C9EF4E08-E3C5-2CA2-FD74-1BAF26665A04}"/>
              </a:ext>
            </a:extLst>
          </p:cNvPr>
          <p:cNvSpPr/>
          <p:nvPr/>
        </p:nvSpPr>
        <p:spPr>
          <a:xfrm>
            <a:off x="345366" y="1093787"/>
            <a:ext cx="3011168"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Problem</a:t>
            </a:r>
          </a:p>
        </p:txBody>
      </p:sp>
      <p:sp>
        <p:nvSpPr>
          <p:cNvPr id="6" name="Rectangle 5">
            <a:extLst>
              <a:ext uri="{FF2B5EF4-FFF2-40B4-BE49-F238E27FC236}">
                <a16:creationId xmlns:a16="http://schemas.microsoft.com/office/drawing/2014/main" id="{1F1498B0-FD7E-F899-FC34-F9710D006B7A}"/>
              </a:ext>
            </a:extLst>
          </p:cNvPr>
          <p:cNvSpPr/>
          <p:nvPr/>
        </p:nvSpPr>
        <p:spPr>
          <a:xfrm>
            <a:off x="345366" y="1262986"/>
            <a:ext cx="3011168"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OEMs typically provide ACR and event streaming data, but do not commonly provide additional data that can improve the interpretation of viewing behavior</a:t>
            </a:r>
          </a:p>
        </p:txBody>
      </p:sp>
      <p:sp>
        <p:nvSpPr>
          <p:cNvPr id="9" name="Rectangle 8">
            <a:extLst>
              <a:ext uri="{FF2B5EF4-FFF2-40B4-BE49-F238E27FC236}">
                <a16:creationId xmlns:a16="http://schemas.microsoft.com/office/drawing/2014/main" id="{C5DF1F45-7B28-8831-66F8-AF22E2A2B03F}"/>
              </a:ext>
            </a:extLst>
          </p:cNvPr>
          <p:cNvSpPr/>
          <p:nvPr/>
        </p:nvSpPr>
        <p:spPr>
          <a:xfrm>
            <a:off x="345366" y="1927629"/>
            <a:ext cx="3011168"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Implementation Ideas/Options </a:t>
            </a:r>
          </a:p>
        </p:txBody>
      </p:sp>
      <p:sp>
        <p:nvSpPr>
          <p:cNvPr id="10" name="Rectangle 9">
            <a:extLst>
              <a:ext uri="{FF2B5EF4-FFF2-40B4-BE49-F238E27FC236}">
                <a16:creationId xmlns:a16="http://schemas.microsoft.com/office/drawing/2014/main" id="{89B08FC0-1FD5-5106-8357-55D75B032AB6}"/>
              </a:ext>
            </a:extLst>
          </p:cNvPr>
          <p:cNvSpPr/>
          <p:nvPr/>
        </p:nvSpPr>
        <p:spPr>
          <a:xfrm>
            <a:off x="345367" y="2096828"/>
            <a:ext cx="3011168" cy="25704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marL="228600" indent="-228600">
              <a:spcAft>
                <a:spcPts val="600"/>
              </a:spcAft>
              <a:buFont typeface="+mj-lt"/>
              <a:buAutoNum type="arabicPeriod"/>
            </a:pPr>
            <a:r>
              <a:rPr lang="en-GB" sz="900" dirty="0">
                <a:solidFill>
                  <a:schemeClr val="tx1"/>
                </a:solidFill>
              </a:rPr>
              <a:t>HHID and device IDs</a:t>
            </a:r>
          </a:p>
          <a:p>
            <a:pPr marL="228600" indent="-228600">
              <a:spcAft>
                <a:spcPts val="600"/>
              </a:spcAft>
              <a:buFont typeface="+mj-lt"/>
              <a:buAutoNum type="arabicPeriod"/>
            </a:pPr>
            <a:r>
              <a:rPr lang="en-GB" sz="900" dirty="0">
                <a:solidFill>
                  <a:schemeClr val="tx1"/>
                </a:solidFill>
              </a:rPr>
              <a:t>Devices on the network?</a:t>
            </a:r>
          </a:p>
          <a:p>
            <a:pPr marL="228600" indent="-228600">
              <a:spcAft>
                <a:spcPts val="600"/>
              </a:spcAft>
              <a:buFont typeface="+mj-lt"/>
              <a:buAutoNum type="arabicPeriod"/>
            </a:pPr>
            <a:r>
              <a:rPr lang="en-GB" sz="900" dirty="0">
                <a:solidFill>
                  <a:schemeClr val="tx1"/>
                </a:solidFill>
              </a:rPr>
              <a:t>Channel change, volume +/-, PIP, HDMI source, ON/OFF, attached device brands, list of </a:t>
            </a:r>
            <a:br>
              <a:rPr lang="en-GB" sz="900" dirty="0">
                <a:solidFill>
                  <a:schemeClr val="tx1"/>
                </a:solidFill>
              </a:rPr>
            </a:br>
            <a:r>
              <a:rPr lang="en-GB" sz="900" dirty="0">
                <a:solidFill>
                  <a:schemeClr val="tx1"/>
                </a:solidFill>
              </a:rPr>
              <a:t>installed apps </a:t>
            </a:r>
          </a:p>
          <a:p>
            <a:pPr marL="228600" indent="-228600">
              <a:spcAft>
                <a:spcPts val="600"/>
              </a:spcAft>
              <a:buFont typeface="+mj-lt"/>
              <a:buAutoNum type="arabicPeriod"/>
            </a:pPr>
            <a:r>
              <a:rPr lang="en-GB" sz="900" dirty="0">
                <a:solidFill>
                  <a:schemeClr val="tx1"/>
                </a:solidFill>
              </a:rPr>
              <a:t>Use the current instream ondemand content data for identification – like what Inscape is doing.</a:t>
            </a:r>
          </a:p>
          <a:p>
            <a:pPr marL="228600" indent="-228600">
              <a:spcAft>
                <a:spcPts val="600"/>
              </a:spcAft>
              <a:buFont typeface="+mj-lt"/>
              <a:buAutoNum type="arabicPeriod"/>
            </a:pPr>
            <a:r>
              <a:rPr lang="en-GB" sz="900" dirty="0">
                <a:solidFill>
                  <a:schemeClr val="tx1"/>
                </a:solidFill>
              </a:rPr>
              <a:t>Other</a:t>
            </a:r>
          </a:p>
          <a:p>
            <a:pPr marL="460800" lvl="1" indent="-228600">
              <a:spcAft>
                <a:spcPts val="600"/>
              </a:spcAft>
              <a:buFont typeface="+mj-lt"/>
              <a:buAutoNum type="alphaLcPeriod"/>
            </a:pPr>
            <a:r>
              <a:rPr lang="en-GB" sz="900" dirty="0">
                <a:solidFill>
                  <a:schemeClr val="tx1"/>
                </a:solidFill>
              </a:rPr>
              <a:t>Interactive information</a:t>
            </a:r>
          </a:p>
          <a:p>
            <a:pPr marL="460800" lvl="1" indent="-228600">
              <a:spcAft>
                <a:spcPts val="600"/>
              </a:spcAft>
              <a:buFont typeface="+mj-lt"/>
              <a:buAutoNum type="alphaLcPeriod"/>
            </a:pPr>
            <a:r>
              <a:rPr lang="en-GB" sz="900" dirty="0">
                <a:solidFill>
                  <a:schemeClr val="tx1"/>
                </a:solidFill>
              </a:rPr>
              <a:t>Surveys</a:t>
            </a:r>
          </a:p>
          <a:p>
            <a:pPr marL="460800" lvl="1" indent="-228600">
              <a:spcAft>
                <a:spcPts val="600"/>
              </a:spcAft>
              <a:buFont typeface="+mj-lt"/>
              <a:buAutoNum type="alphaLcPeriod"/>
            </a:pPr>
            <a:r>
              <a:rPr lang="en-GB" sz="900" dirty="0">
                <a:solidFill>
                  <a:schemeClr val="tx1"/>
                </a:solidFill>
              </a:rPr>
              <a:t>AI/ML – Navigation</a:t>
            </a:r>
          </a:p>
        </p:txBody>
      </p:sp>
      <p:sp>
        <p:nvSpPr>
          <p:cNvPr id="13" name="Rectangle 12">
            <a:extLst>
              <a:ext uri="{FF2B5EF4-FFF2-40B4-BE49-F238E27FC236}">
                <a16:creationId xmlns:a16="http://schemas.microsoft.com/office/drawing/2014/main" id="{F866744E-A93C-C6F7-79E9-FD8C1A240071}"/>
              </a:ext>
            </a:extLst>
          </p:cNvPr>
          <p:cNvSpPr/>
          <p:nvPr/>
        </p:nvSpPr>
        <p:spPr>
          <a:xfrm>
            <a:off x="3407091" y="1093787"/>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Solution</a:t>
            </a:r>
          </a:p>
        </p:txBody>
      </p:sp>
      <p:sp>
        <p:nvSpPr>
          <p:cNvPr id="14" name="Rectangle 13">
            <a:extLst>
              <a:ext uri="{FF2B5EF4-FFF2-40B4-BE49-F238E27FC236}">
                <a16:creationId xmlns:a16="http://schemas.microsoft.com/office/drawing/2014/main" id="{770576D0-C4B4-6BF0-D47F-3F98AD521AB4}"/>
              </a:ext>
            </a:extLst>
          </p:cNvPr>
          <p:cNvSpPr/>
          <p:nvPr/>
        </p:nvSpPr>
        <p:spPr>
          <a:xfrm>
            <a:off x="3407091" y="1262986"/>
            <a:ext cx="2665095"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Ask OEMs to add most valued features. </a:t>
            </a:r>
          </a:p>
        </p:txBody>
      </p:sp>
      <p:sp>
        <p:nvSpPr>
          <p:cNvPr id="22" name="Rectangle 21">
            <a:extLst>
              <a:ext uri="{FF2B5EF4-FFF2-40B4-BE49-F238E27FC236}">
                <a16:creationId xmlns:a16="http://schemas.microsoft.com/office/drawing/2014/main" id="{1999FBAB-5A05-FEF6-00CE-AE78CB8E9469}"/>
              </a:ext>
            </a:extLst>
          </p:cNvPr>
          <p:cNvSpPr/>
          <p:nvPr/>
        </p:nvSpPr>
        <p:spPr>
          <a:xfrm>
            <a:off x="3407091" y="3292797"/>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Critical Path Participants </a:t>
            </a:r>
          </a:p>
        </p:txBody>
      </p:sp>
      <p:sp>
        <p:nvSpPr>
          <p:cNvPr id="23" name="Rectangle 22">
            <a:extLst>
              <a:ext uri="{FF2B5EF4-FFF2-40B4-BE49-F238E27FC236}">
                <a16:creationId xmlns:a16="http://schemas.microsoft.com/office/drawing/2014/main" id="{28E0FFA5-FD74-F9AE-72C9-674FF6B9D191}"/>
              </a:ext>
            </a:extLst>
          </p:cNvPr>
          <p:cNvSpPr/>
          <p:nvPr/>
        </p:nvSpPr>
        <p:spPr>
          <a:xfrm>
            <a:off x="3406341" y="3461996"/>
            <a:ext cx="2665095" cy="5278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400"/>
              </a:spcAft>
            </a:pPr>
            <a:r>
              <a:rPr lang="en-GB" sz="900" dirty="0">
                <a:solidFill>
                  <a:schemeClr val="tx1"/>
                </a:solidFill>
              </a:rPr>
              <a:t>OEMs, Measurement Cos, CIMM oversight</a:t>
            </a:r>
          </a:p>
        </p:txBody>
      </p:sp>
      <p:sp>
        <p:nvSpPr>
          <p:cNvPr id="25" name="Rectangle 24">
            <a:extLst>
              <a:ext uri="{FF2B5EF4-FFF2-40B4-BE49-F238E27FC236}">
                <a16:creationId xmlns:a16="http://schemas.microsoft.com/office/drawing/2014/main" id="{0C8DEE7E-4F8C-BD32-9952-F2EC4385EB6F}"/>
              </a:ext>
            </a:extLst>
          </p:cNvPr>
          <p:cNvSpPr/>
          <p:nvPr/>
        </p:nvSpPr>
        <p:spPr>
          <a:xfrm>
            <a:off x="3407091" y="4036295"/>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Unknowns</a:t>
            </a:r>
          </a:p>
        </p:txBody>
      </p:sp>
      <p:sp>
        <p:nvSpPr>
          <p:cNvPr id="26" name="Rectangle 25">
            <a:extLst>
              <a:ext uri="{FF2B5EF4-FFF2-40B4-BE49-F238E27FC236}">
                <a16:creationId xmlns:a16="http://schemas.microsoft.com/office/drawing/2014/main" id="{1D9BCCA6-9300-D25A-1CEE-70C3E0097C6E}"/>
              </a:ext>
            </a:extLst>
          </p:cNvPr>
          <p:cNvSpPr/>
          <p:nvPr/>
        </p:nvSpPr>
        <p:spPr>
          <a:xfrm>
            <a:off x="3406341" y="4205495"/>
            <a:ext cx="2665095" cy="4617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OEM willingness to participate</a:t>
            </a:r>
          </a:p>
        </p:txBody>
      </p:sp>
      <p:sp>
        <p:nvSpPr>
          <p:cNvPr id="28" name="Rectangle 27">
            <a:extLst>
              <a:ext uri="{FF2B5EF4-FFF2-40B4-BE49-F238E27FC236}">
                <a16:creationId xmlns:a16="http://schemas.microsoft.com/office/drawing/2014/main" id="{284DE029-FC75-DBE2-AE81-A88366EC0D3C}"/>
              </a:ext>
            </a:extLst>
          </p:cNvPr>
          <p:cNvSpPr/>
          <p:nvPr/>
        </p:nvSpPr>
        <p:spPr>
          <a:xfrm>
            <a:off x="6113775" y="1093787"/>
            <a:ext cx="2675896"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Benefits by Stakeholder Group</a:t>
            </a:r>
          </a:p>
        </p:txBody>
      </p:sp>
      <p:sp>
        <p:nvSpPr>
          <p:cNvPr id="29" name="Rectangle 28">
            <a:extLst>
              <a:ext uri="{FF2B5EF4-FFF2-40B4-BE49-F238E27FC236}">
                <a16:creationId xmlns:a16="http://schemas.microsoft.com/office/drawing/2014/main" id="{306A7EDF-896A-6EED-8AA5-BA46FC1EB978}"/>
              </a:ext>
            </a:extLst>
          </p:cNvPr>
          <p:cNvSpPr/>
          <p:nvPr/>
        </p:nvSpPr>
        <p:spPr>
          <a:xfrm>
            <a:off x="6113775" y="1262987"/>
            <a:ext cx="2675896" cy="172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Buy</a:t>
            </a:r>
          </a:p>
          <a:p>
            <a:pPr>
              <a:spcAft>
                <a:spcPts val="600"/>
              </a:spcAft>
            </a:pPr>
            <a:r>
              <a:rPr lang="en-GB" sz="900" dirty="0">
                <a:solidFill>
                  <a:schemeClr val="tx1"/>
                </a:solidFill>
              </a:rPr>
              <a:t>Sell</a:t>
            </a:r>
          </a:p>
          <a:p>
            <a:pPr>
              <a:spcAft>
                <a:spcPts val="600"/>
              </a:spcAft>
            </a:pPr>
            <a:r>
              <a:rPr lang="en-GB" sz="900" dirty="0">
                <a:solidFill>
                  <a:schemeClr val="tx1"/>
                </a:solidFill>
              </a:rPr>
              <a:t>Count</a:t>
            </a:r>
          </a:p>
          <a:p>
            <a:pPr>
              <a:spcAft>
                <a:spcPts val="600"/>
              </a:spcAft>
            </a:pPr>
            <a:r>
              <a:rPr lang="en-GB" sz="900" dirty="0">
                <a:solidFill>
                  <a:schemeClr val="tx1"/>
                </a:solidFill>
              </a:rPr>
              <a:t>OEM</a:t>
            </a:r>
          </a:p>
          <a:p>
            <a:pPr>
              <a:spcAft>
                <a:spcPts val="600"/>
              </a:spcAft>
            </a:pPr>
            <a:r>
              <a:rPr lang="en-GB" sz="900" dirty="0">
                <a:solidFill>
                  <a:schemeClr val="tx1"/>
                </a:solidFill>
              </a:rPr>
              <a:t>Support</a:t>
            </a:r>
          </a:p>
        </p:txBody>
      </p:sp>
      <p:sp>
        <p:nvSpPr>
          <p:cNvPr id="31" name="Rectangle 30">
            <a:extLst>
              <a:ext uri="{FF2B5EF4-FFF2-40B4-BE49-F238E27FC236}">
                <a16:creationId xmlns:a16="http://schemas.microsoft.com/office/drawing/2014/main" id="{F36AC4E7-B680-8047-009D-2D4A7B5EE2CD}"/>
              </a:ext>
            </a:extLst>
          </p:cNvPr>
          <p:cNvSpPr/>
          <p:nvPr/>
        </p:nvSpPr>
        <p:spPr>
          <a:xfrm>
            <a:off x="6113027" y="3028693"/>
            <a:ext cx="2683312"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Next Steps </a:t>
            </a:r>
          </a:p>
        </p:txBody>
      </p:sp>
      <p:sp>
        <p:nvSpPr>
          <p:cNvPr id="32" name="Rectangle 31">
            <a:extLst>
              <a:ext uri="{FF2B5EF4-FFF2-40B4-BE49-F238E27FC236}">
                <a16:creationId xmlns:a16="http://schemas.microsoft.com/office/drawing/2014/main" id="{32498B1B-63E6-C391-1379-502456132970}"/>
              </a:ext>
            </a:extLst>
          </p:cNvPr>
          <p:cNvSpPr/>
          <p:nvPr/>
        </p:nvSpPr>
        <p:spPr>
          <a:xfrm>
            <a:off x="6113027" y="3197893"/>
            <a:ext cx="2683312" cy="14693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Identify and align what to collect and report, See project 3.2 or 3.3</a:t>
            </a:r>
          </a:p>
        </p:txBody>
      </p:sp>
      <p:sp>
        <p:nvSpPr>
          <p:cNvPr id="7" name="Rectangle 6">
            <a:extLst>
              <a:ext uri="{FF2B5EF4-FFF2-40B4-BE49-F238E27FC236}">
                <a16:creationId xmlns:a16="http://schemas.microsoft.com/office/drawing/2014/main" id="{0C8E8F6E-CA96-DDA6-322A-327F0D2CBA58}"/>
              </a:ext>
            </a:extLst>
          </p:cNvPr>
          <p:cNvSpPr/>
          <p:nvPr/>
        </p:nvSpPr>
        <p:spPr>
          <a:xfrm>
            <a:off x="5692588" y="276225"/>
            <a:ext cx="2411505" cy="771098"/>
          </a:xfrm>
          <a:prstGeom prst="rect">
            <a:avLst/>
          </a:prstGeom>
          <a:solidFill>
            <a:schemeClr val="bg1">
              <a:lumMod val="95000"/>
            </a:schemeClr>
          </a:solid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2.1 Additional Types of </a:t>
            </a:r>
            <a:br>
              <a:rPr lang="en-GB" sz="1400" dirty="0">
                <a:solidFill>
                  <a:schemeClr val="tx1"/>
                </a:solidFill>
              </a:rPr>
            </a:br>
            <a:r>
              <a:rPr lang="en-GB" sz="1400" dirty="0">
                <a:solidFill>
                  <a:schemeClr val="tx1"/>
                </a:solidFill>
              </a:rPr>
              <a:t>Data Collection</a:t>
            </a:r>
          </a:p>
        </p:txBody>
      </p:sp>
      <p:grpSp>
        <p:nvGrpSpPr>
          <p:cNvPr id="8" name="Group 7">
            <a:extLst>
              <a:ext uri="{FF2B5EF4-FFF2-40B4-BE49-F238E27FC236}">
                <a16:creationId xmlns:a16="http://schemas.microsoft.com/office/drawing/2014/main" id="{7A706FE8-5B27-1A1F-3CAB-819BD68BB5C5}"/>
              </a:ext>
            </a:extLst>
          </p:cNvPr>
          <p:cNvGrpSpPr/>
          <p:nvPr/>
        </p:nvGrpSpPr>
        <p:grpSpPr>
          <a:xfrm>
            <a:off x="3407090" y="1927629"/>
            <a:ext cx="2665095" cy="644122"/>
            <a:chOff x="3407090" y="1914929"/>
            <a:chExt cx="2665095" cy="644122"/>
          </a:xfrm>
        </p:grpSpPr>
        <p:sp>
          <p:nvSpPr>
            <p:cNvPr id="11" name="Rectangle 10">
              <a:extLst>
                <a:ext uri="{FF2B5EF4-FFF2-40B4-BE49-F238E27FC236}">
                  <a16:creationId xmlns:a16="http://schemas.microsoft.com/office/drawing/2014/main" id="{46215317-6C28-8CB3-617B-3A67F496BF50}"/>
                </a:ext>
              </a:extLst>
            </p:cNvPr>
            <p:cNvSpPr/>
            <p:nvPr/>
          </p:nvSpPr>
          <p:spPr>
            <a:xfrm>
              <a:off x="3407090" y="1914929"/>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Pros </a:t>
              </a:r>
            </a:p>
          </p:txBody>
        </p:sp>
        <p:sp>
          <p:nvSpPr>
            <p:cNvPr id="12" name="Rectangle 11">
              <a:extLst>
                <a:ext uri="{FF2B5EF4-FFF2-40B4-BE49-F238E27FC236}">
                  <a16:creationId xmlns:a16="http://schemas.microsoft.com/office/drawing/2014/main" id="{A139815E-0C8B-2F20-3AAE-2523CB64BE98}"/>
                </a:ext>
              </a:extLst>
            </p:cNvPr>
            <p:cNvSpPr/>
            <p:nvPr/>
          </p:nvSpPr>
          <p:spPr>
            <a:xfrm>
              <a:off x="3407090" y="2084129"/>
              <a:ext cx="2665095" cy="47492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Improve the quality of the behavioral insights. Greater detail, improve interoperability, etc…</a:t>
              </a:r>
            </a:p>
          </p:txBody>
        </p:sp>
      </p:grpSp>
      <p:grpSp>
        <p:nvGrpSpPr>
          <p:cNvPr id="15" name="Group 14">
            <a:extLst>
              <a:ext uri="{FF2B5EF4-FFF2-40B4-BE49-F238E27FC236}">
                <a16:creationId xmlns:a16="http://schemas.microsoft.com/office/drawing/2014/main" id="{EFE302B4-3AF6-35BE-9EF6-5A524C87548B}"/>
              </a:ext>
            </a:extLst>
          </p:cNvPr>
          <p:cNvGrpSpPr/>
          <p:nvPr/>
        </p:nvGrpSpPr>
        <p:grpSpPr>
          <a:xfrm>
            <a:off x="3406341" y="2613961"/>
            <a:ext cx="2665845" cy="635261"/>
            <a:chOff x="3406341" y="2596952"/>
            <a:chExt cx="2665845" cy="635261"/>
          </a:xfrm>
        </p:grpSpPr>
        <p:sp>
          <p:nvSpPr>
            <p:cNvPr id="18" name="Rectangle 17">
              <a:extLst>
                <a:ext uri="{FF2B5EF4-FFF2-40B4-BE49-F238E27FC236}">
                  <a16:creationId xmlns:a16="http://schemas.microsoft.com/office/drawing/2014/main" id="{946A9579-8523-FCEF-C1DC-1C96726C8ABD}"/>
                </a:ext>
              </a:extLst>
            </p:cNvPr>
            <p:cNvSpPr/>
            <p:nvPr/>
          </p:nvSpPr>
          <p:spPr>
            <a:xfrm>
              <a:off x="3407091" y="2596952"/>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Cons </a:t>
              </a:r>
            </a:p>
          </p:txBody>
        </p:sp>
        <p:sp>
          <p:nvSpPr>
            <p:cNvPr id="19" name="Rectangle 18">
              <a:extLst>
                <a:ext uri="{FF2B5EF4-FFF2-40B4-BE49-F238E27FC236}">
                  <a16:creationId xmlns:a16="http://schemas.microsoft.com/office/drawing/2014/main" id="{94EB27E0-0251-72C3-16A6-540B5A1ECC75}"/>
                </a:ext>
              </a:extLst>
            </p:cNvPr>
            <p:cNvSpPr/>
            <p:nvPr/>
          </p:nvSpPr>
          <p:spPr>
            <a:xfrm>
              <a:off x="3406341" y="2766152"/>
              <a:ext cx="2665095" cy="46606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Expense for more data collection and processing</a:t>
              </a:r>
            </a:p>
          </p:txBody>
        </p:sp>
      </p:grpSp>
      <p:sp>
        <p:nvSpPr>
          <p:cNvPr id="21" name="Slide Number Placeholder 20">
            <a:extLst>
              <a:ext uri="{FF2B5EF4-FFF2-40B4-BE49-F238E27FC236}">
                <a16:creationId xmlns:a16="http://schemas.microsoft.com/office/drawing/2014/main" id="{A4F4C405-F807-E96C-C021-34C3B350DA26}"/>
              </a:ext>
            </a:extLst>
          </p:cNvPr>
          <p:cNvSpPr>
            <a:spLocks noGrp="1"/>
          </p:cNvSpPr>
          <p:nvPr>
            <p:ph type="sldNum" sz="quarter" idx="11"/>
          </p:nvPr>
        </p:nvSpPr>
        <p:spPr/>
        <p:txBody>
          <a:bodyPr/>
          <a:lstStyle/>
          <a:p>
            <a:fld id="{10AABD62-4B1F-4370-9BF1-A64AA2AFB05A}" type="slidenum">
              <a:rPr lang="en-GB" smtClean="0"/>
              <a:pPr/>
              <a:t>52</a:t>
            </a:fld>
            <a:endParaRPr lang="en-GB" dirty="0"/>
          </a:p>
        </p:txBody>
      </p:sp>
    </p:spTree>
    <p:extLst>
      <p:ext uri="{BB962C8B-B14F-4D97-AF65-F5344CB8AC3E}">
        <p14:creationId xmlns:p14="http://schemas.microsoft.com/office/powerpoint/2010/main" val="18559671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37D8-77F2-199E-A248-E4D65A962088}"/>
              </a:ext>
            </a:extLst>
          </p:cNvPr>
          <p:cNvSpPr>
            <a:spLocks noGrp="1"/>
          </p:cNvSpPr>
          <p:nvPr>
            <p:ph type="title"/>
          </p:nvPr>
        </p:nvSpPr>
        <p:spPr>
          <a:xfrm>
            <a:off x="354330" y="272581"/>
            <a:ext cx="5338258" cy="617220"/>
          </a:xfrm>
        </p:spPr>
        <p:txBody>
          <a:bodyPr>
            <a:noAutofit/>
          </a:bodyPr>
          <a:lstStyle/>
          <a:p>
            <a:r>
              <a:rPr lang="en-GB" dirty="0"/>
              <a:t>More Data Group – 2.2</a:t>
            </a:r>
          </a:p>
        </p:txBody>
      </p:sp>
      <p:sp>
        <p:nvSpPr>
          <p:cNvPr id="3" name="Footer Placeholder 2">
            <a:extLst>
              <a:ext uri="{FF2B5EF4-FFF2-40B4-BE49-F238E27FC236}">
                <a16:creationId xmlns:a16="http://schemas.microsoft.com/office/drawing/2014/main" id="{93304075-9AB7-BA72-16A4-5BE10C79D8CD}"/>
              </a:ext>
            </a:extLst>
          </p:cNvPr>
          <p:cNvSpPr>
            <a:spLocks noGrp="1"/>
          </p:cNvSpPr>
          <p:nvPr>
            <p:ph type="ftr" sz="quarter" idx="10"/>
          </p:nvPr>
        </p:nvSpPr>
        <p:spPr/>
        <p:txBody>
          <a:bodyPr/>
          <a:lstStyle/>
          <a:p>
            <a:r>
              <a:rPr lang="en-GB" dirty="0"/>
              <a:t>Coalition for Innovation in Media Measurement, October 2023</a:t>
            </a:r>
          </a:p>
        </p:txBody>
      </p:sp>
      <p:sp>
        <p:nvSpPr>
          <p:cNvPr id="5" name="Rectangle 4">
            <a:extLst>
              <a:ext uri="{FF2B5EF4-FFF2-40B4-BE49-F238E27FC236}">
                <a16:creationId xmlns:a16="http://schemas.microsoft.com/office/drawing/2014/main" id="{C9EF4E08-E3C5-2CA2-FD74-1BAF26665A04}"/>
              </a:ext>
            </a:extLst>
          </p:cNvPr>
          <p:cNvSpPr/>
          <p:nvPr/>
        </p:nvSpPr>
        <p:spPr>
          <a:xfrm>
            <a:off x="345366" y="1093787"/>
            <a:ext cx="3011168"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Problem</a:t>
            </a:r>
          </a:p>
        </p:txBody>
      </p:sp>
      <p:sp>
        <p:nvSpPr>
          <p:cNvPr id="6" name="Rectangle 5">
            <a:extLst>
              <a:ext uri="{FF2B5EF4-FFF2-40B4-BE49-F238E27FC236}">
                <a16:creationId xmlns:a16="http://schemas.microsoft.com/office/drawing/2014/main" id="{1F1498B0-FD7E-F899-FC34-F9710D006B7A}"/>
              </a:ext>
            </a:extLst>
          </p:cNvPr>
          <p:cNvSpPr/>
          <p:nvPr/>
        </p:nvSpPr>
        <p:spPr>
          <a:xfrm>
            <a:off x="345366" y="1262986"/>
            <a:ext cx="3011168"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There is a gap in content measurement caused by the business contracts of a few OTT apps that prohibit measurement while presented from the native OEM environment</a:t>
            </a:r>
          </a:p>
        </p:txBody>
      </p:sp>
      <p:sp>
        <p:nvSpPr>
          <p:cNvPr id="9" name="Rectangle 8">
            <a:extLst>
              <a:ext uri="{FF2B5EF4-FFF2-40B4-BE49-F238E27FC236}">
                <a16:creationId xmlns:a16="http://schemas.microsoft.com/office/drawing/2014/main" id="{C5DF1F45-7B28-8831-66F8-AF22E2A2B03F}"/>
              </a:ext>
            </a:extLst>
          </p:cNvPr>
          <p:cNvSpPr/>
          <p:nvPr/>
        </p:nvSpPr>
        <p:spPr>
          <a:xfrm>
            <a:off x="345366" y="1927629"/>
            <a:ext cx="3011168"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Implementation Ideas/Options </a:t>
            </a:r>
          </a:p>
        </p:txBody>
      </p:sp>
      <p:sp>
        <p:nvSpPr>
          <p:cNvPr id="10" name="Rectangle 9">
            <a:extLst>
              <a:ext uri="{FF2B5EF4-FFF2-40B4-BE49-F238E27FC236}">
                <a16:creationId xmlns:a16="http://schemas.microsoft.com/office/drawing/2014/main" id="{89B08FC0-1FD5-5106-8357-55D75B032AB6}"/>
              </a:ext>
            </a:extLst>
          </p:cNvPr>
          <p:cNvSpPr/>
          <p:nvPr/>
        </p:nvSpPr>
        <p:spPr>
          <a:xfrm>
            <a:off x="345367" y="2096828"/>
            <a:ext cx="3011168" cy="25704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marL="228600" indent="-228600">
              <a:spcAft>
                <a:spcPts val="600"/>
              </a:spcAft>
              <a:buFont typeface="+mj-lt"/>
              <a:buAutoNum type="arabicPeriod"/>
            </a:pPr>
            <a:r>
              <a:rPr lang="en-GB" sz="900" dirty="0">
                <a:solidFill>
                  <a:schemeClr val="tx1"/>
                </a:solidFill>
              </a:rPr>
              <a:t>CIMM – request the end of the prohibition. Provide rights to measure across more companies</a:t>
            </a:r>
          </a:p>
          <a:p>
            <a:pPr marL="228600" indent="-228600">
              <a:spcAft>
                <a:spcPts val="600"/>
              </a:spcAft>
              <a:buFont typeface="+mj-lt"/>
              <a:buAutoNum type="arabicPeriod"/>
            </a:pPr>
            <a:r>
              <a:rPr lang="en-GB" sz="900" dirty="0">
                <a:solidFill>
                  <a:schemeClr val="tx1"/>
                </a:solidFill>
              </a:rPr>
              <a:t>Ask ANA to require open measurement of native applications that use ads</a:t>
            </a:r>
          </a:p>
          <a:p>
            <a:pPr marL="228600" indent="-228600">
              <a:spcAft>
                <a:spcPts val="600"/>
              </a:spcAft>
              <a:buFont typeface="+mj-lt"/>
              <a:buAutoNum type="arabicPeriod"/>
            </a:pPr>
            <a:r>
              <a:rPr lang="en-GB" sz="900" dirty="0">
                <a:solidFill>
                  <a:schemeClr val="tx1"/>
                </a:solidFill>
              </a:rPr>
              <a:t>Audit the difference in viewership from ACR, streaming events, Conviva, AI/ML</a:t>
            </a:r>
          </a:p>
          <a:p>
            <a:pPr marL="228600" indent="-228600">
              <a:spcAft>
                <a:spcPts val="600"/>
              </a:spcAft>
              <a:buFont typeface="+mj-lt"/>
              <a:buAutoNum type="arabicPeriod"/>
            </a:pPr>
            <a:r>
              <a:rPr lang="en-GB" sz="900" dirty="0">
                <a:solidFill>
                  <a:schemeClr val="tx1"/>
                </a:solidFill>
              </a:rPr>
              <a:t>Study the relationship between across native and dongle</a:t>
            </a:r>
          </a:p>
          <a:p>
            <a:pPr marL="460800" lvl="1" indent="-228600">
              <a:spcAft>
                <a:spcPts val="600"/>
              </a:spcAft>
              <a:buFont typeface="+mj-lt"/>
              <a:buAutoNum type="alphaLcPeriod"/>
            </a:pPr>
            <a:r>
              <a:rPr lang="en-GB" sz="900" dirty="0">
                <a:solidFill>
                  <a:schemeClr val="tx1"/>
                </a:solidFill>
              </a:rPr>
              <a:t>Summarize the title rankers to identify the variance by reporting source</a:t>
            </a:r>
          </a:p>
          <a:p>
            <a:pPr marL="460800" lvl="1" indent="-228600">
              <a:spcAft>
                <a:spcPts val="600"/>
              </a:spcAft>
              <a:buFont typeface="+mj-lt"/>
              <a:buAutoNum type="alphaLcPeriod"/>
            </a:pPr>
            <a:r>
              <a:rPr lang="en-GB" sz="900" dirty="0">
                <a:solidFill>
                  <a:schemeClr val="tx1"/>
                </a:solidFill>
              </a:rPr>
              <a:t>Summarize time in app</a:t>
            </a:r>
          </a:p>
          <a:p>
            <a:pPr marL="228600" indent="-228600">
              <a:spcAft>
                <a:spcPts val="600"/>
              </a:spcAft>
              <a:buFont typeface="+mj-lt"/>
              <a:buAutoNum type="arabicPeriod"/>
            </a:pPr>
            <a:r>
              <a:rPr lang="en-GB" sz="900" dirty="0">
                <a:solidFill>
                  <a:schemeClr val="tx1"/>
                </a:solidFill>
              </a:rPr>
              <a:t>Ask content owners (those distributing to closed native apps) to require open measurement </a:t>
            </a:r>
          </a:p>
        </p:txBody>
      </p:sp>
      <p:sp>
        <p:nvSpPr>
          <p:cNvPr id="13" name="Rectangle 12">
            <a:extLst>
              <a:ext uri="{FF2B5EF4-FFF2-40B4-BE49-F238E27FC236}">
                <a16:creationId xmlns:a16="http://schemas.microsoft.com/office/drawing/2014/main" id="{F866744E-A93C-C6F7-79E9-FD8C1A240071}"/>
              </a:ext>
            </a:extLst>
          </p:cNvPr>
          <p:cNvSpPr/>
          <p:nvPr/>
        </p:nvSpPr>
        <p:spPr>
          <a:xfrm>
            <a:off x="3407091" y="1093787"/>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Solution</a:t>
            </a:r>
          </a:p>
        </p:txBody>
      </p:sp>
      <p:sp>
        <p:nvSpPr>
          <p:cNvPr id="14" name="Rectangle 13">
            <a:extLst>
              <a:ext uri="{FF2B5EF4-FFF2-40B4-BE49-F238E27FC236}">
                <a16:creationId xmlns:a16="http://schemas.microsoft.com/office/drawing/2014/main" id="{770576D0-C4B4-6BF0-D47F-3F98AD521AB4}"/>
              </a:ext>
            </a:extLst>
          </p:cNvPr>
          <p:cNvSpPr/>
          <p:nvPr/>
        </p:nvSpPr>
        <p:spPr>
          <a:xfrm>
            <a:off x="3407091" y="1262986"/>
            <a:ext cx="2665095"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Ask them to change the contract or amend to permit measurement</a:t>
            </a:r>
          </a:p>
        </p:txBody>
      </p:sp>
      <p:sp>
        <p:nvSpPr>
          <p:cNvPr id="22" name="Rectangle 21">
            <a:extLst>
              <a:ext uri="{FF2B5EF4-FFF2-40B4-BE49-F238E27FC236}">
                <a16:creationId xmlns:a16="http://schemas.microsoft.com/office/drawing/2014/main" id="{1999FBAB-5A05-FEF6-00CE-AE78CB8E9469}"/>
              </a:ext>
            </a:extLst>
          </p:cNvPr>
          <p:cNvSpPr/>
          <p:nvPr/>
        </p:nvSpPr>
        <p:spPr>
          <a:xfrm>
            <a:off x="3407091" y="3292797"/>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Critical Path Participants </a:t>
            </a:r>
          </a:p>
        </p:txBody>
      </p:sp>
      <p:sp>
        <p:nvSpPr>
          <p:cNvPr id="23" name="Rectangle 22">
            <a:extLst>
              <a:ext uri="{FF2B5EF4-FFF2-40B4-BE49-F238E27FC236}">
                <a16:creationId xmlns:a16="http://schemas.microsoft.com/office/drawing/2014/main" id="{28E0FFA5-FD74-F9AE-72C9-674FF6B9D191}"/>
              </a:ext>
            </a:extLst>
          </p:cNvPr>
          <p:cNvSpPr/>
          <p:nvPr/>
        </p:nvSpPr>
        <p:spPr>
          <a:xfrm>
            <a:off x="3406341" y="3461996"/>
            <a:ext cx="2665095" cy="5278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400"/>
              </a:spcAft>
            </a:pPr>
            <a:r>
              <a:rPr lang="en-GB" sz="900" dirty="0">
                <a:solidFill>
                  <a:schemeClr val="tx1"/>
                </a:solidFill>
              </a:rPr>
              <a:t>Content Providers, OEMs, Measurement Cos</a:t>
            </a:r>
          </a:p>
        </p:txBody>
      </p:sp>
      <p:sp>
        <p:nvSpPr>
          <p:cNvPr id="25" name="Rectangle 24">
            <a:extLst>
              <a:ext uri="{FF2B5EF4-FFF2-40B4-BE49-F238E27FC236}">
                <a16:creationId xmlns:a16="http://schemas.microsoft.com/office/drawing/2014/main" id="{0C8DEE7E-4F8C-BD32-9952-F2EC4385EB6F}"/>
              </a:ext>
            </a:extLst>
          </p:cNvPr>
          <p:cNvSpPr/>
          <p:nvPr/>
        </p:nvSpPr>
        <p:spPr>
          <a:xfrm>
            <a:off x="3407091" y="4036295"/>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Unknowns</a:t>
            </a:r>
          </a:p>
        </p:txBody>
      </p:sp>
      <p:sp>
        <p:nvSpPr>
          <p:cNvPr id="26" name="Rectangle 25">
            <a:extLst>
              <a:ext uri="{FF2B5EF4-FFF2-40B4-BE49-F238E27FC236}">
                <a16:creationId xmlns:a16="http://schemas.microsoft.com/office/drawing/2014/main" id="{1D9BCCA6-9300-D25A-1CEE-70C3E0097C6E}"/>
              </a:ext>
            </a:extLst>
          </p:cNvPr>
          <p:cNvSpPr/>
          <p:nvPr/>
        </p:nvSpPr>
        <p:spPr>
          <a:xfrm>
            <a:off x="3406341" y="4205495"/>
            <a:ext cx="2665095" cy="4617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Legal path/timelines to getting revised agreements</a:t>
            </a:r>
          </a:p>
        </p:txBody>
      </p:sp>
      <p:sp>
        <p:nvSpPr>
          <p:cNvPr id="28" name="Rectangle 27">
            <a:extLst>
              <a:ext uri="{FF2B5EF4-FFF2-40B4-BE49-F238E27FC236}">
                <a16:creationId xmlns:a16="http://schemas.microsoft.com/office/drawing/2014/main" id="{284DE029-FC75-DBE2-AE81-A88366EC0D3C}"/>
              </a:ext>
            </a:extLst>
          </p:cNvPr>
          <p:cNvSpPr/>
          <p:nvPr/>
        </p:nvSpPr>
        <p:spPr>
          <a:xfrm>
            <a:off x="6113775" y="1093787"/>
            <a:ext cx="2675896"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Benefits by Stakeholder Group</a:t>
            </a:r>
          </a:p>
        </p:txBody>
      </p:sp>
      <p:sp>
        <p:nvSpPr>
          <p:cNvPr id="29" name="Rectangle 28">
            <a:extLst>
              <a:ext uri="{FF2B5EF4-FFF2-40B4-BE49-F238E27FC236}">
                <a16:creationId xmlns:a16="http://schemas.microsoft.com/office/drawing/2014/main" id="{306A7EDF-896A-6EED-8AA5-BA46FC1EB978}"/>
              </a:ext>
            </a:extLst>
          </p:cNvPr>
          <p:cNvSpPr/>
          <p:nvPr/>
        </p:nvSpPr>
        <p:spPr>
          <a:xfrm>
            <a:off x="6113775" y="1262987"/>
            <a:ext cx="2675896" cy="172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Buy</a:t>
            </a:r>
          </a:p>
          <a:p>
            <a:pPr>
              <a:spcAft>
                <a:spcPts val="600"/>
              </a:spcAft>
            </a:pPr>
            <a:r>
              <a:rPr lang="en-GB" sz="900" dirty="0">
                <a:solidFill>
                  <a:schemeClr val="tx1"/>
                </a:solidFill>
              </a:rPr>
              <a:t>Sell</a:t>
            </a:r>
          </a:p>
          <a:p>
            <a:pPr>
              <a:spcAft>
                <a:spcPts val="600"/>
              </a:spcAft>
            </a:pPr>
            <a:r>
              <a:rPr lang="en-GB" sz="900" dirty="0">
                <a:solidFill>
                  <a:schemeClr val="tx1"/>
                </a:solidFill>
              </a:rPr>
              <a:t>Count</a:t>
            </a:r>
          </a:p>
          <a:p>
            <a:pPr>
              <a:spcAft>
                <a:spcPts val="600"/>
              </a:spcAft>
            </a:pPr>
            <a:r>
              <a:rPr lang="en-GB" sz="900" dirty="0">
                <a:solidFill>
                  <a:schemeClr val="tx1"/>
                </a:solidFill>
              </a:rPr>
              <a:t>OEM</a:t>
            </a:r>
          </a:p>
          <a:p>
            <a:pPr>
              <a:spcAft>
                <a:spcPts val="600"/>
              </a:spcAft>
            </a:pPr>
            <a:r>
              <a:rPr lang="en-GB" sz="900" dirty="0">
                <a:solidFill>
                  <a:schemeClr val="tx1"/>
                </a:solidFill>
              </a:rPr>
              <a:t>Support</a:t>
            </a:r>
          </a:p>
        </p:txBody>
      </p:sp>
      <p:sp>
        <p:nvSpPr>
          <p:cNvPr id="31" name="Rectangle 30">
            <a:extLst>
              <a:ext uri="{FF2B5EF4-FFF2-40B4-BE49-F238E27FC236}">
                <a16:creationId xmlns:a16="http://schemas.microsoft.com/office/drawing/2014/main" id="{F36AC4E7-B680-8047-009D-2D4A7B5EE2CD}"/>
              </a:ext>
            </a:extLst>
          </p:cNvPr>
          <p:cNvSpPr/>
          <p:nvPr/>
        </p:nvSpPr>
        <p:spPr>
          <a:xfrm>
            <a:off x="6113027" y="3028693"/>
            <a:ext cx="2683312"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Next Steps </a:t>
            </a:r>
          </a:p>
        </p:txBody>
      </p:sp>
      <p:sp>
        <p:nvSpPr>
          <p:cNvPr id="32" name="Rectangle 31">
            <a:extLst>
              <a:ext uri="{FF2B5EF4-FFF2-40B4-BE49-F238E27FC236}">
                <a16:creationId xmlns:a16="http://schemas.microsoft.com/office/drawing/2014/main" id="{32498B1B-63E6-C391-1379-502456132970}"/>
              </a:ext>
            </a:extLst>
          </p:cNvPr>
          <p:cNvSpPr/>
          <p:nvPr/>
        </p:nvSpPr>
        <p:spPr>
          <a:xfrm>
            <a:off x="6113027" y="3197893"/>
            <a:ext cx="2683312" cy="14693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App owners remove permission restrictions for monitoring activity within their applications and allow OEM’s to collect and report activity</a:t>
            </a:r>
          </a:p>
        </p:txBody>
      </p:sp>
      <p:sp>
        <p:nvSpPr>
          <p:cNvPr id="7" name="Rectangle 6">
            <a:extLst>
              <a:ext uri="{FF2B5EF4-FFF2-40B4-BE49-F238E27FC236}">
                <a16:creationId xmlns:a16="http://schemas.microsoft.com/office/drawing/2014/main" id="{0C8E8F6E-CA96-DDA6-322A-327F0D2CBA58}"/>
              </a:ext>
            </a:extLst>
          </p:cNvPr>
          <p:cNvSpPr/>
          <p:nvPr/>
        </p:nvSpPr>
        <p:spPr>
          <a:xfrm>
            <a:off x="5692588" y="276225"/>
            <a:ext cx="2411505" cy="771098"/>
          </a:xfrm>
          <a:prstGeom prst="rect">
            <a:avLst/>
          </a:prstGeom>
          <a:solidFill>
            <a:schemeClr val="bg1">
              <a:lumMod val="95000"/>
            </a:schemeClr>
          </a:solid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2.2 Change in App Measurement Permissions</a:t>
            </a:r>
          </a:p>
        </p:txBody>
      </p:sp>
      <p:grpSp>
        <p:nvGrpSpPr>
          <p:cNvPr id="8" name="Group 7">
            <a:extLst>
              <a:ext uri="{FF2B5EF4-FFF2-40B4-BE49-F238E27FC236}">
                <a16:creationId xmlns:a16="http://schemas.microsoft.com/office/drawing/2014/main" id="{7A706FE8-5B27-1A1F-3CAB-819BD68BB5C5}"/>
              </a:ext>
            </a:extLst>
          </p:cNvPr>
          <p:cNvGrpSpPr/>
          <p:nvPr/>
        </p:nvGrpSpPr>
        <p:grpSpPr>
          <a:xfrm>
            <a:off x="3407090" y="1927629"/>
            <a:ext cx="2665095" cy="644122"/>
            <a:chOff x="3407090" y="1914929"/>
            <a:chExt cx="2665095" cy="644122"/>
          </a:xfrm>
        </p:grpSpPr>
        <p:sp>
          <p:nvSpPr>
            <p:cNvPr id="11" name="Rectangle 10">
              <a:extLst>
                <a:ext uri="{FF2B5EF4-FFF2-40B4-BE49-F238E27FC236}">
                  <a16:creationId xmlns:a16="http://schemas.microsoft.com/office/drawing/2014/main" id="{46215317-6C28-8CB3-617B-3A67F496BF50}"/>
                </a:ext>
              </a:extLst>
            </p:cNvPr>
            <p:cNvSpPr/>
            <p:nvPr/>
          </p:nvSpPr>
          <p:spPr>
            <a:xfrm>
              <a:off x="3407090" y="1914929"/>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Pros </a:t>
              </a:r>
            </a:p>
          </p:txBody>
        </p:sp>
        <p:sp>
          <p:nvSpPr>
            <p:cNvPr id="12" name="Rectangle 11">
              <a:extLst>
                <a:ext uri="{FF2B5EF4-FFF2-40B4-BE49-F238E27FC236}">
                  <a16:creationId xmlns:a16="http://schemas.microsoft.com/office/drawing/2014/main" id="{A139815E-0C8B-2F20-3AAE-2523CB64BE98}"/>
                </a:ext>
              </a:extLst>
            </p:cNvPr>
            <p:cNvSpPr/>
            <p:nvPr/>
          </p:nvSpPr>
          <p:spPr>
            <a:xfrm>
              <a:off x="3407090" y="2084129"/>
              <a:ext cx="2665095" cy="47492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More complete data. Stronger link to identity based on app subscription records.</a:t>
              </a:r>
            </a:p>
          </p:txBody>
        </p:sp>
      </p:grpSp>
      <p:grpSp>
        <p:nvGrpSpPr>
          <p:cNvPr id="15" name="Group 14">
            <a:extLst>
              <a:ext uri="{FF2B5EF4-FFF2-40B4-BE49-F238E27FC236}">
                <a16:creationId xmlns:a16="http://schemas.microsoft.com/office/drawing/2014/main" id="{EFE302B4-3AF6-35BE-9EF6-5A524C87548B}"/>
              </a:ext>
            </a:extLst>
          </p:cNvPr>
          <p:cNvGrpSpPr/>
          <p:nvPr/>
        </p:nvGrpSpPr>
        <p:grpSpPr>
          <a:xfrm>
            <a:off x="3406341" y="2613961"/>
            <a:ext cx="2665845" cy="635261"/>
            <a:chOff x="3406341" y="2596952"/>
            <a:chExt cx="2665845" cy="635261"/>
          </a:xfrm>
        </p:grpSpPr>
        <p:sp>
          <p:nvSpPr>
            <p:cNvPr id="18" name="Rectangle 17">
              <a:extLst>
                <a:ext uri="{FF2B5EF4-FFF2-40B4-BE49-F238E27FC236}">
                  <a16:creationId xmlns:a16="http://schemas.microsoft.com/office/drawing/2014/main" id="{946A9579-8523-FCEF-C1DC-1C96726C8ABD}"/>
                </a:ext>
              </a:extLst>
            </p:cNvPr>
            <p:cNvSpPr/>
            <p:nvPr/>
          </p:nvSpPr>
          <p:spPr>
            <a:xfrm>
              <a:off x="3407091" y="2596952"/>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Cons </a:t>
              </a:r>
            </a:p>
          </p:txBody>
        </p:sp>
        <p:sp>
          <p:nvSpPr>
            <p:cNvPr id="19" name="Rectangle 18">
              <a:extLst>
                <a:ext uri="{FF2B5EF4-FFF2-40B4-BE49-F238E27FC236}">
                  <a16:creationId xmlns:a16="http://schemas.microsoft.com/office/drawing/2014/main" id="{94EB27E0-0251-72C3-16A6-540B5A1ECC75}"/>
                </a:ext>
              </a:extLst>
            </p:cNvPr>
            <p:cNvSpPr/>
            <p:nvPr/>
          </p:nvSpPr>
          <p:spPr>
            <a:xfrm>
              <a:off x="3406341" y="2766152"/>
              <a:ext cx="2665095" cy="46606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a:t>
              </a:r>
            </a:p>
          </p:txBody>
        </p:sp>
      </p:grpSp>
      <p:sp>
        <p:nvSpPr>
          <p:cNvPr id="16" name="Slide Number Placeholder 15">
            <a:extLst>
              <a:ext uri="{FF2B5EF4-FFF2-40B4-BE49-F238E27FC236}">
                <a16:creationId xmlns:a16="http://schemas.microsoft.com/office/drawing/2014/main" id="{073DE4E6-96D8-3E71-AA81-68DA91816C48}"/>
              </a:ext>
            </a:extLst>
          </p:cNvPr>
          <p:cNvSpPr>
            <a:spLocks noGrp="1"/>
          </p:cNvSpPr>
          <p:nvPr>
            <p:ph type="sldNum" sz="quarter" idx="11"/>
          </p:nvPr>
        </p:nvSpPr>
        <p:spPr/>
        <p:txBody>
          <a:bodyPr/>
          <a:lstStyle/>
          <a:p>
            <a:fld id="{10AABD62-4B1F-4370-9BF1-A64AA2AFB05A}" type="slidenum">
              <a:rPr lang="en-GB" smtClean="0"/>
              <a:pPr/>
              <a:t>53</a:t>
            </a:fld>
            <a:endParaRPr lang="en-GB" dirty="0"/>
          </a:p>
        </p:txBody>
      </p:sp>
    </p:spTree>
    <p:extLst>
      <p:ext uri="{BB962C8B-B14F-4D97-AF65-F5344CB8AC3E}">
        <p14:creationId xmlns:p14="http://schemas.microsoft.com/office/powerpoint/2010/main" val="9570429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37D8-77F2-199E-A248-E4D65A962088}"/>
              </a:ext>
            </a:extLst>
          </p:cNvPr>
          <p:cNvSpPr>
            <a:spLocks noGrp="1"/>
          </p:cNvSpPr>
          <p:nvPr>
            <p:ph type="title"/>
          </p:nvPr>
        </p:nvSpPr>
        <p:spPr>
          <a:xfrm>
            <a:off x="354330" y="272581"/>
            <a:ext cx="5338258" cy="617220"/>
          </a:xfrm>
        </p:spPr>
        <p:txBody>
          <a:bodyPr>
            <a:noAutofit/>
          </a:bodyPr>
          <a:lstStyle/>
          <a:p>
            <a:r>
              <a:rPr lang="en-GB" dirty="0"/>
              <a:t>More Data Group – 2.3</a:t>
            </a:r>
          </a:p>
        </p:txBody>
      </p:sp>
      <p:sp>
        <p:nvSpPr>
          <p:cNvPr id="3" name="Footer Placeholder 2">
            <a:extLst>
              <a:ext uri="{FF2B5EF4-FFF2-40B4-BE49-F238E27FC236}">
                <a16:creationId xmlns:a16="http://schemas.microsoft.com/office/drawing/2014/main" id="{93304075-9AB7-BA72-16A4-5BE10C79D8CD}"/>
              </a:ext>
            </a:extLst>
          </p:cNvPr>
          <p:cNvSpPr>
            <a:spLocks noGrp="1"/>
          </p:cNvSpPr>
          <p:nvPr>
            <p:ph type="ftr" sz="quarter" idx="10"/>
          </p:nvPr>
        </p:nvSpPr>
        <p:spPr/>
        <p:txBody>
          <a:bodyPr/>
          <a:lstStyle/>
          <a:p>
            <a:r>
              <a:rPr lang="en-GB" dirty="0"/>
              <a:t>Coalition for Innovation in Media Measurement, October 2023</a:t>
            </a:r>
          </a:p>
        </p:txBody>
      </p:sp>
      <p:sp>
        <p:nvSpPr>
          <p:cNvPr id="5" name="Rectangle 4">
            <a:extLst>
              <a:ext uri="{FF2B5EF4-FFF2-40B4-BE49-F238E27FC236}">
                <a16:creationId xmlns:a16="http://schemas.microsoft.com/office/drawing/2014/main" id="{C9EF4E08-E3C5-2CA2-FD74-1BAF26665A04}"/>
              </a:ext>
            </a:extLst>
          </p:cNvPr>
          <p:cNvSpPr/>
          <p:nvPr/>
        </p:nvSpPr>
        <p:spPr>
          <a:xfrm>
            <a:off x="345366" y="1093787"/>
            <a:ext cx="3011168"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Problem</a:t>
            </a:r>
          </a:p>
        </p:txBody>
      </p:sp>
      <p:sp>
        <p:nvSpPr>
          <p:cNvPr id="6" name="Rectangle 5">
            <a:extLst>
              <a:ext uri="{FF2B5EF4-FFF2-40B4-BE49-F238E27FC236}">
                <a16:creationId xmlns:a16="http://schemas.microsoft.com/office/drawing/2014/main" id="{1F1498B0-FD7E-F899-FC34-F9710D006B7A}"/>
              </a:ext>
            </a:extLst>
          </p:cNvPr>
          <p:cNvSpPr/>
          <p:nvPr/>
        </p:nvSpPr>
        <p:spPr>
          <a:xfrm>
            <a:off x="345366" y="1262986"/>
            <a:ext cx="3011168"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Only a few OEMs sell viewing data for measurement purposes</a:t>
            </a:r>
          </a:p>
        </p:txBody>
      </p:sp>
      <p:sp>
        <p:nvSpPr>
          <p:cNvPr id="9" name="Rectangle 8">
            <a:extLst>
              <a:ext uri="{FF2B5EF4-FFF2-40B4-BE49-F238E27FC236}">
                <a16:creationId xmlns:a16="http://schemas.microsoft.com/office/drawing/2014/main" id="{C5DF1F45-7B28-8831-66F8-AF22E2A2B03F}"/>
              </a:ext>
            </a:extLst>
          </p:cNvPr>
          <p:cNvSpPr/>
          <p:nvPr/>
        </p:nvSpPr>
        <p:spPr>
          <a:xfrm>
            <a:off x="345366" y="1927629"/>
            <a:ext cx="3011168"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Implementation Ideas/Options </a:t>
            </a:r>
          </a:p>
        </p:txBody>
      </p:sp>
      <p:sp>
        <p:nvSpPr>
          <p:cNvPr id="10" name="Rectangle 9">
            <a:extLst>
              <a:ext uri="{FF2B5EF4-FFF2-40B4-BE49-F238E27FC236}">
                <a16:creationId xmlns:a16="http://schemas.microsoft.com/office/drawing/2014/main" id="{89B08FC0-1FD5-5106-8357-55D75B032AB6}"/>
              </a:ext>
            </a:extLst>
          </p:cNvPr>
          <p:cNvSpPr/>
          <p:nvPr/>
        </p:nvSpPr>
        <p:spPr>
          <a:xfrm>
            <a:off x="345367" y="2096828"/>
            <a:ext cx="3011168" cy="25704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marL="228600" indent="-228600">
              <a:spcAft>
                <a:spcPts val="600"/>
              </a:spcAft>
              <a:buFont typeface="+mj-lt"/>
              <a:buAutoNum type="arabicPeriod"/>
            </a:pPr>
            <a:r>
              <a:rPr lang="en-GB" sz="900" dirty="0">
                <a:solidFill>
                  <a:schemeClr val="tx1"/>
                </a:solidFill>
              </a:rPr>
              <a:t>Sub-sample from an articulated set of HHs</a:t>
            </a:r>
          </a:p>
          <a:p>
            <a:pPr marL="460800" lvl="1" indent="-230400">
              <a:spcAft>
                <a:spcPts val="600"/>
              </a:spcAft>
              <a:buFont typeface="+mj-lt"/>
              <a:buAutoNum type="alphaLcPeriod"/>
            </a:pPr>
            <a:r>
              <a:rPr lang="en-GB" sz="900" dirty="0">
                <a:solidFill>
                  <a:schemeClr val="tx1"/>
                </a:solidFill>
              </a:rPr>
              <a:t>OEMs</a:t>
            </a:r>
          </a:p>
          <a:p>
            <a:pPr marL="460800" lvl="1" indent="-230400">
              <a:spcAft>
                <a:spcPts val="600"/>
              </a:spcAft>
              <a:buFont typeface="+mj-lt"/>
              <a:buAutoNum type="alphaLcPeriod"/>
            </a:pPr>
            <a:r>
              <a:rPr lang="en-GB" sz="900" dirty="0">
                <a:solidFill>
                  <a:schemeClr val="tx1"/>
                </a:solidFill>
              </a:rPr>
              <a:t>JIC</a:t>
            </a:r>
          </a:p>
          <a:p>
            <a:pPr marL="460800" lvl="1" indent="-230400">
              <a:spcAft>
                <a:spcPts val="600"/>
              </a:spcAft>
              <a:buFont typeface="+mj-lt"/>
              <a:buAutoNum type="alphaLcPeriod"/>
            </a:pPr>
            <a:r>
              <a:rPr lang="en-GB" sz="900" dirty="0">
                <a:solidFill>
                  <a:schemeClr val="tx1"/>
                </a:solidFill>
              </a:rPr>
              <a:t>Conviva </a:t>
            </a:r>
          </a:p>
          <a:p>
            <a:pPr marL="460800" lvl="1" indent="-230400">
              <a:spcAft>
                <a:spcPts val="600"/>
              </a:spcAft>
              <a:buFont typeface="+mj-lt"/>
              <a:buAutoNum type="alphaLcPeriod"/>
            </a:pPr>
            <a:r>
              <a:rPr lang="en-GB" sz="900" dirty="0">
                <a:solidFill>
                  <a:schemeClr val="tx1"/>
                </a:solidFill>
              </a:rPr>
              <a:t>Other SDKs</a:t>
            </a:r>
          </a:p>
          <a:p>
            <a:pPr marL="691200" lvl="2" indent="-230400">
              <a:spcAft>
                <a:spcPts val="600"/>
              </a:spcAft>
              <a:buFont typeface="+mj-lt"/>
              <a:buAutoNum type="romanLcPeriod"/>
            </a:pPr>
            <a:r>
              <a:rPr lang="en-GB" sz="900" dirty="0">
                <a:solidFill>
                  <a:schemeClr val="tx1"/>
                </a:solidFill>
              </a:rPr>
              <a:t>Comscore</a:t>
            </a:r>
          </a:p>
          <a:p>
            <a:pPr marL="691200" lvl="2" indent="-230400">
              <a:spcAft>
                <a:spcPts val="600"/>
              </a:spcAft>
              <a:buFont typeface="+mj-lt"/>
              <a:buAutoNum type="romanLcPeriod"/>
            </a:pPr>
            <a:r>
              <a:rPr lang="en-GB" sz="900" dirty="0">
                <a:solidFill>
                  <a:schemeClr val="tx1"/>
                </a:solidFill>
              </a:rPr>
              <a:t>Nielsen</a:t>
            </a:r>
          </a:p>
          <a:p>
            <a:pPr marL="691200" lvl="2" indent="-230400">
              <a:spcAft>
                <a:spcPts val="600"/>
              </a:spcAft>
              <a:buFont typeface="+mj-lt"/>
              <a:buAutoNum type="romanLcPeriod"/>
            </a:pPr>
            <a:r>
              <a:rPr lang="en-GB" sz="900" dirty="0">
                <a:solidFill>
                  <a:schemeClr val="tx1"/>
                </a:solidFill>
              </a:rPr>
              <a:t>Others?</a:t>
            </a:r>
          </a:p>
          <a:p>
            <a:pPr marL="460800" lvl="1" indent="-230400">
              <a:spcAft>
                <a:spcPts val="600"/>
              </a:spcAft>
              <a:buFont typeface="+mj-lt"/>
              <a:buAutoNum type="alphaLcPeriod"/>
            </a:pPr>
            <a:r>
              <a:rPr lang="en-GB" sz="900" dirty="0">
                <a:solidFill>
                  <a:schemeClr val="tx1"/>
                </a:solidFill>
              </a:rPr>
              <a:t>Other panels? </a:t>
            </a:r>
          </a:p>
          <a:p>
            <a:pPr marL="691200" lvl="2" indent="-230400">
              <a:spcAft>
                <a:spcPts val="600"/>
              </a:spcAft>
              <a:buFont typeface="+mj-lt"/>
              <a:buAutoNum type="romanLcPeriod"/>
            </a:pPr>
            <a:r>
              <a:rPr lang="en-GB" sz="900" dirty="0">
                <a:solidFill>
                  <a:schemeClr val="tx1"/>
                </a:solidFill>
              </a:rPr>
              <a:t>Who bought Verto?</a:t>
            </a:r>
          </a:p>
          <a:p>
            <a:pPr marL="228600" indent="-228600">
              <a:spcAft>
                <a:spcPts val="600"/>
              </a:spcAft>
              <a:buFont typeface="+mj-lt"/>
              <a:buAutoNum type="arabicPeriod"/>
            </a:pPr>
            <a:r>
              <a:rPr lang="en-GB" sz="900" dirty="0">
                <a:solidFill>
                  <a:schemeClr val="tx1"/>
                </a:solidFill>
              </a:rPr>
              <a:t>Use same HHs as ANA/VAB VID companies? </a:t>
            </a:r>
          </a:p>
        </p:txBody>
      </p:sp>
      <p:sp>
        <p:nvSpPr>
          <p:cNvPr id="13" name="Rectangle 12">
            <a:extLst>
              <a:ext uri="{FF2B5EF4-FFF2-40B4-BE49-F238E27FC236}">
                <a16:creationId xmlns:a16="http://schemas.microsoft.com/office/drawing/2014/main" id="{F866744E-A93C-C6F7-79E9-FD8C1A240071}"/>
              </a:ext>
            </a:extLst>
          </p:cNvPr>
          <p:cNvSpPr/>
          <p:nvPr/>
        </p:nvSpPr>
        <p:spPr>
          <a:xfrm>
            <a:off x="3407091" y="1093787"/>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Solution</a:t>
            </a:r>
          </a:p>
        </p:txBody>
      </p:sp>
      <p:sp>
        <p:nvSpPr>
          <p:cNvPr id="14" name="Rectangle 13">
            <a:extLst>
              <a:ext uri="{FF2B5EF4-FFF2-40B4-BE49-F238E27FC236}">
                <a16:creationId xmlns:a16="http://schemas.microsoft.com/office/drawing/2014/main" id="{770576D0-C4B4-6BF0-D47F-3F98AD521AB4}"/>
              </a:ext>
            </a:extLst>
          </p:cNvPr>
          <p:cNvSpPr/>
          <p:nvPr/>
        </p:nvSpPr>
        <p:spPr>
          <a:xfrm>
            <a:off x="3407091" y="1262986"/>
            <a:ext cx="2665095"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Create an organization to identify a representative sample of smartTV HH and devices, collect the usage data from all OEM and report metrics.</a:t>
            </a:r>
          </a:p>
        </p:txBody>
      </p:sp>
      <p:sp>
        <p:nvSpPr>
          <p:cNvPr id="22" name="Rectangle 21">
            <a:extLst>
              <a:ext uri="{FF2B5EF4-FFF2-40B4-BE49-F238E27FC236}">
                <a16:creationId xmlns:a16="http://schemas.microsoft.com/office/drawing/2014/main" id="{1999FBAB-5A05-FEF6-00CE-AE78CB8E9469}"/>
              </a:ext>
            </a:extLst>
          </p:cNvPr>
          <p:cNvSpPr/>
          <p:nvPr/>
        </p:nvSpPr>
        <p:spPr>
          <a:xfrm>
            <a:off x="3407091" y="3292797"/>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Critical Path Participants </a:t>
            </a:r>
          </a:p>
        </p:txBody>
      </p:sp>
      <p:sp>
        <p:nvSpPr>
          <p:cNvPr id="23" name="Rectangle 22">
            <a:extLst>
              <a:ext uri="{FF2B5EF4-FFF2-40B4-BE49-F238E27FC236}">
                <a16:creationId xmlns:a16="http://schemas.microsoft.com/office/drawing/2014/main" id="{28E0FFA5-FD74-F9AE-72C9-674FF6B9D191}"/>
              </a:ext>
            </a:extLst>
          </p:cNvPr>
          <p:cNvSpPr/>
          <p:nvPr/>
        </p:nvSpPr>
        <p:spPr>
          <a:xfrm>
            <a:off x="3406341" y="3461996"/>
            <a:ext cx="2665095" cy="5278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400"/>
              </a:spcAft>
            </a:pPr>
            <a:r>
              <a:rPr lang="en-GB" sz="900" dirty="0">
                <a:solidFill>
                  <a:schemeClr val="tx1"/>
                </a:solidFill>
              </a:rPr>
              <a:t>CIMM or managing organization, OEMs</a:t>
            </a:r>
          </a:p>
        </p:txBody>
      </p:sp>
      <p:sp>
        <p:nvSpPr>
          <p:cNvPr id="25" name="Rectangle 24">
            <a:extLst>
              <a:ext uri="{FF2B5EF4-FFF2-40B4-BE49-F238E27FC236}">
                <a16:creationId xmlns:a16="http://schemas.microsoft.com/office/drawing/2014/main" id="{0C8DEE7E-4F8C-BD32-9952-F2EC4385EB6F}"/>
              </a:ext>
            </a:extLst>
          </p:cNvPr>
          <p:cNvSpPr/>
          <p:nvPr/>
        </p:nvSpPr>
        <p:spPr>
          <a:xfrm>
            <a:off x="3407091" y="4036295"/>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Unknowns</a:t>
            </a:r>
          </a:p>
        </p:txBody>
      </p:sp>
      <p:sp>
        <p:nvSpPr>
          <p:cNvPr id="26" name="Rectangle 25">
            <a:extLst>
              <a:ext uri="{FF2B5EF4-FFF2-40B4-BE49-F238E27FC236}">
                <a16:creationId xmlns:a16="http://schemas.microsoft.com/office/drawing/2014/main" id="{1D9BCCA6-9300-D25A-1CEE-70C3E0097C6E}"/>
              </a:ext>
            </a:extLst>
          </p:cNvPr>
          <p:cNvSpPr/>
          <p:nvPr/>
        </p:nvSpPr>
        <p:spPr>
          <a:xfrm>
            <a:off x="3406341" y="4205495"/>
            <a:ext cx="2665095" cy="4617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Methodology to identify and manage HH/Devices participating. Organization to run panel.</a:t>
            </a:r>
          </a:p>
        </p:txBody>
      </p:sp>
      <p:sp>
        <p:nvSpPr>
          <p:cNvPr id="28" name="Rectangle 27">
            <a:extLst>
              <a:ext uri="{FF2B5EF4-FFF2-40B4-BE49-F238E27FC236}">
                <a16:creationId xmlns:a16="http://schemas.microsoft.com/office/drawing/2014/main" id="{284DE029-FC75-DBE2-AE81-A88366EC0D3C}"/>
              </a:ext>
            </a:extLst>
          </p:cNvPr>
          <p:cNvSpPr/>
          <p:nvPr/>
        </p:nvSpPr>
        <p:spPr>
          <a:xfrm>
            <a:off x="6113775" y="1093787"/>
            <a:ext cx="2675896"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Benefits by Stakeholder Group</a:t>
            </a:r>
          </a:p>
        </p:txBody>
      </p:sp>
      <p:sp>
        <p:nvSpPr>
          <p:cNvPr id="29" name="Rectangle 28">
            <a:extLst>
              <a:ext uri="{FF2B5EF4-FFF2-40B4-BE49-F238E27FC236}">
                <a16:creationId xmlns:a16="http://schemas.microsoft.com/office/drawing/2014/main" id="{306A7EDF-896A-6EED-8AA5-BA46FC1EB978}"/>
              </a:ext>
            </a:extLst>
          </p:cNvPr>
          <p:cNvSpPr/>
          <p:nvPr/>
        </p:nvSpPr>
        <p:spPr>
          <a:xfrm>
            <a:off x="6113775" y="1262987"/>
            <a:ext cx="2675896" cy="172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Buy</a:t>
            </a:r>
          </a:p>
          <a:p>
            <a:pPr>
              <a:spcAft>
                <a:spcPts val="600"/>
              </a:spcAft>
            </a:pPr>
            <a:r>
              <a:rPr lang="en-GB" sz="900" dirty="0">
                <a:solidFill>
                  <a:schemeClr val="tx1"/>
                </a:solidFill>
              </a:rPr>
              <a:t>Sell</a:t>
            </a:r>
          </a:p>
          <a:p>
            <a:pPr>
              <a:spcAft>
                <a:spcPts val="600"/>
              </a:spcAft>
            </a:pPr>
            <a:r>
              <a:rPr lang="en-GB" sz="900" dirty="0">
                <a:solidFill>
                  <a:schemeClr val="tx1"/>
                </a:solidFill>
              </a:rPr>
              <a:t>Count</a:t>
            </a:r>
          </a:p>
          <a:p>
            <a:pPr>
              <a:spcAft>
                <a:spcPts val="600"/>
              </a:spcAft>
            </a:pPr>
            <a:r>
              <a:rPr lang="en-GB" sz="900" dirty="0">
                <a:solidFill>
                  <a:schemeClr val="tx1"/>
                </a:solidFill>
              </a:rPr>
              <a:t>OEM</a:t>
            </a:r>
          </a:p>
          <a:p>
            <a:pPr>
              <a:spcAft>
                <a:spcPts val="600"/>
              </a:spcAft>
            </a:pPr>
            <a:r>
              <a:rPr lang="en-GB" sz="900" dirty="0">
                <a:solidFill>
                  <a:schemeClr val="tx1"/>
                </a:solidFill>
              </a:rPr>
              <a:t>Support</a:t>
            </a:r>
          </a:p>
        </p:txBody>
      </p:sp>
      <p:sp>
        <p:nvSpPr>
          <p:cNvPr id="31" name="Rectangle 30">
            <a:extLst>
              <a:ext uri="{FF2B5EF4-FFF2-40B4-BE49-F238E27FC236}">
                <a16:creationId xmlns:a16="http://schemas.microsoft.com/office/drawing/2014/main" id="{F36AC4E7-B680-8047-009D-2D4A7B5EE2CD}"/>
              </a:ext>
            </a:extLst>
          </p:cNvPr>
          <p:cNvSpPr/>
          <p:nvPr/>
        </p:nvSpPr>
        <p:spPr>
          <a:xfrm>
            <a:off x="6113027" y="3028693"/>
            <a:ext cx="2683312"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Next Steps </a:t>
            </a:r>
          </a:p>
        </p:txBody>
      </p:sp>
      <p:sp>
        <p:nvSpPr>
          <p:cNvPr id="32" name="Rectangle 31">
            <a:extLst>
              <a:ext uri="{FF2B5EF4-FFF2-40B4-BE49-F238E27FC236}">
                <a16:creationId xmlns:a16="http://schemas.microsoft.com/office/drawing/2014/main" id="{32498B1B-63E6-C391-1379-502456132970}"/>
              </a:ext>
            </a:extLst>
          </p:cNvPr>
          <p:cNvSpPr/>
          <p:nvPr/>
        </p:nvSpPr>
        <p:spPr>
          <a:xfrm>
            <a:off x="6113027" y="3197893"/>
            <a:ext cx="2683312" cy="14693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Identify methodology to manage panel, Obtain agreement from OEM’s to participate, Identify panel output and distribution</a:t>
            </a:r>
          </a:p>
        </p:txBody>
      </p:sp>
      <p:sp>
        <p:nvSpPr>
          <p:cNvPr id="7" name="Rectangle 6">
            <a:extLst>
              <a:ext uri="{FF2B5EF4-FFF2-40B4-BE49-F238E27FC236}">
                <a16:creationId xmlns:a16="http://schemas.microsoft.com/office/drawing/2014/main" id="{0C8E8F6E-CA96-DDA6-322A-327F0D2CBA58}"/>
              </a:ext>
            </a:extLst>
          </p:cNvPr>
          <p:cNvSpPr/>
          <p:nvPr/>
        </p:nvSpPr>
        <p:spPr>
          <a:xfrm>
            <a:off x="5692588" y="276225"/>
            <a:ext cx="2411505" cy="771098"/>
          </a:xfrm>
          <a:prstGeom prst="rect">
            <a:avLst/>
          </a:prstGeom>
          <a:solidFill>
            <a:schemeClr val="bg1">
              <a:lumMod val="95000"/>
            </a:schemeClr>
          </a:solid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2.3 Subpanel</a:t>
            </a:r>
          </a:p>
        </p:txBody>
      </p:sp>
      <p:grpSp>
        <p:nvGrpSpPr>
          <p:cNvPr id="8" name="Group 7">
            <a:extLst>
              <a:ext uri="{FF2B5EF4-FFF2-40B4-BE49-F238E27FC236}">
                <a16:creationId xmlns:a16="http://schemas.microsoft.com/office/drawing/2014/main" id="{7A706FE8-5B27-1A1F-3CAB-819BD68BB5C5}"/>
              </a:ext>
            </a:extLst>
          </p:cNvPr>
          <p:cNvGrpSpPr/>
          <p:nvPr/>
        </p:nvGrpSpPr>
        <p:grpSpPr>
          <a:xfrm>
            <a:off x="3407090" y="1927629"/>
            <a:ext cx="2665095" cy="644122"/>
            <a:chOff x="3407090" y="1914929"/>
            <a:chExt cx="2665095" cy="644122"/>
          </a:xfrm>
        </p:grpSpPr>
        <p:sp>
          <p:nvSpPr>
            <p:cNvPr id="11" name="Rectangle 10">
              <a:extLst>
                <a:ext uri="{FF2B5EF4-FFF2-40B4-BE49-F238E27FC236}">
                  <a16:creationId xmlns:a16="http://schemas.microsoft.com/office/drawing/2014/main" id="{46215317-6C28-8CB3-617B-3A67F496BF50}"/>
                </a:ext>
              </a:extLst>
            </p:cNvPr>
            <p:cNvSpPr/>
            <p:nvPr/>
          </p:nvSpPr>
          <p:spPr>
            <a:xfrm>
              <a:off x="3407090" y="1914929"/>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Pros </a:t>
              </a:r>
            </a:p>
          </p:txBody>
        </p:sp>
        <p:sp>
          <p:nvSpPr>
            <p:cNvPr id="12" name="Rectangle 11">
              <a:extLst>
                <a:ext uri="{FF2B5EF4-FFF2-40B4-BE49-F238E27FC236}">
                  <a16:creationId xmlns:a16="http://schemas.microsoft.com/office/drawing/2014/main" id="{A139815E-0C8B-2F20-3AAE-2523CB64BE98}"/>
                </a:ext>
              </a:extLst>
            </p:cNvPr>
            <p:cNvSpPr/>
            <p:nvPr/>
          </p:nvSpPr>
          <p:spPr>
            <a:xfrm>
              <a:off x="3407090" y="2084129"/>
              <a:ext cx="2665095" cy="47492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Consolidated set of consistent data to model total UE from</a:t>
              </a:r>
            </a:p>
          </p:txBody>
        </p:sp>
      </p:grpSp>
      <p:grpSp>
        <p:nvGrpSpPr>
          <p:cNvPr id="15" name="Group 14">
            <a:extLst>
              <a:ext uri="{FF2B5EF4-FFF2-40B4-BE49-F238E27FC236}">
                <a16:creationId xmlns:a16="http://schemas.microsoft.com/office/drawing/2014/main" id="{EFE302B4-3AF6-35BE-9EF6-5A524C87548B}"/>
              </a:ext>
            </a:extLst>
          </p:cNvPr>
          <p:cNvGrpSpPr/>
          <p:nvPr/>
        </p:nvGrpSpPr>
        <p:grpSpPr>
          <a:xfrm>
            <a:off x="3406341" y="2613961"/>
            <a:ext cx="2665845" cy="635261"/>
            <a:chOff x="3406341" y="2596952"/>
            <a:chExt cx="2665845" cy="635261"/>
          </a:xfrm>
        </p:grpSpPr>
        <p:sp>
          <p:nvSpPr>
            <p:cNvPr id="18" name="Rectangle 17">
              <a:extLst>
                <a:ext uri="{FF2B5EF4-FFF2-40B4-BE49-F238E27FC236}">
                  <a16:creationId xmlns:a16="http://schemas.microsoft.com/office/drawing/2014/main" id="{946A9579-8523-FCEF-C1DC-1C96726C8ABD}"/>
                </a:ext>
              </a:extLst>
            </p:cNvPr>
            <p:cNvSpPr/>
            <p:nvPr/>
          </p:nvSpPr>
          <p:spPr>
            <a:xfrm>
              <a:off x="3407091" y="2596952"/>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Cons </a:t>
              </a:r>
            </a:p>
          </p:txBody>
        </p:sp>
        <p:sp>
          <p:nvSpPr>
            <p:cNvPr id="19" name="Rectangle 18">
              <a:extLst>
                <a:ext uri="{FF2B5EF4-FFF2-40B4-BE49-F238E27FC236}">
                  <a16:creationId xmlns:a16="http://schemas.microsoft.com/office/drawing/2014/main" id="{94EB27E0-0251-72C3-16A6-540B5A1ECC75}"/>
                </a:ext>
              </a:extLst>
            </p:cNvPr>
            <p:cNvSpPr/>
            <p:nvPr/>
          </p:nvSpPr>
          <p:spPr>
            <a:xfrm>
              <a:off x="3406341" y="2766152"/>
              <a:ext cx="2665095" cy="46606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Ability to get cross OEM or programmer participation. Competitive questions</a:t>
              </a:r>
            </a:p>
          </p:txBody>
        </p:sp>
      </p:grpSp>
      <p:sp>
        <p:nvSpPr>
          <p:cNvPr id="16" name="Slide Number Placeholder 15">
            <a:extLst>
              <a:ext uri="{FF2B5EF4-FFF2-40B4-BE49-F238E27FC236}">
                <a16:creationId xmlns:a16="http://schemas.microsoft.com/office/drawing/2014/main" id="{AC0A9875-D227-D71E-97E3-68388E7E8E4E}"/>
              </a:ext>
            </a:extLst>
          </p:cNvPr>
          <p:cNvSpPr>
            <a:spLocks noGrp="1"/>
          </p:cNvSpPr>
          <p:nvPr>
            <p:ph type="sldNum" sz="quarter" idx="11"/>
          </p:nvPr>
        </p:nvSpPr>
        <p:spPr/>
        <p:txBody>
          <a:bodyPr/>
          <a:lstStyle/>
          <a:p>
            <a:fld id="{10AABD62-4B1F-4370-9BF1-A64AA2AFB05A}" type="slidenum">
              <a:rPr lang="en-GB" smtClean="0"/>
              <a:pPr/>
              <a:t>54</a:t>
            </a:fld>
            <a:endParaRPr lang="en-GB" dirty="0"/>
          </a:p>
        </p:txBody>
      </p:sp>
    </p:spTree>
    <p:extLst>
      <p:ext uri="{BB962C8B-B14F-4D97-AF65-F5344CB8AC3E}">
        <p14:creationId xmlns:p14="http://schemas.microsoft.com/office/powerpoint/2010/main" val="1585596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37D8-77F2-199E-A248-E4D65A962088}"/>
              </a:ext>
            </a:extLst>
          </p:cNvPr>
          <p:cNvSpPr>
            <a:spLocks noGrp="1"/>
          </p:cNvSpPr>
          <p:nvPr>
            <p:ph type="title"/>
          </p:nvPr>
        </p:nvSpPr>
        <p:spPr>
          <a:xfrm>
            <a:off x="354330" y="272581"/>
            <a:ext cx="5338258" cy="617220"/>
          </a:xfrm>
        </p:spPr>
        <p:txBody>
          <a:bodyPr>
            <a:noAutofit/>
          </a:bodyPr>
          <a:lstStyle/>
          <a:p>
            <a:r>
              <a:rPr lang="en-GB" dirty="0"/>
              <a:t>More Data Group – 2.4</a:t>
            </a:r>
          </a:p>
        </p:txBody>
      </p:sp>
      <p:sp>
        <p:nvSpPr>
          <p:cNvPr id="3" name="Footer Placeholder 2">
            <a:extLst>
              <a:ext uri="{FF2B5EF4-FFF2-40B4-BE49-F238E27FC236}">
                <a16:creationId xmlns:a16="http://schemas.microsoft.com/office/drawing/2014/main" id="{93304075-9AB7-BA72-16A4-5BE10C79D8CD}"/>
              </a:ext>
            </a:extLst>
          </p:cNvPr>
          <p:cNvSpPr>
            <a:spLocks noGrp="1"/>
          </p:cNvSpPr>
          <p:nvPr>
            <p:ph type="ftr" sz="quarter" idx="10"/>
          </p:nvPr>
        </p:nvSpPr>
        <p:spPr/>
        <p:txBody>
          <a:bodyPr/>
          <a:lstStyle/>
          <a:p>
            <a:r>
              <a:rPr lang="en-GB" dirty="0"/>
              <a:t>Coalition for Innovation in Media Measurement, October 2023</a:t>
            </a:r>
          </a:p>
        </p:txBody>
      </p:sp>
      <p:sp>
        <p:nvSpPr>
          <p:cNvPr id="5" name="Rectangle 4">
            <a:extLst>
              <a:ext uri="{FF2B5EF4-FFF2-40B4-BE49-F238E27FC236}">
                <a16:creationId xmlns:a16="http://schemas.microsoft.com/office/drawing/2014/main" id="{C9EF4E08-E3C5-2CA2-FD74-1BAF26665A04}"/>
              </a:ext>
            </a:extLst>
          </p:cNvPr>
          <p:cNvSpPr/>
          <p:nvPr/>
        </p:nvSpPr>
        <p:spPr>
          <a:xfrm>
            <a:off x="345366" y="1093787"/>
            <a:ext cx="3011168"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Problem</a:t>
            </a:r>
          </a:p>
        </p:txBody>
      </p:sp>
      <p:sp>
        <p:nvSpPr>
          <p:cNvPr id="6" name="Rectangle 5">
            <a:extLst>
              <a:ext uri="{FF2B5EF4-FFF2-40B4-BE49-F238E27FC236}">
                <a16:creationId xmlns:a16="http://schemas.microsoft.com/office/drawing/2014/main" id="{1F1498B0-FD7E-F899-FC34-F9710D006B7A}"/>
              </a:ext>
            </a:extLst>
          </p:cNvPr>
          <p:cNvSpPr/>
          <p:nvPr/>
        </p:nvSpPr>
        <p:spPr>
          <a:xfrm>
            <a:off x="345366" y="1262986"/>
            <a:ext cx="3011168"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Only a few OEMs sell viewing data for measurement purposes</a:t>
            </a:r>
          </a:p>
        </p:txBody>
      </p:sp>
      <p:sp>
        <p:nvSpPr>
          <p:cNvPr id="9" name="Rectangle 8">
            <a:extLst>
              <a:ext uri="{FF2B5EF4-FFF2-40B4-BE49-F238E27FC236}">
                <a16:creationId xmlns:a16="http://schemas.microsoft.com/office/drawing/2014/main" id="{C5DF1F45-7B28-8831-66F8-AF22E2A2B03F}"/>
              </a:ext>
            </a:extLst>
          </p:cNvPr>
          <p:cNvSpPr/>
          <p:nvPr/>
        </p:nvSpPr>
        <p:spPr>
          <a:xfrm>
            <a:off x="345366" y="1927629"/>
            <a:ext cx="3011168"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Implementation Ideas/Options </a:t>
            </a:r>
          </a:p>
        </p:txBody>
      </p:sp>
      <p:sp>
        <p:nvSpPr>
          <p:cNvPr id="10" name="Rectangle 9">
            <a:extLst>
              <a:ext uri="{FF2B5EF4-FFF2-40B4-BE49-F238E27FC236}">
                <a16:creationId xmlns:a16="http://schemas.microsoft.com/office/drawing/2014/main" id="{89B08FC0-1FD5-5106-8357-55D75B032AB6}"/>
              </a:ext>
            </a:extLst>
          </p:cNvPr>
          <p:cNvSpPr/>
          <p:nvPr/>
        </p:nvSpPr>
        <p:spPr>
          <a:xfrm>
            <a:off x="345367" y="2096828"/>
            <a:ext cx="3011168" cy="25704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marL="228600" indent="-228600">
              <a:spcAft>
                <a:spcPts val="200"/>
              </a:spcAft>
              <a:buFont typeface="+mj-lt"/>
              <a:buAutoNum type="arabicPeriod"/>
            </a:pPr>
            <a:r>
              <a:rPr lang="en-GB" sz="900" dirty="0">
                <a:solidFill>
                  <a:schemeClr val="tx1"/>
                </a:solidFill>
              </a:rPr>
              <a:t>Education of national programmers and local affiliates</a:t>
            </a:r>
          </a:p>
          <a:p>
            <a:pPr marL="460800" lvl="1" indent="-228600">
              <a:spcAft>
                <a:spcPts val="200"/>
              </a:spcAft>
              <a:buFont typeface="+mj-lt"/>
              <a:buAutoNum type="alphaLcPeriod"/>
            </a:pPr>
            <a:r>
              <a:rPr lang="en-GB" sz="900" dirty="0">
                <a:solidFill>
                  <a:schemeClr val="tx1"/>
                </a:solidFill>
              </a:rPr>
              <a:t>Use cases</a:t>
            </a:r>
          </a:p>
          <a:p>
            <a:pPr marL="460800" lvl="1" indent="-228600">
              <a:spcAft>
                <a:spcPts val="200"/>
              </a:spcAft>
              <a:buFont typeface="+mj-lt"/>
              <a:buAutoNum type="alphaLcPeriod"/>
            </a:pPr>
            <a:r>
              <a:rPr lang="en-GB" sz="900" dirty="0">
                <a:solidFill>
                  <a:schemeClr val="tx1"/>
                </a:solidFill>
              </a:rPr>
              <a:t>Timeline</a:t>
            </a:r>
          </a:p>
          <a:p>
            <a:pPr marL="460800" lvl="1" indent="-228600">
              <a:spcAft>
                <a:spcPts val="200"/>
              </a:spcAft>
              <a:buFont typeface="+mj-lt"/>
              <a:buAutoNum type="alphaLcPeriod"/>
            </a:pPr>
            <a:r>
              <a:rPr lang="en-GB" sz="900" dirty="0">
                <a:solidFill>
                  <a:schemeClr val="tx1"/>
                </a:solidFill>
              </a:rPr>
              <a:t>Ownership</a:t>
            </a:r>
          </a:p>
          <a:p>
            <a:pPr marL="228600" indent="-228600">
              <a:spcAft>
                <a:spcPts val="200"/>
              </a:spcAft>
              <a:buFont typeface="+mj-lt"/>
              <a:buAutoNum type="arabicPeriod"/>
            </a:pPr>
            <a:r>
              <a:rPr lang="en-GB" sz="900" dirty="0">
                <a:solidFill>
                  <a:schemeClr val="tx1"/>
                </a:solidFill>
              </a:rPr>
              <a:t>Revenue model</a:t>
            </a:r>
          </a:p>
          <a:p>
            <a:pPr marL="460800" lvl="1" indent="-228600">
              <a:spcAft>
                <a:spcPts val="200"/>
              </a:spcAft>
              <a:buFont typeface="+mj-lt"/>
              <a:buAutoNum type="alphaLcPeriod"/>
            </a:pPr>
            <a:r>
              <a:rPr lang="en-GB" sz="900" dirty="0">
                <a:solidFill>
                  <a:schemeClr val="tx1"/>
                </a:solidFill>
              </a:rPr>
              <a:t>Measurement</a:t>
            </a:r>
          </a:p>
          <a:p>
            <a:pPr marL="460800" lvl="1" indent="-228600">
              <a:spcAft>
                <a:spcPts val="200"/>
              </a:spcAft>
              <a:buFont typeface="+mj-lt"/>
              <a:buAutoNum type="alphaLcPeriod"/>
            </a:pPr>
            <a:r>
              <a:rPr lang="en-GB" sz="900" dirty="0">
                <a:solidFill>
                  <a:schemeClr val="tx1"/>
                </a:solidFill>
              </a:rPr>
              <a:t>Activation</a:t>
            </a:r>
          </a:p>
          <a:p>
            <a:pPr marL="460800" lvl="1" indent="-228600">
              <a:spcAft>
                <a:spcPts val="200"/>
              </a:spcAft>
              <a:buFont typeface="+mj-lt"/>
              <a:buAutoNum type="alphaLcPeriod"/>
            </a:pPr>
            <a:r>
              <a:rPr lang="en-GB" sz="900" dirty="0">
                <a:solidFill>
                  <a:schemeClr val="tx1"/>
                </a:solidFill>
              </a:rPr>
              <a:t>Outcomes</a:t>
            </a:r>
          </a:p>
          <a:p>
            <a:pPr marL="228600" indent="-228600">
              <a:spcAft>
                <a:spcPts val="200"/>
              </a:spcAft>
              <a:buFont typeface="+mj-lt"/>
              <a:buAutoNum type="arabicPeriod"/>
            </a:pPr>
            <a:r>
              <a:rPr lang="en-GB" sz="900" dirty="0">
                <a:solidFill>
                  <a:schemeClr val="tx1"/>
                </a:solidFill>
              </a:rPr>
              <a:t>Importance of standards adoption</a:t>
            </a:r>
          </a:p>
          <a:p>
            <a:pPr marL="460800" lvl="1" indent="-228600">
              <a:spcAft>
                <a:spcPts val="200"/>
              </a:spcAft>
              <a:buFont typeface="+mj-lt"/>
              <a:buAutoNum type="alphaLcPeriod"/>
            </a:pPr>
            <a:r>
              <a:rPr lang="en-GB" sz="900" dirty="0">
                <a:solidFill>
                  <a:schemeClr val="tx1"/>
                </a:solidFill>
              </a:rPr>
              <a:t>Definitions</a:t>
            </a:r>
          </a:p>
          <a:p>
            <a:pPr marL="691200" lvl="2" indent="-230400">
              <a:spcAft>
                <a:spcPts val="200"/>
              </a:spcAft>
              <a:buFont typeface="+mj-lt"/>
              <a:buAutoNum type="romanLcPeriod"/>
            </a:pPr>
            <a:r>
              <a:rPr lang="en-GB" sz="900" dirty="0">
                <a:solidFill>
                  <a:schemeClr val="tx1"/>
                </a:solidFill>
              </a:rPr>
              <a:t>Markets, schedules, content and ad ids</a:t>
            </a:r>
          </a:p>
          <a:p>
            <a:pPr marL="460800" lvl="1" indent="-228600">
              <a:spcAft>
                <a:spcPts val="200"/>
              </a:spcAft>
              <a:buFont typeface="+mj-lt"/>
              <a:buAutoNum type="alphaLcPeriod"/>
            </a:pPr>
            <a:r>
              <a:rPr lang="en-GB" sz="900" dirty="0">
                <a:solidFill>
                  <a:schemeClr val="tx1"/>
                </a:solidFill>
              </a:rPr>
              <a:t>Technical features</a:t>
            </a:r>
          </a:p>
          <a:p>
            <a:pPr marL="691200" lvl="2" indent="-230400">
              <a:spcAft>
                <a:spcPts val="200"/>
              </a:spcAft>
              <a:buFont typeface="+mj-lt"/>
              <a:buAutoNum type="romanLcPeriod"/>
            </a:pPr>
            <a:r>
              <a:rPr lang="en-GB" sz="900" dirty="0">
                <a:solidFill>
                  <a:schemeClr val="tx1"/>
                </a:solidFill>
              </a:rPr>
              <a:t>Use of watermarks, etc</a:t>
            </a:r>
          </a:p>
          <a:p>
            <a:pPr marL="228600" indent="-228600">
              <a:spcAft>
                <a:spcPts val="200"/>
              </a:spcAft>
              <a:buFont typeface="+mj-lt"/>
              <a:buAutoNum type="arabicPeriod"/>
            </a:pPr>
            <a:r>
              <a:rPr lang="en-GB" sz="900" dirty="0">
                <a:solidFill>
                  <a:schemeClr val="tx1"/>
                </a:solidFill>
              </a:rPr>
              <a:t>Privacy opportunities</a:t>
            </a:r>
          </a:p>
        </p:txBody>
      </p:sp>
      <p:sp>
        <p:nvSpPr>
          <p:cNvPr id="13" name="Rectangle 12">
            <a:extLst>
              <a:ext uri="{FF2B5EF4-FFF2-40B4-BE49-F238E27FC236}">
                <a16:creationId xmlns:a16="http://schemas.microsoft.com/office/drawing/2014/main" id="{F866744E-A93C-C6F7-79E9-FD8C1A240071}"/>
              </a:ext>
            </a:extLst>
          </p:cNvPr>
          <p:cNvSpPr/>
          <p:nvPr/>
        </p:nvSpPr>
        <p:spPr>
          <a:xfrm>
            <a:off x="3407091" y="1093787"/>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Solution</a:t>
            </a:r>
          </a:p>
        </p:txBody>
      </p:sp>
      <p:sp>
        <p:nvSpPr>
          <p:cNvPr id="14" name="Rectangle 13">
            <a:extLst>
              <a:ext uri="{FF2B5EF4-FFF2-40B4-BE49-F238E27FC236}">
                <a16:creationId xmlns:a16="http://schemas.microsoft.com/office/drawing/2014/main" id="{770576D0-C4B4-6BF0-D47F-3F98AD521AB4}"/>
              </a:ext>
            </a:extLst>
          </p:cNvPr>
          <p:cNvSpPr/>
          <p:nvPr/>
        </p:nvSpPr>
        <p:spPr>
          <a:xfrm>
            <a:off x="3407091" y="1262986"/>
            <a:ext cx="2665095"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Nurture the development of ATSC3 across programmers, stations, and OEMs for </a:t>
            </a:r>
            <a:r>
              <a:rPr lang="en-GB" sz="900" u="sng" dirty="0">
                <a:solidFill>
                  <a:schemeClr val="tx1"/>
                </a:solidFill>
              </a:rPr>
              <a:t>measurement</a:t>
            </a:r>
            <a:r>
              <a:rPr lang="en-GB" sz="900" dirty="0">
                <a:solidFill>
                  <a:schemeClr val="tx1"/>
                </a:solidFill>
              </a:rPr>
              <a:t> purposes. </a:t>
            </a:r>
            <a:r>
              <a:rPr lang="en-GB" sz="900" u="sng" dirty="0">
                <a:solidFill>
                  <a:schemeClr val="tx1"/>
                </a:solidFill>
              </a:rPr>
              <a:t>AAIS question</a:t>
            </a:r>
          </a:p>
        </p:txBody>
      </p:sp>
      <p:sp>
        <p:nvSpPr>
          <p:cNvPr id="22" name="Rectangle 21">
            <a:extLst>
              <a:ext uri="{FF2B5EF4-FFF2-40B4-BE49-F238E27FC236}">
                <a16:creationId xmlns:a16="http://schemas.microsoft.com/office/drawing/2014/main" id="{1999FBAB-5A05-FEF6-00CE-AE78CB8E9469}"/>
              </a:ext>
            </a:extLst>
          </p:cNvPr>
          <p:cNvSpPr/>
          <p:nvPr/>
        </p:nvSpPr>
        <p:spPr>
          <a:xfrm>
            <a:off x="3407091" y="3292797"/>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Critical Path Participants </a:t>
            </a:r>
          </a:p>
        </p:txBody>
      </p:sp>
      <p:sp>
        <p:nvSpPr>
          <p:cNvPr id="23" name="Rectangle 22">
            <a:extLst>
              <a:ext uri="{FF2B5EF4-FFF2-40B4-BE49-F238E27FC236}">
                <a16:creationId xmlns:a16="http://schemas.microsoft.com/office/drawing/2014/main" id="{28E0FFA5-FD74-F9AE-72C9-674FF6B9D191}"/>
              </a:ext>
            </a:extLst>
          </p:cNvPr>
          <p:cNvSpPr/>
          <p:nvPr/>
        </p:nvSpPr>
        <p:spPr>
          <a:xfrm>
            <a:off x="3406341" y="3461996"/>
            <a:ext cx="2665095" cy="5278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400"/>
              </a:spcAft>
            </a:pPr>
            <a:r>
              <a:rPr lang="en-GB" sz="900" dirty="0">
                <a:solidFill>
                  <a:schemeClr val="tx1"/>
                </a:solidFill>
              </a:rPr>
              <a:t>Programmers+Stations, Distribution channels, OEMs, Content Providers, Measurement Cos</a:t>
            </a:r>
          </a:p>
        </p:txBody>
      </p:sp>
      <p:sp>
        <p:nvSpPr>
          <p:cNvPr id="25" name="Rectangle 24">
            <a:extLst>
              <a:ext uri="{FF2B5EF4-FFF2-40B4-BE49-F238E27FC236}">
                <a16:creationId xmlns:a16="http://schemas.microsoft.com/office/drawing/2014/main" id="{0C8DEE7E-4F8C-BD32-9952-F2EC4385EB6F}"/>
              </a:ext>
            </a:extLst>
          </p:cNvPr>
          <p:cNvSpPr/>
          <p:nvPr/>
        </p:nvSpPr>
        <p:spPr>
          <a:xfrm>
            <a:off x="3407091" y="4036295"/>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Unknowns</a:t>
            </a:r>
          </a:p>
        </p:txBody>
      </p:sp>
      <p:sp>
        <p:nvSpPr>
          <p:cNvPr id="26" name="Rectangle 25">
            <a:extLst>
              <a:ext uri="{FF2B5EF4-FFF2-40B4-BE49-F238E27FC236}">
                <a16:creationId xmlns:a16="http://schemas.microsoft.com/office/drawing/2014/main" id="{1D9BCCA6-9300-D25A-1CEE-70C3E0097C6E}"/>
              </a:ext>
            </a:extLst>
          </p:cNvPr>
          <p:cNvSpPr/>
          <p:nvPr/>
        </p:nvSpPr>
        <p:spPr>
          <a:xfrm>
            <a:off x="3406341" y="4205495"/>
            <a:ext cx="2665095" cy="4617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Adoption by OEM’s, costs and time for ATSC-3 enabled to be majority of UE. Been on radar for ages will it take..</a:t>
            </a:r>
          </a:p>
        </p:txBody>
      </p:sp>
      <p:sp>
        <p:nvSpPr>
          <p:cNvPr id="28" name="Rectangle 27">
            <a:extLst>
              <a:ext uri="{FF2B5EF4-FFF2-40B4-BE49-F238E27FC236}">
                <a16:creationId xmlns:a16="http://schemas.microsoft.com/office/drawing/2014/main" id="{284DE029-FC75-DBE2-AE81-A88366EC0D3C}"/>
              </a:ext>
            </a:extLst>
          </p:cNvPr>
          <p:cNvSpPr/>
          <p:nvPr/>
        </p:nvSpPr>
        <p:spPr>
          <a:xfrm>
            <a:off x="6113775" y="1093787"/>
            <a:ext cx="2675896"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Benefits by Stakeholder Group</a:t>
            </a:r>
          </a:p>
        </p:txBody>
      </p:sp>
      <p:sp>
        <p:nvSpPr>
          <p:cNvPr id="29" name="Rectangle 28">
            <a:extLst>
              <a:ext uri="{FF2B5EF4-FFF2-40B4-BE49-F238E27FC236}">
                <a16:creationId xmlns:a16="http://schemas.microsoft.com/office/drawing/2014/main" id="{306A7EDF-896A-6EED-8AA5-BA46FC1EB978}"/>
              </a:ext>
            </a:extLst>
          </p:cNvPr>
          <p:cNvSpPr/>
          <p:nvPr/>
        </p:nvSpPr>
        <p:spPr>
          <a:xfrm>
            <a:off x="6113775" y="1262987"/>
            <a:ext cx="2675896" cy="172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Buy</a:t>
            </a:r>
          </a:p>
          <a:p>
            <a:pPr>
              <a:spcAft>
                <a:spcPts val="600"/>
              </a:spcAft>
            </a:pPr>
            <a:r>
              <a:rPr lang="en-GB" sz="900" dirty="0">
                <a:solidFill>
                  <a:schemeClr val="tx1"/>
                </a:solidFill>
              </a:rPr>
              <a:t>Sell</a:t>
            </a:r>
          </a:p>
          <a:p>
            <a:pPr>
              <a:spcAft>
                <a:spcPts val="600"/>
              </a:spcAft>
            </a:pPr>
            <a:r>
              <a:rPr lang="en-GB" sz="900" dirty="0">
                <a:solidFill>
                  <a:schemeClr val="tx1"/>
                </a:solidFill>
              </a:rPr>
              <a:t>Count</a:t>
            </a:r>
          </a:p>
          <a:p>
            <a:pPr>
              <a:spcAft>
                <a:spcPts val="600"/>
              </a:spcAft>
            </a:pPr>
            <a:r>
              <a:rPr lang="en-GB" sz="900" dirty="0">
                <a:solidFill>
                  <a:schemeClr val="tx1"/>
                </a:solidFill>
              </a:rPr>
              <a:t>OEM</a:t>
            </a:r>
          </a:p>
          <a:p>
            <a:pPr>
              <a:spcAft>
                <a:spcPts val="600"/>
              </a:spcAft>
            </a:pPr>
            <a:r>
              <a:rPr lang="en-GB" sz="900" dirty="0">
                <a:solidFill>
                  <a:schemeClr val="tx1"/>
                </a:solidFill>
              </a:rPr>
              <a:t>Support</a:t>
            </a:r>
          </a:p>
        </p:txBody>
      </p:sp>
      <p:sp>
        <p:nvSpPr>
          <p:cNvPr id="31" name="Rectangle 30">
            <a:extLst>
              <a:ext uri="{FF2B5EF4-FFF2-40B4-BE49-F238E27FC236}">
                <a16:creationId xmlns:a16="http://schemas.microsoft.com/office/drawing/2014/main" id="{F36AC4E7-B680-8047-009D-2D4A7B5EE2CD}"/>
              </a:ext>
            </a:extLst>
          </p:cNvPr>
          <p:cNvSpPr/>
          <p:nvPr/>
        </p:nvSpPr>
        <p:spPr>
          <a:xfrm>
            <a:off x="6113027" y="3028693"/>
            <a:ext cx="2683312"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Next Steps </a:t>
            </a:r>
          </a:p>
        </p:txBody>
      </p:sp>
      <p:sp>
        <p:nvSpPr>
          <p:cNvPr id="32" name="Rectangle 31">
            <a:extLst>
              <a:ext uri="{FF2B5EF4-FFF2-40B4-BE49-F238E27FC236}">
                <a16:creationId xmlns:a16="http://schemas.microsoft.com/office/drawing/2014/main" id="{32498B1B-63E6-C391-1379-502456132970}"/>
              </a:ext>
            </a:extLst>
          </p:cNvPr>
          <p:cNvSpPr/>
          <p:nvPr/>
        </p:nvSpPr>
        <p:spPr>
          <a:xfrm>
            <a:off x="6113027" y="3197893"/>
            <a:ext cx="2683312" cy="14693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Education, Consolidation of WM used for measurement with ATSC-3 </a:t>
            </a:r>
          </a:p>
        </p:txBody>
      </p:sp>
      <p:sp>
        <p:nvSpPr>
          <p:cNvPr id="7" name="Rectangle 6">
            <a:extLst>
              <a:ext uri="{FF2B5EF4-FFF2-40B4-BE49-F238E27FC236}">
                <a16:creationId xmlns:a16="http://schemas.microsoft.com/office/drawing/2014/main" id="{0C8E8F6E-CA96-DDA6-322A-327F0D2CBA58}"/>
              </a:ext>
            </a:extLst>
          </p:cNvPr>
          <p:cNvSpPr/>
          <p:nvPr/>
        </p:nvSpPr>
        <p:spPr>
          <a:xfrm>
            <a:off x="5692588" y="276225"/>
            <a:ext cx="2411505" cy="771098"/>
          </a:xfrm>
          <a:prstGeom prst="rect">
            <a:avLst/>
          </a:prstGeom>
          <a:solidFill>
            <a:schemeClr val="bg1">
              <a:lumMod val="95000"/>
            </a:schemeClr>
          </a:solid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2.4 ATSC3</a:t>
            </a:r>
          </a:p>
        </p:txBody>
      </p:sp>
      <p:grpSp>
        <p:nvGrpSpPr>
          <p:cNvPr id="8" name="Group 7">
            <a:extLst>
              <a:ext uri="{FF2B5EF4-FFF2-40B4-BE49-F238E27FC236}">
                <a16:creationId xmlns:a16="http://schemas.microsoft.com/office/drawing/2014/main" id="{7A706FE8-5B27-1A1F-3CAB-819BD68BB5C5}"/>
              </a:ext>
            </a:extLst>
          </p:cNvPr>
          <p:cNvGrpSpPr/>
          <p:nvPr/>
        </p:nvGrpSpPr>
        <p:grpSpPr>
          <a:xfrm>
            <a:off x="3407090" y="1927629"/>
            <a:ext cx="2665095" cy="644122"/>
            <a:chOff x="3407090" y="1914929"/>
            <a:chExt cx="2665095" cy="644122"/>
          </a:xfrm>
        </p:grpSpPr>
        <p:sp>
          <p:nvSpPr>
            <p:cNvPr id="11" name="Rectangle 10">
              <a:extLst>
                <a:ext uri="{FF2B5EF4-FFF2-40B4-BE49-F238E27FC236}">
                  <a16:creationId xmlns:a16="http://schemas.microsoft.com/office/drawing/2014/main" id="{46215317-6C28-8CB3-617B-3A67F496BF50}"/>
                </a:ext>
              </a:extLst>
            </p:cNvPr>
            <p:cNvSpPr/>
            <p:nvPr/>
          </p:nvSpPr>
          <p:spPr>
            <a:xfrm>
              <a:off x="3407090" y="1914929"/>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Pros </a:t>
              </a:r>
            </a:p>
          </p:txBody>
        </p:sp>
        <p:sp>
          <p:nvSpPr>
            <p:cNvPr id="12" name="Rectangle 11">
              <a:extLst>
                <a:ext uri="{FF2B5EF4-FFF2-40B4-BE49-F238E27FC236}">
                  <a16:creationId xmlns:a16="http://schemas.microsoft.com/office/drawing/2014/main" id="{A139815E-0C8B-2F20-3AAE-2523CB64BE98}"/>
                </a:ext>
              </a:extLst>
            </p:cNvPr>
            <p:cNvSpPr/>
            <p:nvPr/>
          </p:nvSpPr>
          <p:spPr>
            <a:xfrm>
              <a:off x="3407090" y="2084129"/>
              <a:ext cx="2665095" cy="47492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Watermarks and interactivity can be generated by all ATSC devices. More business can negotiate rights to the data</a:t>
              </a:r>
            </a:p>
          </p:txBody>
        </p:sp>
      </p:grpSp>
      <p:grpSp>
        <p:nvGrpSpPr>
          <p:cNvPr id="15" name="Group 14">
            <a:extLst>
              <a:ext uri="{FF2B5EF4-FFF2-40B4-BE49-F238E27FC236}">
                <a16:creationId xmlns:a16="http://schemas.microsoft.com/office/drawing/2014/main" id="{EFE302B4-3AF6-35BE-9EF6-5A524C87548B}"/>
              </a:ext>
            </a:extLst>
          </p:cNvPr>
          <p:cNvGrpSpPr/>
          <p:nvPr/>
        </p:nvGrpSpPr>
        <p:grpSpPr>
          <a:xfrm>
            <a:off x="3406341" y="2613961"/>
            <a:ext cx="2665845" cy="635261"/>
            <a:chOff x="3406341" y="2596952"/>
            <a:chExt cx="2665845" cy="635261"/>
          </a:xfrm>
        </p:grpSpPr>
        <p:sp>
          <p:nvSpPr>
            <p:cNvPr id="18" name="Rectangle 17">
              <a:extLst>
                <a:ext uri="{FF2B5EF4-FFF2-40B4-BE49-F238E27FC236}">
                  <a16:creationId xmlns:a16="http://schemas.microsoft.com/office/drawing/2014/main" id="{946A9579-8523-FCEF-C1DC-1C96726C8ABD}"/>
                </a:ext>
              </a:extLst>
            </p:cNvPr>
            <p:cNvSpPr/>
            <p:nvPr/>
          </p:nvSpPr>
          <p:spPr>
            <a:xfrm>
              <a:off x="3407091" y="2596952"/>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Cons </a:t>
              </a:r>
            </a:p>
          </p:txBody>
        </p:sp>
        <p:sp>
          <p:nvSpPr>
            <p:cNvPr id="19" name="Rectangle 18">
              <a:extLst>
                <a:ext uri="{FF2B5EF4-FFF2-40B4-BE49-F238E27FC236}">
                  <a16:creationId xmlns:a16="http://schemas.microsoft.com/office/drawing/2014/main" id="{94EB27E0-0251-72C3-16A6-540B5A1ECC75}"/>
                </a:ext>
              </a:extLst>
            </p:cNvPr>
            <p:cNvSpPr/>
            <p:nvPr/>
          </p:nvSpPr>
          <p:spPr>
            <a:xfrm>
              <a:off x="3406341" y="2766152"/>
              <a:ext cx="2665095" cy="46606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OEM’s and content providers need to adopt standards </a:t>
              </a:r>
            </a:p>
          </p:txBody>
        </p:sp>
      </p:grpSp>
      <p:sp>
        <p:nvSpPr>
          <p:cNvPr id="16" name="Slide Number Placeholder 15">
            <a:extLst>
              <a:ext uri="{FF2B5EF4-FFF2-40B4-BE49-F238E27FC236}">
                <a16:creationId xmlns:a16="http://schemas.microsoft.com/office/drawing/2014/main" id="{0AF044C0-2B2C-3431-250D-D8C3D4636579}"/>
              </a:ext>
            </a:extLst>
          </p:cNvPr>
          <p:cNvSpPr>
            <a:spLocks noGrp="1"/>
          </p:cNvSpPr>
          <p:nvPr>
            <p:ph type="sldNum" sz="quarter" idx="11"/>
          </p:nvPr>
        </p:nvSpPr>
        <p:spPr/>
        <p:txBody>
          <a:bodyPr/>
          <a:lstStyle/>
          <a:p>
            <a:fld id="{10AABD62-4B1F-4370-9BF1-A64AA2AFB05A}" type="slidenum">
              <a:rPr lang="en-GB" smtClean="0"/>
              <a:pPr/>
              <a:t>55</a:t>
            </a:fld>
            <a:endParaRPr lang="en-GB" dirty="0"/>
          </a:p>
        </p:txBody>
      </p:sp>
    </p:spTree>
    <p:extLst>
      <p:ext uri="{BB962C8B-B14F-4D97-AF65-F5344CB8AC3E}">
        <p14:creationId xmlns:p14="http://schemas.microsoft.com/office/powerpoint/2010/main" val="10678926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37D8-77F2-199E-A248-E4D65A962088}"/>
              </a:ext>
            </a:extLst>
          </p:cNvPr>
          <p:cNvSpPr>
            <a:spLocks noGrp="1"/>
          </p:cNvSpPr>
          <p:nvPr>
            <p:ph type="title"/>
          </p:nvPr>
        </p:nvSpPr>
        <p:spPr>
          <a:xfrm>
            <a:off x="354330" y="272581"/>
            <a:ext cx="5338258" cy="617220"/>
          </a:xfrm>
        </p:spPr>
        <p:txBody>
          <a:bodyPr>
            <a:noAutofit/>
          </a:bodyPr>
          <a:lstStyle/>
          <a:p>
            <a:r>
              <a:rPr lang="en-GB" dirty="0"/>
              <a:t>More Data Group – 2.5</a:t>
            </a:r>
          </a:p>
        </p:txBody>
      </p:sp>
      <p:sp>
        <p:nvSpPr>
          <p:cNvPr id="3" name="Footer Placeholder 2">
            <a:extLst>
              <a:ext uri="{FF2B5EF4-FFF2-40B4-BE49-F238E27FC236}">
                <a16:creationId xmlns:a16="http://schemas.microsoft.com/office/drawing/2014/main" id="{93304075-9AB7-BA72-16A4-5BE10C79D8CD}"/>
              </a:ext>
            </a:extLst>
          </p:cNvPr>
          <p:cNvSpPr>
            <a:spLocks noGrp="1"/>
          </p:cNvSpPr>
          <p:nvPr>
            <p:ph type="ftr" sz="quarter" idx="10"/>
          </p:nvPr>
        </p:nvSpPr>
        <p:spPr/>
        <p:txBody>
          <a:bodyPr/>
          <a:lstStyle/>
          <a:p>
            <a:r>
              <a:rPr lang="en-GB" dirty="0"/>
              <a:t>Coalition for Innovation in Media Measurement, October 2023</a:t>
            </a:r>
          </a:p>
        </p:txBody>
      </p:sp>
      <p:sp>
        <p:nvSpPr>
          <p:cNvPr id="5" name="Rectangle 4">
            <a:extLst>
              <a:ext uri="{FF2B5EF4-FFF2-40B4-BE49-F238E27FC236}">
                <a16:creationId xmlns:a16="http://schemas.microsoft.com/office/drawing/2014/main" id="{C9EF4E08-E3C5-2CA2-FD74-1BAF26665A04}"/>
              </a:ext>
            </a:extLst>
          </p:cNvPr>
          <p:cNvSpPr/>
          <p:nvPr/>
        </p:nvSpPr>
        <p:spPr>
          <a:xfrm>
            <a:off x="345366" y="1093787"/>
            <a:ext cx="3011168"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Problem</a:t>
            </a:r>
          </a:p>
        </p:txBody>
      </p:sp>
      <p:sp>
        <p:nvSpPr>
          <p:cNvPr id="6" name="Rectangle 5">
            <a:extLst>
              <a:ext uri="{FF2B5EF4-FFF2-40B4-BE49-F238E27FC236}">
                <a16:creationId xmlns:a16="http://schemas.microsoft.com/office/drawing/2014/main" id="{1F1498B0-FD7E-F899-FC34-F9710D006B7A}"/>
              </a:ext>
            </a:extLst>
          </p:cNvPr>
          <p:cNvSpPr/>
          <p:nvPr/>
        </p:nvSpPr>
        <p:spPr>
          <a:xfrm>
            <a:off x="345366" y="1262986"/>
            <a:ext cx="3011168"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Only a few OEMs sell viewing data for measurement purposes</a:t>
            </a:r>
          </a:p>
        </p:txBody>
      </p:sp>
      <p:sp>
        <p:nvSpPr>
          <p:cNvPr id="9" name="Rectangle 8">
            <a:extLst>
              <a:ext uri="{FF2B5EF4-FFF2-40B4-BE49-F238E27FC236}">
                <a16:creationId xmlns:a16="http://schemas.microsoft.com/office/drawing/2014/main" id="{C5DF1F45-7B28-8831-66F8-AF22E2A2B03F}"/>
              </a:ext>
            </a:extLst>
          </p:cNvPr>
          <p:cNvSpPr/>
          <p:nvPr/>
        </p:nvSpPr>
        <p:spPr>
          <a:xfrm>
            <a:off x="345366" y="1927629"/>
            <a:ext cx="3011168"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Implementation Ideas/Options </a:t>
            </a:r>
          </a:p>
        </p:txBody>
      </p:sp>
      <p:sp>
        <p:nvSpPr>
          <p:cNvPr id="10" name="Rectangle 9">
            <a:extLst>
              <a:ext uri="{FF2B5EF4-FFF2-40B4-BE49-F238E27FC236}">
                <a16:creationId xmlns:a16="http://schemas.microsoft.com/office/drawing/2014/main" id="{89B08FC0-1FD5-5106-8357-55D75B032AB6}"/>
              </a:ext>
            </a:extLst>
          </p:cNvPr>
          <p:cNvSpPr/>
          <p:nvPr/>
        </p:nvSpPr>
        <p:spPr>
          <a:xfrm>
            <a:off x="345367" y="2096828"/>
            <a:ext cx="3011168" cy="25704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Add buy-side requirements to the I/O contracts </a:t>
            </a:r>
          </a:p>
          <a:p>
            <a:pPr marL="171450" indent="-171450">
              <a:spcAft>
                <a:spcPts val="600"/>
              </a:spcAft>
              <a:buFont typeface="Arial" panose="020B0604020202020204" pitchFamily="34" charset="0"/>
              <a:buChar char="•"/>
            </a:pPr>
            <a:r>
              <a:rPr lang="en-GB" sz="900" dirty="0">
                <a:solidFill>
                  <a:schemeClr val="tx1"/>
                </a:solidFill>
              </a:rPr>
              <a:t>Discuss structures that would incent OEMs to participate either at a campaign level or larger scale such as a panel, subset of data or census behaviors</a:t>
            </a:r>
          </a:p>
          <a:p>
            <a:pPr marL="460800" lvl="2" indent="-230400">
              <a:spcAft>
                <a:spcPts val="600"/>
              </a:spcAft>
              <a:buFont typeface="Calibri" panose="020F0502020204030204" pitchFamily="34" charset="0"/>
              <a:buChar char="–"/>
            </a:pPr>
            <a:r>
              <a:rPr lang="en-GB" sz="900" dirty="0">
                <a:solidFill>
                  <a:schemeClr val="tx1"/>
                </a:solidFill>
              </a:rPr>
              <a:t>Agency negotiates a premium cpm for data to be made available in the cleanroom or passed to the measurement company or advertiser/agency</a:t>
            </a:r>
          </a:p>
          <a:p>
            <a:pPr marL="171450" indent="-171450">
              <a:spcAft>
                <a:spcPts val="600"/>
              </a:spcAft>
              <a:buFont typeface="Arial" panose="020B0604020202020204" pitchFamily="34" charset="0"/>
              <a:buChar char="•"/>
            </a:pPr>
            <a:r>
              <a:rPr lang="en-GB" sz="900" dirty="0">
                <a:solidFill>
                  <a:schemeClr val="tx1"/>
                </a:solidFill>
              </a:rPr>
              <a:t>Identify objections with OEMs and opportunities to solve the objections</a:t>
            </a:r>
          </a:p>
        </p:txBody>
      </p:sp>
      <p:sp>
        <p:nvSpPr>
          <p:cNvPr id="13" name="Rectangle 12">
            <a:extLst>
              <a:ext uri="{FF2B5EF4-FFF2-40B4-BE49-F238E27FC236}">
                <a16:creationId xmlns:a16="http://schemas.microsoft.com/office/drawing/2014/main" id="{F866744E-A93C-C6F7-79E9-FD8C1A240071}"/>
              </a:ext>
            </a:extLst>
          </p:cNvPr>
          <p:cNvSpPr/>
          <p:nvPr/>
        </p:nvSpPr>
        <p:spPr>
          <a:xfrm>
            <a:off x="3407091" y="1093787"/>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Solution</a:t>
            </a:r>
          </a:p>
        </p:txBody>
      </p:sp>
      <p:sp>
        <p:nvSpPr>
          <p:cNvPr id="14" name="Rectangle 13">
            <a:extLst>
              <a:ext uri="{FF2B5EF4-FFF2-40B4-BE49-F238E27FC236}">
                <a16:creationId xmlns:a16="http://schemas.microsoft.com/office/drawing/2014/main" id="{770576D0-C4B4-6BF0-D47F-3F98AD521AB4}"/>
              </a:ext>
            </a:extLst>
          </p:cNvPr>
          <p:cNvSpPr/>
          <p:nvPr/>
        </p:nvSpPr>
        <p:spPr>
          <a:xfrm>
            <a:off x="3407091" y="1262986"/>
            <a:ext cx="2665095"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Buyers mandate OEM participation in open data to purchase inventory</a:t>
            </a:r>
            <a:endParaRPr lang="en-GB" sz="900" u="sng" dirty="0">
              <a:solidFill>
                <a:schemeClr val="tx1"/>
              </a:solidFill>
            </a:endParaRPr>
          </a:p>
        </p:txBody>
      </p:sp>
      <p:sp>
        <p:nvSpPr>
          <p:cNvPr id="22" name="Rectangle 21">
            <a:extLst>
              <a:ext uri="{FF2B5EF4-FFF2-40B4-BE49-F238E27FC236}">
                <a16:creationId xmlns:a16="http://schemas.microsoft.com/office/drawing/2014/main" id="{1999FBAB-5A05-FEF6-00CE-AE78CB8E9469}"/>
              </a:ext>
            </a:extLst>
          </p:cNvPr>
          <p:cNvSpPr/>
          <p:nvPr/>
        </p:nvSpPr>
        <p:spPr>
          <a:xfrm>
            <a:off x="3407091" y="3292797"/>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Critical Path Participants </a:t>
            </a:r>
          </a:p>
        </p:txBody>
      </p:sp>
      <p:sp>
        <p:nvSpPr>
          <p:cNvPr id="23" name="Rectangle 22">
            <a:extLst>
              <a:ext uri="{FF2B5EF4-FFF2-40B4-BE49-F238E27FC236}">
                <a16:creationId xmlns:a16="http://schemas.microsoft.com/office/drawing/2014/main" id="{28E0FFA5-FD74-F9AE-72C9-674FF6B9D191}"/>
              </a:ext>
            </a:extLst>
          </p:cNvPr>
          <p:cNvSpPr/>
          <p:nvPr/>
        </p:nvSpPr>
        <p:spPr>
          <a:xfrm>
            <a:off x="3406341" y="3461996"/>
            <a:ext cx="2665095" cy="5278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400"/>
              </a:spcAft>
            </a:pPr>
            <a:r>
              <a:rPr lang="en-GB" sz="900" dirty="0">
                <a:solidFill>
                  <a:schemeClr val="tx1"/>
                </a:solidFill>
              </a:rPr>
              <a:t>Buyers, Advertisers, OEMs</a:t>
            </a:r>
          </a:p>
        </p:txBody>
      </p:sp>
      <p:sp>
        <p:nvSpPr>
          <p:cNvPr id="25" name="Rectangle 24">
            <a:extLst>
              <a:ext uri="{FF2B5EF4-FFF2-40B4-BE49-F238E27FC236}">
                <a16:creationId xmlns:a16="http://schemas.microsoft.com/office/drawing/2014/main" id="{0C8DEE7E-4F8C-BD32-9952-F2EC4385EB6F}"/>
              </a:ext>
            </a:extLst>
          </p:cNvPr>
          <p:cNvSpPr/>
          <p:nvPr/>
        </p:nvSpPr>
        <p:spPr>
          <a:xfrm>
            <a:off x="3407091" y="4036295"/>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Unknowns</a:t>
            </a:r>
          </a:p>
        </p:txBody>
      </p:sp>
      <p:sp>
        <p:nvSpPr>
          <p:cNvPr id="26" name="Rectangle 25">
            <a:extLst>
              <a:ext uri="{FF2B5EF4-FFF2-40B4-BE49-F238E27FC236}">
                <a16:creationId xmlns:a16="http://schemas.microsoft.com/office/drawing/2014/main" id="{1D9BCCA6-9300-D25A-1CEE-70C3E0097C6E}"/>
              </a:ext>
            </a:extLst>
          </p:cNvPr>
          <p:cNvSpPr/>
          <p:nvPr/>
        </p:nvSpPr>
        <p:spPr>
          <a:xfrm>
            <a:off x="3406341" y="4205495"/>
            <a:ext cx="2665095" cy="4617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Will buyers and OEM agree?</a:t>
            </a:r>
          </a:p>
        </p:txBody>
      </p:sp>
      <p:sp>
        <p:nvSpPr>
          <p:cNvPr id="28" name="Rectangle 27">
            <a:extLst>
              <a:ext uri="{FF2B5EF4-FFF2-40B4-BE49-F238E27FC236}">
                <a16:creationId xmlns:a16="http://schemas.microsoft.com/office/drawing/2014/main" id="{284DE029-FC75-DBE2-AE81-A88366EC0D3C}"/>
              </a:ext>
            </a:extLst>
          </p:cNvPr>
          <p:cNvSpPr/>
          <p:nvPr/>
        </p:nvSpPr>
        <p:spPr>
          <a:xfrm>
            <a:off x="6113775" y="1093787"/>
            <a:ext cx="2675896"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Benefits by Stakeholder Group</a:t>
            </a:r>
          </a:p>
        </p:txBody>
      </p:sp>
      <p:sp>
        <p:nvSpPr>
          <p:cNvPr id="29" name="Rectangle 28">
            <a:extLst>
              <a:ext uri="{FF2B5EF4-FFF2-40B4-BE49-F238E27FC236}">
                <a16:creationId xmlns:a16="http://schemas.microsoft.com/office/drawing/2014/main" id="{306A7EDF-896A-6EED-8AA5-BA46FC1EB978}"/>
              </a:ext>
            </a:extLst>
          </p:cNvPr>
          <p:cNvSpPr/>
          <p:nvPr/>
        </p:nvSpPr>
        <p:spPr>
          <a:xfrm>
            <a:off x="6113775" y="1262987"/>
            <a:ext cx="2675896" cy="172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Buy</a:t>
            </a:r>
          </a:p>
          <a:p>
            <a:pPr>
              <a:spcAft>
                <a:spcPts val="600"/>
              </a:spcAft>
            </a:pPr>
            <a:r>
              <a:rPr lang="en-GB" sz="900" dirty="0">
                <a:solidFill>
                  <a:schemeClr val="tx1"/>
                </a:solidFill>
              </a:rPr>
              <a:t>Sell</a:t>
            </a:r>
          </a:p>
          <a:p>
            <a:pPr>
              <a:spcAft>
                <a:spcPts val="600"/>
              </a:spcAft>
            </a:pPr>
            <a:r>
              <a:rPr lang="en-GB" sz="900" dirty="0">
                <a:solidFill>
                  <a:schemeClr val="tx1"/>
                </a:solidFill>
              </a:rPr>
              <a:t>Count</a:t>
            </a:r>
          </a:p>
          <a:p>
            <a:pPr>
              <a:spcAft>
                <a:spcPts val="600"/>
              </a:spcAft>
            </a:pPr>
            <a:r>
              <a:rPr lang="en-GB" sz="900" dirty="0">
                <a:solidFill>
                  <a:schemeClr val="tx1"/>
                </a:solidFill>
              </a:rPr>
              <a:t>OEM</a:t>
            </a:r>
          </a:p>
          <a:p>
            <a:pPr>
              <a:spcAft>
                <a:spcPts val="600"/>
              </a:spcAft>
            </a:pPr>
            <a:r>
              <a:rPr lang="en-GB" sz="900" dirty="0">
                <a:solidFill>
                  <a:schemeClr val="tx1"/>
                </a:solidFill>
              </a:rPr>
              <a:t>Support</a:t>
            </a:r>
          </a:p>
        </p:txBody>
      </p:sp>
      <p:sp>
        <p:nvSpPr>
          <p:cNvPr id="31" name="Rectangle 30">
            <a:extLst>
              <a:ext uri="{FF2B5EF4-FFF2-40B4-BE49-F238E27FC236}">
                <a16:creationId xmlns:a16="http://schemas.microsoft.com/office/drawing/2014/main" id="{F36AC4E7-B680-8047-009D-2D4A7B5EE2CD}"/>
              </a:ext>
            </a:extLst>
          </p:cNvPr>
          <p:cNvSpPr/>
          <p:nvPr/>
        </p:nvSpPr>
        <p:spPr>
          <a:xfrm>
            <a:off x="6113027" y="3028693"/>
            <a:ext cx="2683312"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Next Steps </a:t>
            </a:r>
          </a:p>
        </p:txBody>
      </p:sp>
      <p:sp>
        <p:nvSpPr>
          <p:cNvPr id="32" name="Rectangle 31">
            <a:extLst>
              <a:ext uri="{FF2B5EF4-FFF2-40B4-BE49-F238E27FC236}">
                <a16:creationId xmlns:a16="http://schemas.microsoft.com/office/drawing/2014/main" id="{32498B1B-63E6-C391-1379-502456132970}"/>
              </a:ext>
            </a:extLst>
          </p:cNvPr>
          <p:cNvSpPr/>
          <p:nvPr/>
        </p:nvSpPr>
        <p:spPr>
          <a:xfrm>
            <a:off x="6113027" y="3197893"/>
            <a:ext cx="2683312" cy="14693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Agreement on buyers to move forward, establish time frame for OEM’s to meet. Ask CIMM working group to develop the potential incentive structure. </a:t>
            </a:r>
          </a:p>
        </p:txBody>
      </p:sp>
      <p:sp>
        <p:nvSpPr>
          <p:cNvPr id="7" name="Rectangle 6">
            <a:extLst>
              <a:ext uri="{FF2B5EF4-FFF2-40B4-BE49-F238E27FC236}">
                <a16:creationId xmlns:a16="http://schemas.microsoft.com/office/drawing/2014/main" id="{0C8E8F6E-CA96-DDA6-322A-327F0D2CBA58}"/>
              </a:ext>
            </a:extLst>
          </p:cNvPr>
          <p:cNvSpPr/>
          <p:nvPr/>
        </p:nvSpPr>
        <p:spPr>
          <a:xfrm>
            <a:off x="5692588" y="276225"/>
            <a:ext cx="2411505" cy="771098"/>
          </a:xfrm>
          <a:prstGeom prst="rect">
            <a:avLst/>
          </a:prstGeom>
          <a:solidFill>
            <a:schemeClr val="bg1">
              <a:lumMod val="95000"/>
            </a:schemeClr>
          </a:solid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2.5 Revenue Incentive</a:t>
            </a:r>
          </a:p>
        </p:txBody>
      </p:sp>
      <p:grpSp>
        <p:nvGrpSpPr>
          <p:cNvPr id="8" name="Group 7">
            <a:extLst>
              <a:ext uri="{FF2B5EF4-FFF2-40B4-BE49-F238E27FC236}">
                <a16:creationId xmlns:a16="http://schemas.microsoft.com/office/drawing/2014/main" id="{7A706FE8-5B27-1A1F-3CAB-819BD68BB5C5}"/>
              </a:ext>
            </a:extLst>
          </p:cNvPr>
          <p:cNvGrpSpPr/>
          <p:nvPr/>
        </p:nvGrpSpPr>
        <p:grpSpPr>
          <a:xfrm>
            <a:off x="3407090" y="1927629"/>
            <a:ext cx="2665095" cy="644122"/>
            <a:chOff x="3407090" y="1914929"/>
            <a:chExt cx="2665095" cy="644122"/>
          </a:xfrm>
        </p:grpSpPr>
        <p:sp>
          <p:nvSpPr>
            <p:cNvPr id="11" name="Rectangle 10">
              <a:extLst>
                <a:ext uri="{FF2B5EF4-FFF2-40B4-BE49-F238E27FC236}">
                  <a16:creationId xmlns:a16="http://schemas.microsoft.com/office/drawing/2014/main" id="{46215317-6C28-8CB3-617B-3A67F496BF50}"/>
                </a:ext>
              </a:extLst>
            </p:cNvPr>
            <p:cNvSpPr/>
            <p:nvPr/>
          </p:nvSpPr>
          <p:spPr>
            <a:xfrm>
              <a:off x="3407090" y="1914929"/>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Pros </a:t>
              </a:r>
            </a:p>
          </p:txBody>
        </p:sp>
        <p:sp>
          <p:nvSpPr>
            <p:cNvPr id="12" name="Rectangle 11">
              <a:extLst>
                <a:ext uri="{FF2B5EF4-FFF2-40B4-BE49-F238E27FC236}">
                  <a16:creationId xmlns:a16="http://schemas.microsoft.com/office/drawing/2014/main" id="{A139815E-0C8B-2F20-3AAE-2523CB64BE98}"/>
                </a:ext>
              </a:extLst>
            </p:cNvPr>
            <p:cNvSpPr/>
            <p:nvPr/>
          </p:nvSpPr>
          <p:spPr>
            <a:xfrm>
              <a:off x="3407090" y="2084129"/>
              <a:ext cx="2665095" cy="47492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More data into the ecosystem,</a:t>
              </a:r>
            </a:p>
          </p:txBody>
        </p:sp>
      </p:grpSp>
      <p:grpSp>
        <p:nvGrpSpPr>
          <p:cNvPr id="15" name="Group 14">
            <a:extLst>
              <a:ext uri="{FF2B5EF4-FFF2-40B4-BE49-F238E27FC236}">
                <a16:creationId xmlns:a16="http://schemas.microsoft.com/office/drawing/2014/main" id="{EFE302B4-3AF6-35BE-9EF6-5A524C87548B}"/>
              </a:ext>
            </a:extLst>
          </p:cNvPr>
          <p:cNvGrpSpPr/>
          <p:nvPr/>
        </p:nvGrpSpPr>
        <p:grpSpPr>
          <a:xfrm>
            <a:off x="3406341" y="2613961"/>
            <a:ext cx="2665845" cy="635261"/>
            <a:chOff x="3406341" y="2596952"/>
            <a:chExt cx="2665845" cy="635261"/>
          </a:xfrm>
        </p:grpSpPr>
        <p:sp>
          <p:nvSpPr>
            <p:cNvPr id="18" name="Rectangle 17">
              <a:extLst>
                <a:ext uri="{FF2B5EF4-FFF2-40B4-BE49-F238E27FC236}">
                  <a16:creationId xmlns:a16="http://schemas.microsoft.com/office/drawing/2014/main" id="{946A9579-8523-FCEF-C1DC-1C96726C8ABD}"/>
                </a:ext>
              </a:extLst>
            </p:cNvPr>
            <p:cNvSpPr/>
            <p:nvPr/>
          </p:nvSpPr>
          <p:spPr>
            <a:xfrm>
              <a:off x="3407091" y="2596952"/>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Cons </a:t>
              </a:r>
            </a:p>
          </p:txBody>
        </p:sp>
        <p:sp>
          <p:nvSpPr>
            <p:cNvPr id="19" name="Rectangle 18">
              <a:extLst>
                <a:ext uri="{FF2B5EF4-FFF2-40B4-BE49-F238E27FC236}">
                  <a16:creationId xmlns:a16="http://schemas.microsoft.com/office/drawing/2014/main" id="{94EB27E0-0251-72C3-16A6-540B5A1ECC75}"/>
                </a:ext>
              </a:extLst>
            </p:cNvPr>
            <p:cNvSpPr/>
            <p:nvPr/>
          </p:nvSpPr>
          <p:spPr>
            <a:xfrm>
              <a:off x="3406341" y="2766152"/>
              <a:ext cx="2665095" cy="46606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Conflicts with existing revenue models. Additional costs in more data.</a:t>
              </a:r>
            </a:p>
          </p:txBody>
        </p:sp>
      </p:grpSp>
      <p:sp>
        <p:nvSpPr>
          <p:cNvPr id="16" name="Slide Number Placeholder 15">
            <a:extLst>
              <a:ext uri="{FF2B5EF4-FFF2-40B4-BE49-F238E27FC236}">
                <a16:creationId xmlns:a16="http://schemas.microsoft.com/office/drawing/2014/main" id="{A8C59807-4FB0-9449-95CA-F2A7B0E8DF8E}"/>
              </a:ext>
            </a:extLst>
          </p:cNvPr>
          <p:cNvSpPr>
            <a:spLocks noGrp="1"/>
          </p:cNvSpPr>
          <p:nvPr>
            <p:ph type="sldNum" sz="quarter" idx="11"/>
          </p:nvPr>
        </p:nvSpPr>
        <p:spPr/>
        <p:txBody>
          <a:bodyPr/>
          <a:lstStyle/>
          <a:p>
            <a:fld id="{10AABD62-4B1F-4370-9BF1-A64AA2AFB05A}" type="slidenum">
              <a:rPr lang="en-GB" smtClean="0"/>
              <a:pPr/>
              <a:t>56</a:t>
            </a:fld>
            <a:endParaRPr lang="en-GB" dirty="0"/>
          </a:p>
        </p:txBody>
      </p:sp>
    </p:spTree>
    <p:extLst>
      <p:ext uri="{BB962C8B-B14F-4D97-AF65-F5344CB8AC3E}">
        <p14:creationId xmlns:p14="http://schemas.microsoft.com/office/powerpoint/2010/main" val="8243047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37D8-77F2-199E-A248-E4D65A962088}"/>
              </a:ext>
            </a:extLst>
          </p:cNvPr>
          <p:cNvSpPr>
            <a:spLocks noGrp="1"/>
          </p:cNvSpPr>
          <p:nvPr>
            <p:ph type="title"/>
          </p:nvPr>
        </p:nvSpPr>
        <p:spPr>
          <a:xfrm>
            <a:off x="354330" y="272581"/>
            <a:ext cx="5338258" cy="617220"/>
          </a:xfrm>
        </p:spPr>
        <p:txBody>
          <a:bodyPr>
            <a:noAutofit/>
          </a:bodyPr>
          <a:lstStyle/>
          <a:p>
            <a:r>
              <a:rPr lang="en-GB" dirty="0"/>
              <a:t>More Data Group – 2.6</a:t>
            </a:r>
          </a:p>
        </p:txBody>
      </p:sp>
      <p:sp>
        <p:nvSpPr>
          <p:cNvPr id="3" name="Footer Placeholder 2">
            <a:extLst>
              <a:ext uri="{FF2B5EF4-FFF2-40B4-BE49-F238E27FC236}">
                <a16:creationId xmlns:a16="http://schemas.microsoft.com/office/drawing/2014/main" id="{93304075-9AB7-BA72-16A4-5BE10C79D8CD}"/>
              </a:ext>
            </a:extLst>
          </p:cNvPr>
          <p:cNvSpPr>
            <a:spLocks noGrp="1"/>
          </p:cNvSpPr>
          <p:nvPr>
            <p:ph type="ftr" sz="quarter" idx="10"/>
          </p:nvPr>
        </p:nvSpPr>
        <p:spPr/>
        <p:txBody>
          <a:bodyPr/>
          <a:lstStyle/>
          <a:p>
            <a:r>
              <a:rPr lang="en-GB" dirty="0"/>
              <a:t>Coalition for Innovation in Media Measurement, October 2023</a:t>
            </a:r>
          </a:p>
        </p:txBody>
      </p:sp>
      <p:sp>
        <p:nvSpPr>
          <p:cNvPr id="5" name="Rectangle 4">
            <a:extLst>
              <a:ext uri="{FF2B5EF4-FFF2-40B4-BE49-F238E27FC236}">
                <a16:creationId xmlns:a16="http://schemas.microsoft.com/office/drawing/2014/main" id="{C9EF4E08-E3C5-2CA2-FD74-1BAF26665A04}"/>
              </a:ext>
            </a:extLst>
          </p:cNvPr>
          <p:cNvSpPr/>
          <p:nvPr/>
        </p:nvSpPr>
        <p:spPr>
          <a:xfrm>
            <a:off x="345366" y="1093787"/>
            <a:ext cx="3011168"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Problem</a:t>
            </a:r>
          </a:p>
        </p:txBody>
      </p:sp>
      <p:sp>
        <p:nvSpPr>
          <p:cNvPr id="6" name="Rectangle 5">
            <a:extLst>
              <a:ext uri="{FF2B5EF4-FFF2-40B4-BE49-F238E27FC236}">
                <a16:creationId xmlns:a16="http://schemas.microsoft.com/office/drawing/2014/main" id="{1F1498B0-FD7E-F899-FC34-F9710D006B7A}"/>
              </a:ext>
            </a:extLst>
          </p:cNvPr>
          <p:cNvSpPr/>
          <p:nvPr/>
        </p:nvSpPr>
        <p:spPr>
          <a:xfrm>
            <a:off x="345366" y="1262986"/>
            <a:ext cx="3011168"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Only a few OEMs sell viewing data for measurement purposes</a:t>
            </a:r>
          </a:p>
        </p:txBody>
      </p:sp>
      <p:sp>
        <p:nvSpPr>
          <p:cNvPr id="9" name="Rectangle 8">
            <a:extLst>
              <a:ext uri="{FF2B5EF4-FFF2-40B4-BE49-F238E27FC236}">
                <a16:creationId xmlns:a16="http://schemas.microsoft.com/office/drawing/2014/main" id="{C5DF1F45-7B28-8831-66F8-AF22E2A2B03F}"/>
              </a:ext>
            </a:extLst>
          </p:cNvPr>
          <p:cNvSpPr/>
          <p:nvPr/>
        </p:nvSpPr>
        <p:spPr>
          <a:xfrm>
            <a:off x="345366" y="1927629"/>
            <a:ext cx="3011168"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Implementation Ideas/Options </a:t>
            </a:r>
          </a:p>
        </p:txBody>
      </p:sp>
      <p:sp>
        <p:nvSpPr>
          <p:cNvPr id="10" name="Rectangle 9">
            <a:extLst>
              <a:ext uri="{FF2B5EF4-FFF2-40B4-BE49-F238E27FC236}">
                <a16:creationId xmlns:a16="http://schemas.microsoft.com/office/drawing/2014/main" id="{89B08FC0-1FD5-5106-8357-55D75B032AB6}"/>
              </a:ext>
            </a:extLst>
          </p:cNvPr>
          <p:cNvSpPr/>
          <p:nvPr/>
        </p:nvSpPr>
        <p:spPr>
          <a:xfrm>
            <a:off x="345367" y="2096828"/>
            <a:ext cx="3011168" cy="25704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marL="228600" indent="-228600">
              <a:spcAft>
                <a:spcPts val="600"/>
              </a:spcAft>
              <a:buFont typeface="+mj-lt"/>
              <a:buAutoNum type="arabicPeriod"/>
            </a:pPr>
            <a:r>
              <a:rPr lang="en-GB" sz="900" dirty="0">
                <a:solidFill>
                  <a:schemeClr val="tx1"/>
                </a:solidFill>
              </a:rPr>
              <a:t>Privacy</a:t>
            </a:r>
          </a:p>
          <a:p>
            <a:pPr marL="460800" lvl="1" indent="-228600">
              <a:spcAft>
                <a:spcPts val="600"/>
              </a:spcAft>
              <a:buFont typeface="+mj-lt"/>
              <a:buAutoNum type="alphaLcPeriod"/>
            </a:pPr>
            <a:r>
              <a:rPr lang="en-GB" sz="900" dirty="0">
                <a:solidFill>
                  <a:schemeClr val="tx1"/>
                </a:solidFill>
              </a:rPr>
              <a:t>ID spine and ladders</a:t>
            </a:r>
          </a:p>
          <a:p>
            <a:pPr marL="460800" lvl="1" indent="-228600">
              <a:spcAft>
                <a:spcPts val="600"/>
              </a:spcAft>
              <a:buFont typeface="+mj-lt"/>
              <a:buAutoNum type="alphaLcPeriod"/>
            </a:pPr>
            <a:r>
              <a:rPr lang="en-GB" sz="900" dirty="0">
                <a:solidFill>
                  <a:schemeClr val="tx1"/>
                </a:solidFill>
              </a:rPr>
              <a:t>Compliance and enforcement</a:t>
            </a:r>
          </a:p>
          <a:p>
            <a:pPr marL="228600" indent="-228600">
              <a:spcAft>
                <a:spcPts val="600"/>
              </a:spcAft>
              <a:buFont typeface="+mj-lt"/>
              <a:buAutoNum type="arabicPeriod"/>
            </a:pPr>
            <a:r>
              <a:rPr lang="en-GB" sz="900" dirty="0">
                <a:solidFill>
                  <a:schemeClr val="tx1"/>
                </a:solidFill>
              </a:rPr>
              <a:t>Permission administration</a:t>
            </a:r>
          </a:p>
          <a:p>
            <a:pPr marL="228600" indent="-228600">
              <a:spcAft>
                <a:spcPts val="600"/>
              </a:spcAft>
              <a:buFont typeface="+mj-lt"/>
              <a:buAutoNum type="arabicPeriod"/>
            </a:pPr>
            <a:r>
              <a:rPr lang="en-GB" sz="900" dirty="0">
                <a:solidFill>
                  <a:schemeClr val="tx1"/>
                </a:solidFill>
              </a:rPr>
              <a:t>Unification standards</a:t>
            </a:r>
          </a:p>
          <a:p>
            <a:pPr marL="460800" lvl="1" indent="-228600">
              <a:spcAft>
                <a:spcPts val="600"/>
              </a:spcAft>
              <a:buFont typeface="+mj-lt"/>
              <a:buAutoNum type="alphaLcPeriod"/>
            </a:pPr>
            <a:r>
              <a:rPr lang="en-GB" sz="900" dirty="0">
                <a:solidFill>
                  <a:schemeClr val="tx1"/>
                </a:solidFill>
              </a:rPr>
              <a:t>Open source, syndicated definitions</a:t>
            </a:r>
          </a:p>
          <a:p>
            <a:pPr marL="460800" lvl="1" indent="-228600">
              <a:spcAft>
                <a:spcPts val="600"/>
              </a:spcAft>
              <a:buFont typeface="+mj-lt"/>
              <a:buAutoNum type="alphaLcPeriod"/>
            </a:pPr>
            <a:r>
              <a:rPr lang="en-GB" sz="900" dirty="0">
                <a:solidFill>
                  <a:schemeClr val="tx1"/>
                </a:solidFill>
              </a:rPr>
              <a:t>Algorithms to bridge disparate data sources </a:t>
            </a:r>
          </a:p>
        </p:txBody>
      </p:sp>
      <p:sp>
        <p:nvSpPr>
          <p:cNvPr id="13" name="Rectangle 12">
            <a:extLst>
              <a:ext uri="{FF2B5EF4-FFF2-40B4-BE49-F238E27FC236}">
                <a16:creationId xmlns:a16="http://schemas.microsoft.com/office/drawing/2014/main" id="{F866744E-A93C-C6F7-79E9-FD8C1A240071}"/>
              </a:ext>
            </a:extLst>
          </p:cNvPr>
          <p:cNvSpPr/>
          <p:nvPr/>
        </p:nvSpPr>
        <p:spPr>
          <a:xfrm>
            <a:off x="3407091" y="1093787"/>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Solution</a:t>
            </a:r>
          </a:p>
        </p:txBody>
      </p:sp>
      <p:sp>
        <p:nvSpPr>
          <p:cNvPr id="14" name="Rectangle 13">
            <a:extLst>
              <a:ext uri="{FF2B5EF4-FFF2-40B4-BE49-F238E27FC236}">
                <a16:creationId xmlns:a16="http://schemas.microsoft.com/office/drawing/2014/main" id="{770576D0-C4B4-6BF0-D47F-3F98AD521AB4}"/>
              </a:ext>
            </a:extLst>
          </p:cNvPr>
          <p:cNvSpPr/>
          <p:nvPr/>
        </p:nvSpPr>
        <p:spPr>
          <a:xfrm>
            <a:off x="3407091" y="1262986"/>
            <a:ext cx="2665095"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Define a case study to demonstrate how a cleanroom can be used to effectively provide measurement for XP campaign while protecting privacy and proprietary business concerns</a:t>
            </a:r>
            <a:endParaRPr lang="en-GB" sz="900" u="sng" dirty="0">
              <a:solidFill>
                <a:schemeClr val="tx1"/>
              </a:solidFill>
            </a:endParaRPr>
          </a:p>
        </p:txBody>
      </p:sp>
      <p:sp>
        <p:nvSpPr>
          <p:cNvPr id="22" name="Rectangle 21">
            <a:extLst>
              <a:ext uri="{FF2B5EF4-FFF2-40B4-BE49-F238E27FC236}">
                <a16:creationId xmlns:a16="http://schemas.microsoft.com/office/drawing/2014/main" id="{1999FBAB-5A05-FEF6-00CE-AE78CB8E9469}"/>
              </a:ext>
            </a:extLst>
          </p:cNvPr>
          <p:cNvSpPr/>
          <p:nvPr/>
        </p:nvSpPr>
        <p:spPr>
          <a:xfrm>
            <a:off x="3407091" y="3292797"/>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Critical Path Participants </a:t>
            </a:r>
          </a:p>
        </p:txBody>
      </p:sp>
      <p:sp>
        <p:nvSpPr>
          <p:cNvPr id="23" name="Rectangle 22">
            <a:extLst>
              <a:ext uri="{FF2B5EF4-FFF2-40B4-BE49-F238E27FC236}">
                <a16:creationId xmlns:a16="http://schemas.microsoft.com/office/drawing/2014/main" id="{28E0FFA5-FD74-F9AE-72C9-674FF6B9D191}"/>
              </a:ext>
            </a:extLst>
          </p:cNvPr>
          <p:cNvSpPr/>
          <p:nvPr/>
        </p:nvSpPr>
        <p:spPr>
          <a:xfrm>
            <a:off x="3406341" y="3461996"/>
            <a:ext cx="2665095" cy="5278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400"/>
              </a:spcAft>
            </a:pPr>
            <a:r>
              <a:rPr lang="en-GB" sz="900" dirty="0">
                <a:solidFill>
                  <a:schemeClr val="tx1"/>
                </a:solidFill>
              </a:rPr>
              <a:t>OEMs, Measurement Cos, CleanTech provider.</a:t>
            </a:r>
          </a:p>
        </p:txBody>
      </p:sp>
      <p:sp>
        <p:nvSpPr>
          <p:cNvPr id="25" name="Rectangle 24">
            <a:extLst>
              <a:ext uri="{FF2B5EF4-FFF2-40B4-BE49-F238E27FC236}">
                <a16:creationId xmlns:a16="http://schemas.microsoft.com/office/drawing/2014/main" id="{0C8DEE7E-4F8C-BD32-9952-F2EC4385EB6F}"/>
              </a:ext>
            </a:extLst>
          </p:cNvPr>
          <p:cNvSpPr/>
          <p:nvPr/>
        </p:nvSpPr>
        <p:spPr>
          <a:xfrm>
            <a:off x="3407091" y="4036295"/>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Unknowns</a:t>
            </a:r>
          </a:p>
        </p:txBody>
      </p:sp>
      <p:sp>
        <p:nvSpPr>
          <p:cNvPr id="26" name="Rectangle 25">
            <a:extLst>
              <a:ext uri="{FF2B5EF4-FFF2-40B4-BE49-F238E27FC236}">
                <a16:creationId xmlns:a16="http://schemas.microsoft.com/office/drawing/2014/main" id="{1D9BCCA6-9300-D25A-1CEE-70C3E0097C6E}"/>
              </a:ext>
            </a:extLst>
          </p:cNvPr>
          <p:cNvSpPr/>
          <p:nvPr/>
        </p:nvSpPr>
        <p:spPr>
          <a:xfrm>
            <a:off x="3406341" y="4205495"/>
            <a:ext cx="2665095" cy="4617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Interest in CIMM PMO role</a:t>
            </a:r>
          </a:p>
        </p:txBody>
      </p:sp>
      <p:sp>
        <p:nvSpPr>
          <p:cNvPr id="28" name="Rectangle 27">
            <a:extLst>
              <a:ext uri="{FF2B5EF4-FFF2-40B4-BE49-F238E27FC236}">
                <a16:creationId xmlns:a16="http://schemas.microsoft.com/office/drawing/2014/main" id="{284DE029-FC75-DBE2-AE81-A88366EC0D3C}"/>
              </a:ext>
            </a:extLst>
          </p:cNvPr>
          <p:cNvSpPr/>
          <p:nvPr/>
        </p:nvSpPr>
        <p:spPr>
          <a:xfrm>
            <a:off x="6113775" y="1093787"/>
            <a:ext cx="2675896"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Benefits by Stakeholder Group</a:t>
            </a:r>
          </a:p>
        </p:txBody>
      </p:sp>
      <p:sp>
        <p:nvSpPr>
          <p:cNvPr id="29" name="Rectangle 28">
            <a:extLst>
              <a:ext uri="{FF2B5EF4-FFF2-40B4-BE49-F238E27FC236}">
                <a16:creationId xmlns:a16="http://schemas.microsoft.com/office/drawing/2014/main" id="{306A7EDF-896A-6EED-8AA5-BA46FC1EB978}"/>
              </a:ext>
            </a:extLst>
          </p:cNvPr>
          <p:cNvSpPr/>
          <p:nvPr/>
        </p:nvSpPr>
        <p:spPr>
          <a:xfrm>
            <a:off x="6113775" y="1262987"/>
            <a:ext cx="2675896" cy="172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Buy</a:t>
            </a:r>
          </a:p>
          <a:p>
            <a:pPr>
              <a:spcAft>
                <a:spcPts val="600"/>
              </a:spcAft>
            </a:pPr>
            <a:r>
              <a:rPr lang="en-GB" sz="900" dirty="0">
                <a:solidFill>
                  <a:schemeClr val="tx1"/>
                </a:solidFill>
              </a:rPr>
              <a:t>Sell</a:t>
            </a:r>
          </a:p>
          <a:p>
            <a:pPr>
              <a:spcAft>
                <a:spcPts val="600"/>
              </a:spcAft>
            </a:pPr>
            <a:r>
              <a:rPr lang="en-GB" sz="900" dirty="0">
                <a:solidFill>
                  <a:schemeClr val="tx1"/>
                </a:solidFill>
              </a:rPr>
              <a:t>Count</a:t>
            </a:r>
          </a:p>
          <a:p>
            <a:pPr>
              <a:spcAft>
                <a:spcPts val="600"/>
              </a:spcAft>
            </a:pPr>
            <a:r>
              <a:rPr lang="en-GB" sz="900" dirty="0">
                <a:solidFill>
                  <a:schemeClr val="tx1"/>
                </a:solidFill>
              </a:rPr>
              <a:t>OEM</a:t>
            </a:r>
          </a:p>
          <a:p>
            <a:pPr>
              <a:spcAft>
                <a:spcPts val="600"/>
              </a:spcAft>
            </a:pPr>
            <a:r>
              <a:rPr lang="en-GB" sz="900" dirty="0">
                <a:solidFill>
                  <a:schemeClr val="tx1"/>
                </a:solidFill>
              </a:rPr>
              <a:t>Support</a:t>
            </a:r>
          </a:p>
        </p:txBody>
      </p:sp>
      <p:sp>
        <p:nvSpPr>
          <p:cNvPr id="31" name="Rectangle 30">
            <a:extLst>
              <a:ext uri="{FF2B5EF4-FFF2-40B4-BE49-F238E27FC236}">
                <a16:creationId xmlns:a16="http://schemas.microsoft.com/office/drawing/2014/main" id="{F36AC4E7-B680-8047-009D-2D4A7B5EE2CD}"/>
              </a:ext>
            </a:extLst>
          </p:cNvPr>
          <p:cNvSpPr/>
          <p:nvPr/>
        </p:nvSpPr>
        <p:spPr>
          <a:xfrm>
            <a:off x="6113027" y="3028693"/>
            <a:ext cx="2683312"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Next Steps </a:t>
            </a:r>
          </a:p>
        </p:txBody>
      </p:sp>
      <p:sp>
        <p:nvSpPr>
          <p:cNvPr id="32" name="Rectangle 31">
            <a:extLst>
              <a:ext uri="{FF2B5EF4-FFF2-40B4-BE49-F238E27FC236}">
                <a16:creationId xmlns:a16="http://schemas.microsoft.com/office/drawing/2014/main" id="{32498B1B-63E6-C391-1379-502456132970}"/>
              </a:ext>
            </a:extLst>
          </p:cNvPr>
          <p:cNvSpPr/>
          <p:nvPr/>
        </p:nvSpPr>
        <p:spPr>
          <a:xfrm>
            <a:off x="6113027" y="3197893"/>
            <a:ext cx="2683312" cy="14693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Identify a cleanroom provider(s), Identify a campaign, Identify OEM’s to provide activity, Identify an analyst to review and produce results</a:t>
            </a:r>
          </a:p>
        </p:txBody>
      </p:sp>
      <p:sp>
        <p:nvSpPr>
          <p:cNvPr id="7" name="Rectangle 6">
            <a:extLst>
              <a:ext uri="{FF2B5EF4-FFF2-40B4-BE49-F238E27FC236}">
                <a16:creationId xmlns:a16="http://schemas.microsoft.com/office/drawing/2014/main" id="{0C8E8F6E-CA96-DDA6-322A-327F0D2CBA58}"/>
              </a:ext>
            </a:extLst>
          </p:cNvPr>
          <p:cNvSpPr/>
          <p:nvPr/>
        </p:nvSpPr>
        <p:spPr>
          <a:xfrm>
            <a:off x="5692588" y="276225"/>
            <a:ext cx="2411505" cy="771098"/>
          </a:xfrm>
          <a:prstGeom prst="rect">
            <a:avLst/>
          </a:prstGeom>
          <a:solidFill>
            <a:schemeClr val="bg1">
              <a:lumMod val="95000"/>
            </a:schemeClr>
          </a:solid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2.6 CleanTech</a:t>
            </a:r>
          </a:p>
        </p:txBody>
      </p:sp>
      <p:grpSp>
        <p:nvGrpSpPr>
          <p:cNvPr id="8" name="Group 7">
            <a:extLst>
              <a:ext uri="{FF2B5EF4-FFF2-40B4-BE49-F238E27FC236}">
                <a16:creationId xmlns:a16="http://schemas.microsoft.com/office/drawing/2014/main" id="{7A706FE8-5B27-1A1F-3CAB-819BD68BB5C5}"/>
              </a:ext>
            </a:extLst>
          </p:cNvPr>
          <p:cNvGrpSpPr/>
          <p:nvPr/>
        </p:nvGrpSpPr>
        <p:grpSpPr>
          <a:xfrm>
            <a:off x="3407090" y="1927629"/>
            <a:ext cx="2665095" cy="644122"/>
            <a:chOff x="3407090" y="1914929"/>
            <a:chExt cx="2665095" cy="644122"/>
          </a:xfrm>
        </p:grpSpPr>
        <p:sp>
          <p:nvSpPr>
            <p:cNvPr id="11" name="Rectangle 10">
              <a:extLst>
                <a:ext uri="{FF2B5EF4-FFF2-40B4-BE49-F238E27FC236}">
                  <a16:creationId xmlns:a16="http://schemas.microsoft.com/office/drawing/2014/main" id="{46215317-6C28-8CB3-617B-3A67F496BF50}"/>
                </a:ext>
              </a:extLst>
            </p:cNvPr>
            <p:cNvSpPr/>
            <p:nvPr/>
          </p:nvSpPr>
          <p:spPr>
            <a:xfrm>
              <a:off x="3407090" y="1914929"/>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Pros </a:t>
              </a:r>
            </a:p>
          </p:txBody>
        </p:sp>
        <p:sp>
          <p:nvSpPr>
            <p:cNvPr id="12" name="Rectangle 11">
              <a:extLst>
                <a:ext uri="{FF2B5EF4-FFF2-40B4-BE49-F238E27FC236}">
                  <a16:creationId xmlns:a16="http://schemas.microsoft.com/office/drawing/2014/main" id="{A139815E-0C8B-2F20-3AAE-2523CB64BE98}"/>
                </a:ext>
              </a:extLst>
            </p:cNvPr>
            <p:cNvSpPr/>
            <p:nvPr/>
          </p:nvSpPr>
          <p:spPr>
            <a:xfrm>
              <a:off x="3407090" y="2084129"/>
              <a:ext cx="2665095" cy="47492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Eliminate privacy concerns, unduplicated reach and frequency</a:t>
              </a:r>
            </a:p>
          </p:txBody>
        </p:sp>
      </p:grpSp>
      <p:grpSp>
        <p:nvGrpSpPr>
          <p:cNvPr id="15" name="Group 14">
            <a:extLst>
              <a:ext uri="{FF2B5EF4-FFF2-40B4-BE49-F238E27FC236}">
                <a16:creationId xmlns:a16="http://schemas.microsoft.com/office/drawing/2014/main" id="{EFE302B4-3AF6-35BE-9EF6-5A524C87548B}"/>
              </a:ext>
            </a:extLst>
          </p:cNvPr>
          <p:cNvGrpSpPr/>
          <p:nvPr/>
        </p:nvGrpSpPr>
        <p:grpSpPr>
          <a:xfrm>
            <a:off x="3406341" y="2613961"/>
            <a:ext cx="2665845" cy="635261"/>
            <a:chOff x="3406341" y="2596952"/>
            <a:chExt cx="2665845" cy="635261"/>
          </a:xfrm>
        </p:grpSpPr>
        <p:sp>
          <p:nvSpPr>
            <p:cNvPr id="18" name="Rectangle 17">
              <a:extLst>
                <a:ext uri="{FF2B5EF4-FFF2-40B4-BE49-F238E27FC236}">
                  <a16:creationId xmlns:a16="http://schemas.microsoft.com/office/drawing/2014/main" id="{946A9579-8523-FCEF-C1DC-1C96726C8ABD}"/>
                </a:ext>
              </a:extLst>
            </p:cNvPr>
            <p:cNvSpPr/>
            <p:nvPr/>
          </p:nvSpPr>
          <p:spPr>
            <a:xfrm>
              <a:off x="3407091" y="2596952"/>
              <a:ext cx="2665095" cy="169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Cons </a:t>
              </a:r>
            </a:p>
          </p:txBody>
        </p:sp>
        <p:sp>
          <p:nvSpPr>
            <p:cNvPr id="19" name="Rectangle 18">
              <a:extLst>
                <a:ext uri="{FF2B5EF4-FFF2-40B4-BE49-F238E27FC236}">
                  <a16:creationId xmlns:a16="http://schemas.microsoft.com/office/drawing/2014/main" id="{94EB27E0-0251-72C3-16A6-540B5A1ECC75}"/>
                </a:ext>
              </a:extLst>
            </p:cNvPr>
            <p:cNvSpPr/>
            <p:nvPr/>
          </p:nvSpPr>
          <p:spPr>
            <a:xfrm>
              <a:off x="3406341" y="2766152"/>
              <a:ext cx="2665095" cy="46606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Potential for different results. </a:t>
              </a:r>
            </a:p>
          </p:txBody>
        </p:sp>
      </p:grpSp>
      <p:sp>
        <p:nvSpPr>
          <p:cNvPr id="16" name="Slide Number Placeholder 15">
            <a:extLst>
              <a:ext uri="{FF2B5EF4-FFF2-40B4-BE49-F238E27FC236}">
                <a16:creationId xmlns:a16="http://schemas.microsoft.com/office/drawing/2014/main" id="{2403C1DE-AA79-3C81-3BE1-F60DCCE0561C}"/>
              </a:ext>
            </a:extLst>
          </p:cNvPr>
          <p:cNvSpPr>
            <a:spLocks noGrp="1"/>
          </p:cNvSpPr>
          <p:nvPr>
            <p:ph type="sldNum" sz="quarter" idx="11"/>
          </p:nvPr>
        </p:nvSpPr>
        <p:spPr/>
        <p:txBody>
          <a:bodyPr/>
          <a:lstStyle/>
          <a:p>
            <a:fld id="{10AABD62-4B1F-4370-9BF1-A64AA2AFB05A}" type="slidenum">
              <a:rPr lang="en-GB" smtClean="0"/>
              <a:pPr/>
              <a:t>57</a:t>
            </a:fld>
            <a:endParaRPr lang="en-GB" dirty="0"/>
          </a:p>
        </p:txBody>
      </p:sp>
    </p:spTree>
    <p:extLst>
      <p:ext uri="{BB962C8B-B14F-4D97-AF65-F5344CB8AC3E}">
        <p14:creationId xmlns:p14="http://schemas.microsoft.com/office/powerpoint/2010/main" val="1451027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37D8-77F2-199E-A248-E4D65A962088}"/>
              </a:ext>
            </a:extLst>
          </p:cNvPr>
          <p:cNvSpPr>
            <a:spLocks noGrp="1"/>
          </p:cNvSpPr>
          <p:nvPr>
            <p:ph type="title"/>
          </p:nvPr>
        </p:nvSpPr>
        <p:spPr>
          <a:xfrm>
            <a:off x="354330" y="272581"/>
            <a:ext cx="5338258" cy="617220"/>
          </a:xfrm>
        </p:spPr>
        <p:txBody>
          <a:bodyPr>
            <a:noAutofit/>
          </a:bodyPr>
          <a:lstStyle/>
          <a:p>
            <a:r>
              <a:rPr lang="en-GB" dirty="0"/>
              <a:t>Education and Coordination – 3.1</a:t>
            </a:r>
          </a:p>
        </p:txBody>
      </p:sp>
      <p:sp>
        <p:nvSpPr>
          <p:cNvPr id="3" name="Footer Placeholder 2">
            <a:extLst>
              <a:ext uri="{FF2B5EF4-FFF2-40B4-BE49-F238E27FC236}">
                <a16:creationId xmlns:a16="http://schemas.microsoft.com/office/drawing/2014/main" id="{93304075-9AB7-BA72-16A4-5BE10C79D8CD}"/>
              </a:ext>
            </a:extLst>
          </p:cNvPr>
          <p:cNvSpPr>
            <a:spLocks noGrp="1"/>
          </p:cNvSpPr>
          <p:nvPr>
            <p:ph type="ftr" sz="quarter" idx="10"/>
          </p:nvPr>
        </p:nvSpPr>
        <p:spPr/>
        <p:txBody>
          <a:bodyPr/>
          <a:lstStyle/>
          <a:p>
            <a:r>
              <a:rPr lang="en-GB" dirty="0"/>
              <a:t>Coalition for Innovation in Media Measurement, October 2023</a:t>
            </a:r>
          </a:p>
        </p:txBody>
      </p:sp>
      <p:sp>
        <p:nvSpPr>
          <p:cNvPr id="5" name="Rectangle 4">
            <a:extLst>
              <a:ext uri="{FF2B5EF4-FFF2-40B4-BE49-F238E27FC236}">
                <a16:creationId xmlns:a16="http://schemas.microsoft.com/office/drawing/2014/main" id="{C9EF4E08-E3C5-2CA2-FD74-1BAF26665A04}"/>
              </a:ext>
            </a:extLst>
          </p:cNvPr>
          <p:cNvSpPr/>
          <p:nvPr/>
        </p:nvSpPr>
        <p:spPr>
          <a:xfrm>
            <a:off x="345366" y="1093787"/>
            <a:ext cx="3011168"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Problem</a:t>
            </a:r>
          </a:p>
        </p:txBody>
      </p:sp>
      <p:sp>
        <p:nvSpPr>
          <p:cNvPr id="6" name="Rectangle 5">
            <a:extLst>
              <a:ext uri="{FF2B5EF4-FFF2-40B4-BE49-F238E27FC236}">
                <a16:creationId xmlns:a16="http://schemas.microsoft.com/office/drawing/2014/main" id="{1F1498B0-FD7E-F899-FC34-F9710D006B7A}"/>
              </a:ext>
            </a:extLst>
          </p:cNvPr>
          <p:cNvSpPr/>
          <p:nvPr/>
        </p:nvSpPr>
        <p:spPr>
          <a:xfrm>
            <a:off x="345366" y="1262986"/>
            <a:ext cx="3011168"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Community does not see the end to end picture and cannot recognize the benefits of their contributions to cohesive and complete measurement.</a:t>
            </a:r>
          </a:p>
        </p:txBody>
      </p:sp>
      <p:sp>
        <p:nvSpPr>
          <p:cNvPr id="9" name="Rectangle 8">
            <a:extLst>
              <a:ext uri="{FF2B5EF4-FFF2-40B4-BE49-F238E27FC236}">
                <a16:creationId xmlns:a16="http://schemas.microsoft.com/office/drawing/2014/main" id="{C5DF1F45-7B28-8831-66F8-AF22E2A2B03F}"/>
              </a:ext>
            </a:extLst>
          </p:cNvPr>
          <p:cNvSpPr/>
          <p:nvPr/>
        </p:nvSpPr>
        <p:spPr>
          <a:xfrm>
            <a:off x="345366" y="1927629"/>
            <a:ext cx="3011168"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Implementation Ideas/Options </a:t>
            </a:r>
          </a:p>
        </p:txBody>
      </p:sp>
      <p:sp>
        <p:nvSpPr>
          <p:cNvPr id="10" name="Rectangle 9">
            <a:extLst>
              <a:ext uri="{FF2B5EF4-FFF2-40B4-BE49-F238E27FC236}">
                <a16:creationId xmlns:a16="http://schemas.microsoft.com/office/drawing/2014/main" id="{89B08FC0-1FD5-5106-8357-55D75B032AB6}"/>
              </a:ext>
            </a:extLst>
          </p:cNvPr>
          <p:cNvSpPr/>
          <p:nvPr/>
        </p:nvSpPr>
        <p:spPr>
          <a:xfrm>
            <a:off x="345367" y="2096828"/>
            <a:ext cx="3011168" cy="25704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marL="228600" indent="-228600">
              <a:spcAft>
                <a:spcPts val="600"/>
              </a:spcAft>
              <a:buFont typeface="+mj-lt"/>
              <a:buAutoNum type="arabicPeriod"/>
            </a:pPr>
            <a:r>
              <a:rPr lang="en-GB" sz="900" dirty="0">
                <a:solidFill>
                  <a:schemeClr val="tx1"/>
                </a:solidFill>
              </a:rPr>
              <a:t>Ad Ecosystem</a:t>
            </a:r>
          </a:p>
          <a:p>
            <a:pPr marL="460800" lvl="1" indent="-228600">
              <a:spcAft>
                <a:spcPts val="600"/>
              </a:spcAft>
              <a:buFont typeface="+mj-lt"/>
              <a:buAutoNum type="alphaLcPeriod"/>
            </a:pPr>
            <a:r>
              <a:rPr lang="en-GB" sz="900" dirty="0">
                <a:solidFill>
                  <a:schemeClr val="tx1"/>
                </a:solidFill>
              </a:rPr>
              <a:t>Plan, Activate, Measure</a:t>
            </a:r>
          </a:p>
          <a:p>
            <a:pPr marL="228600" indent="-228600">
              <a:spcAft>
                <a:spcPts val="600"/>
              </a:spcAft>
              <a:buFont typeface="+mj-lt"/>
              <a:buAutoNum type="arabicPeriod"/>
            </a:pPr>
            <a:r>
              <a:rPr lang="en-GB" sz="900" dirty="0">
                <a:solidFill>
                  <a:schemeClr val="tx1"/>
                </a:solidFill>
              </a:rPr>
              <a:t>Data Ecosystem</a:t>
            </a:r>
          </a:p>
          <a:p>
            <a:pPr marL="460800" lvl="1" indent="-228600">
              <a:spcAft>
                <a:spcPts val="600"/>
              </a:spcAft>
              <a:buFont typeface="+mj-lt"/>
              <a:buAutoNum type="alphaLcPeriod"/>
            </a:pPr>
            <a:r>
              <a:rPr lang="en-GB" sz="900" dirty="0">
                <a:solidFill>
                  <a:schemeClr val="tx1"/>
                </a:solidFill>
              </a:rPr>
              <a:t>Buy, Sell, Deliver, Measure</a:t>
            </a:r>
          </a:p>
          <a:p>
            <a:pPr marL="228600" indent="-228600">
              <a:spcAft>
                <a:spcPts val="600"/>
              </a:spcAft>
              <a:buFont typeface="+mj-lt"/>
              <a:buAutoNum type="arabicPeriod"/>
            </a:pPr>
            <a:r>
              <a:rPr lang="en-GB" sz="900" dirty="0">
                <a:solidFill>
                  <a:schemeClr val="tx1"/>
                </a:solidFill>
              </a:rPr>
              <a:t>Reference Materials</a:t>
            </a:r>
          </a:p>
          <a:p>
            <a:pPr marL="228600" indent="-228600">
              <a:spcAft>
                <a:spcPts val="600"/>
              </a:spcAft>
              <a:buFont typeface="+mj-lt"/>
              <a:buAutoNum type="arabicPeriod"/>
            </a:pPr>
            <a:r>
              <a:rPr lang="en-GB" sz="900" dirty="0">
                <a:solidFill>
                  <a:schemeClr val="tx1"/>
                </a:solidFill>
              </a:rPr>
              <a:t>Bridge the Linear and Digital Video Divide</a:t>
            </a:r>
          </a:p>
          <a:p>
            <a:pPr marL="228600" indent="-228600">
              <a:spcAft>
                <a:spcPts val="600"/>
              </a:spcAft>
              <a:buFont typeface="+mj-lt"/>
              <a:buAutoNum type="arabicPeriod"/>
            </a:pPr>
            <a:r>
              <a:rPr lang="en-GB" sz="900" dirty="0">
                <a:solidFill>
                  <a:schemeClr val="tx1"/>
                </a:solidFill>
              </a:rPr>
              <a:t>Other video</a:t>
            </a:r>
          </a:p>
          <a:p>
            <a:pPr marL="460800" lvl="1" indent="-228600">
              <a:spcAft>
                <a:spcPts val="600"/>
              </a:spcAft>
              <a:buFont typeface="+mj-lt"/>
              <a:buAutoNum type="alphaLcPeriod"/>
            </a:pPr>
            <a:r>
              <a:rPr lang="en-GB" sz="900" dirty="0">
                <a:solidFill>
                  <a:schemeClr val="tx1"/>
                </a:solidFill>
              </a:rPr>
              <a:t>Retail, Movies, UGC, Social, etc</a:t>
            </a:r>
          </a:p>
        </p:txBody>
      </p:sp>
      <p:sp>
        <p:nvSpPr>
          <p:cNvPr id="13" name="Rectangle 12">
            <a:extLst>
              <a:ext uri="{FF2B5EF4-FFF2-40B4-BE49-F238E27FC236}">
                <a16:creationId xmlns:a16="http://schemas.microsoft.com/office/drawing/2014/main" id="{F866744E-A93C-C6F7-79E9-FD8C1A240071}"/>
              </a:ext>
            </a:extLst>
          </p:cNvPr>
          <p:cNvSpPr/>
          <p:nvPr/>
        </p:nvSpPr>
        <p:spPr>
          <a:xfrm>
            <a:off x="3407091" y="1093787"/>
            <a:ext cx="2665095"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Solution</a:t>
            </a:r>
          </a:p>
        </p:txBody>
      </p:sp>
      <p:sp>
        <p:nvSpPr>
          <p:cNvPr id="14" name="Rectangle 13">
            <a:extLst>
              <a:ext uri="{FF2B5EF4-FFF2-40B4-BE49-F238E27FC236}">
                <a16:creationId xmlns:a16="http://schemas.microsoft.com/office/drawing/2014/main" id="{770576D0-C4B4-6BF0-D47F-3F98AD521AB4}"/>
              </a:ext>
            </a:extLst>
          </p:cNvPr>
          <p:cNvSpPr/>
          <p:nvPr/>
        </p:nvSpPr>
        <p:spPr>
          <a:xfrm>
            <a:off x="3407091" y="1262986"/>
            <a:ext cx="2665095"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Develop and present educational content that provides context and incentive to collaborate for better measurement </a:t>
            </a:r>
            <a:endParaRPr lang="en-GB" sz="900" u="sng" dirty="0">
              <a:solidFill>
                <a:schemeClr val="tx1"/>
              </a:solidFill>
            </a:endParaRPr>
          </a:p>
        </p:txBody>
      </p:sp>
      <p:sp>
        <p:nvSpPr>
          <p:cNvPr id="22" name="Rectangle 21">
            <a:extLst>
              <a:ext uri="{FF2B5EF4-FFF2-40B4-BE49-F238E27FC236}">
                <a16:creationId xmlns:a16="http://schemas.microsoft.com/office/drawing/2014/main" id="{1999FBAB-5A05-FEF6-00CE-AE78CB8E9469}"/>
              </a:ext>
            </a:extLst>
          </p:cNvPr>
          <p:cNvSpPr/>
          <p:nvPr/>
        </p:nvSpPr>
        <p:spPr>
          <a:xfrm>
            <a:off x="3407091" y="3292797"/>
            <a:ext cx="2665095"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Critical Path Participants </a:t>
            </a:r>
          </a:p>
        </p:txBody>
      </p:sp>
      <p:sp>
        <p:nvSpPr>
          <p:cNvPr id="23" name="Rectangle 22">
            <a:extLst>
              <a:ext uri="{FF2B5EF4-FFF2-40B4-BE49-F238E27FC236}">
                <a16:creationId xmlns:a16="http://schemas.microsoft.com/office/drawing/2014/main" id="{28E0FFA5-FD74-F9AE-72C9-674FF6B9D191}"/>
              </a:ext>
            </a:extLst>
          </p:cNvPr>
          <p:cNvSpPr/>
          <p:nvPr/>
        </p:nvSpPr>
        <p:spPr>
          <a:xfrm>
            <a:off x="3406341" y="3461996"/>
            <a:ext cx="2665095" cy="5278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400"/>
              </a:spcAft>
            </a:pPr>
            <a:r>
              <a:rPr lang="en-GB" sz="900" dirty="0">
                <a:solidFill>
                  <a:schemeClr val="tx1"/>
                </a:solidFill>
              </a:rPr>
              <a:t>CIMM, Buyers, Sellers, Counters</a:t>
            </a:r>
          </a:p>
        </p:txBody>
      </p:sp>
      <p:sp>
        <p:nvSpPr>
          <p:cNvPr id="25" name="Rectangle 24">
            <a:extLst>
              <a:ext uri="{FF2B5EF4-FFF2-40B4-BE49-F238E27FC236}">
                <a16:creationId xmlns:a16="http://schemas.microsoft.com/office/drawing/2014/main" id="{0C8DEE7E-4F8C-BD32-9952-F2EC4385EB6F}"/>
              </a:ext>
            </a:extLst>
          </p:cNvPr>
          <p:cNvSpPr/>
          <p:nvPr/>
        </p:nvSpPr>
        <p:spPr>
          <a:xfrm>
            <a:off x="3407091" y="4036295"/>
            <a:ext cx="2665095"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Unknowns</a:t>
            </a:r>
          </a:p>
        </p:txBody>
      </p:sp>
      <p:sp>
        <p:nvSpPr>
          <p:cNvPr id="26" name="Rectangle 25">
            <a:extLst>
              <a:ext uri="{FF2B5EF4-FFF2-40B4-BE49-F238E27FC236}">
                <a16:creationId xmlns:a16="http://schemas.microsoft.com/office/drawing/2014/main" id="{1D9BCCA6-9300-D25A-1CEE-70C3E0097C6E}"/>
              </a:ext>
            </a:extLst>
          </p:cNvPr>
          <p:cNvSpPr/>
          <p:nvPr/>
        </p:nvSpPr>
        <p:spPr>
          <a:xfrm>
            <a:off x="3406341" y="4205495"/>
            <a:ext cx="2665095" cy="4617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Organization to build courses and distribute materials.</a:t>
            </a:r>
          </a:p>
        </p:txBody>
      </p:sp>
      <p:sp>
        <p:nvSpPr>
          <p:cNvPr id="28" name="Rectangle 27">
            <a:extLst>
              <a:ext uri="{FF2B5EF4-FFF2-40B4-BE49-F238E27FC236}">
                <a16:creationId xmlns:a16="http://schemas.microsoft.com/office/drawing/2014/main" id="{284DE029-FC75-DBE2-AE81-A88366EC0D3C}"/>
              </a:ext>
            </a:extLst>
          </p:cNvPr>
          <p:cNvSpPr/>
          <p:nvPr/>
        </p:nvSpPr>
        <p:spPr>
          <a:xfrm>
            <a:off x="6113775" y="1093787"/>
            <a:ext cx="2675896"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Benefits by Stakeholder Group</a:t>
            </a:r>
          </a:p>
        </p:txBody>
      </p:sp>
      <p:sp>
        <p:nvSpPr>
          <p:cNvPr id="29" name="Rectangle 28">
            <a:extLst>
              <a:ext uri="{FF2B5EF4-FFF2-40B4-BE49-F238E27FC236}">
                <a16:creationId xmlns:a16="http://schemas.microsoft.com/office/drawing/2014/main" id="{306A7EDF-896A-6EED-8AA5-BA46FC1EB978}"/>
              </a:ext>
            </a:extLst>
          </p:cNvPr>
          <p:cNvSpPr/>
          <p:nvPr/>
        </p:nvSpPr>
        <p:spPr>
          <a:xfrm>
            <a:off x="6113775" y="1262987"/>
            <a:ext cx="2675896" cy="172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Buy</a:t>
            </a:r>
          </a:p>
          <a:p>
            <a:pPr>
              <a:spcAft>
                <a:spcPts val="600"/>
              </a:spcAft>
            </a:pPr>
            <a:r>
              <a:rPr lang="en-GB" sz="900" dirty="0">
                <a:solidFill>
                  <a:schemeClr val="tx1"/>
                </a:solidFill>
              </a:rPr>
              <a:t>Sell</a:t>
            </a:r>
          </a:p>
          <a:p>
            <a:pPr>
              <a:spcAft>
                <a:spcPts val="600"/>
              </a:spcAft>
            </a:pPr>
            <a:r>
              <a:rPr lang="en-GB" sz="900" dirty="0">
                <a:solidFill>
                  <a:schemeClr val="tx1"/>
                </a:solidFill>
              </a:rPr>
              <a:t>Count</a:t>
            </a:r>
          </a:p>
          <a:p>
            <a:pPr>
              <a:spcAft>
                <a:spcPts val="600"/>
              </a:spcAft>
            </a:pPr>
            <a:r>
              <a:rPr lang="en-GB" sz="900" dirty="0">
                <a:solidFill>
                  <a:schemeClr val="tx1"/>
                </a:solidFill>
              </a:rPr>
              <a:t>OEM</a:t>
            </a:r>
          </a:p>
          <a:p>
            <a:pPr>
              <a:spcAft>
                <a:spcPts val="600"/>
              </a:spcAft>
            </a:pPr>
            <a:r>
              <a:rPr lang="en-GB" sz="900" dirty="0">
                <a:solidFill>
                  <a:schemeClr val="tx1"/>
                </a:solidFill>
              </a:rPr>
              <a:t>Support</a:t>
            </a:r>
          </a:p>
        </p:txBody>
      </p:sp>
      <p:sp>
        <p:nvSpPr>
          <p:cNvPr id="31" name="Rectangle 30">
            <a:extLst>
              <a:ext uri="{FF2B5EF4-FFF2-40B4-BE49-F238E27FC236}">
                <a16:creationId xmlns:a16="http://schemas.microsoft.com/office/drawing/2014/main" id="{F36AC4E7-B680-8047-009D-2D4A7B5EE2CD}"/>
              </a:ext>
            </a:extLst>
          </p:cNvPr>
          <p:cNvSpPr/>
          <p:nvPr/>
        </p:nvSpPr>
        <p:spPr>
          <a:xfrm>
            <a:off x="6113027" y="3028693"/>
            <a:ext cx="2683312"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Next Steps </a:t>
            </a:r>
          </a:p>
        </p:txBody>
      </p:sp>
      <p:sp>
        <p:nvSpPr>
          <p:cNvPr id="32" name="Rectangle 31">
            <a:extLst>
              <a:ext uri="{FF2B5EF4-FFF2-40B4-BE49-F238E27FC236}">
                <a16:creationId xmlns:a16="http://schemas.microsoft.com/office/drawing/2014/main" id="{32498B1B-63E6-C391-1379-502456132970}"/>
              </a:ext>
            </a:extLst>
          </p:cNvPr>
          <p:cNvSpPr/>
          <p:nvPr/>
        </p:nvSpPr>
        <p:spPr>
          <a:xfrm>
            <a:off x="6113027" y="3197893"/>
            <a:ext cx="2683312" cy="14693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Collect materials and generate seminars &amp; self paced training. Revise and review every 6-12 months as other efforts progress.</a:t>
            </a:r>
          </a:p>
        </p:txBody>
      </p:sp>
      <p:sp>
        <p:nvSpPr>
          <p:cNvPr id="7" name="Rectangle 6">
            <a:extLst>
              <a:ext uri="{FF2B5EF4-FFF2-40B4-BE49-F238E27FC236}">
                <a16:creationId xmlns:a16="http://schemas.microsoft.com/office/drawing/2014/main" id="{0C8E8F6E-CA96-DDA6-322A-327F0D2CBA58}"/>
              </a:ext>
            </a:extLst>
          </p:cNvPr>
          <p:cNvSpPr/>
          <p:nvPr/>
        </p:nvSpPr>
        <p:spPr>
          <a:xfrm>
            <a:off x="5692588" y="276225"/>
            <a:ext cx="2411505" cy="771098"/>
          </a:xfrm>
          <a:prstGeom prst="rect">
            <a:avLst/>
          </a:prstGeom>
          <a:solidFill>
            <a:schemeClr val="bg1">
              <a:lumMod val="95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3.1 Education Programs</a:t>
            </a:r>
          </a:p>
        </p:txBody>
      </p:sp>
      <p:sp>
        <p:nvSpPr>
          <p:cNvPr id="17" name="Rectangle 16">
            <a:extLst>
              <a:ext uri="{FF2B5EF4-FFF2-40B4-BE49-F238E27FC236}">
                <a16:creationId xmlns:a16="http://schemas.microsoft.com/office/drawing/2014/main" id="{FB65890F-4522-6B9B-2CF8-F8DF1A0D2D55}"/>
              </a:ext>
            </a:extLst>
          </p:cNvPr>
          <p:cNvSpPr/>
          <p:nvPr/>
        </p:nvSpPr>
        <p:spPr>
          <a:xfrm>
            <a:off x="3407090" y="1927629"/>
            <a:ext cx="2665095"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Pros/Cons </a:t>
            </a:r>
          </a:p>
        </p:txBody>
      </p:sp>
      <p:sp>
        <p:nvSpPr>
          <p:cNvPr id="20" name="Rectangle 19">
            <a:extLst>
              <a:ext uri="{FF2B5EF4-FFF2-40B4-BE49-F238E27FC236}">
                <a16:creationId xmlns:a16="http://schemas.microsoft.com/office/drawing/2014/main" id="{1C82AB82-2E6E-4CBD-0A8E-D17E1E9C8133}"/>
              </a:ext>
            </a:extLst>
          </p:cNvPr>
          <p:cNvSpPr/>
          <p:nvPr/>
        </p:nvSpPr>
        <p:spPr>
          <a:xfrm>
            <a:off x="3407090" y="2096828"/>
            <a:ext cx="2665095" cy="11495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Better understanding from content providers to measurement companies of how what they add or fail to add impacts reporting as a whole.</a:t>
            </a:r>
          </a:p>
        </p:txBody>
      </p:sp>
      <p:sp>
        <p:nvSpPr>
          <p:cNvPr id="21" name="Slide Number Placeholder 20">
            <a:extLst>
              <a:ext uri="{FF2B5EF4-FFF2-40B4-BE49-F238E27FC236}">
                <a16:creationId xmlns:a16="http://schemas.microsoft.com/office/drawing/2014/main" id="{6D1B3C18-0F1B-4562-BE42-A269AAC19F9E}"/>
              </a:ext>
            </a:extLst>
          </p:cNvPr>
          <p:cNvSpPr>
            <a:spLocks noGrp="1"/>
          </p:cNvSpPr>
          <p:nvPr>
            <p:ph type="sldNum" sz="quarter" idx="11"/>
          </p:nvPr>
        </p:nvSpPr>
        <p:spPr/>
        <p:txBody>
          <a:bodyPr/>
          <a:lstStyle/>
          <a:p>
            <a:fld id="{10AABD62-4B1F-4370-9BF1-A64AA2AFB05A}" type="slidenum">
              <a:rPr lang="en-GB" smtClean="0"/>
              <a:pPr/>
              <a:t>58</a:t>
            </a:fld>
            <a:endParaRPr lang="en-GB" dirty="0"/>
          </a:p>
        </p:txBody>
      </p:sp>
    </p:spTree>
    <p:extLst>
      <p:ext uri="{BB962C8B-B14F-4D97-AF65-F5344CB8AC3E}">
        <p14:creationId xmlns:p14="http://schemas.microsoft.com/office/powerpoint/2010/main" val="37234110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37D8-77F2-199E-A248-E4D65A962088}"/>
              </a:ext>
            </a:extLst>
          </p:cNvPr>
          <p:cNvSpPr>
            <a:spLocks noGrp="1"/>
          </p:cNvSpPr>
          <p:nvPr>
            <p:ph type="title"/>
          </p:nvPr>
        </p:nvSpPr>
        <p:spPr>
          <a:xfrm>
            <a:off x="354330" y="272581"/>
            <a:ext cx="5338258" cy="617220"/>
          </a:xfrm>
        </p:spPr>
        <p:txBody>
          <a:bodyPr>
            <a:noAutofit/>
          </a:bodyPr>
          <a:lstStyle/>
          <a:p>
            <a:r>
              <a:rPr lang="en-GB" dirty="0"/>
              <a:t>Education and Coordination – 3.2</a:t>
            </a:r>
          </a:p>
        </p:txBody>
      </p:sp>
      <p:sp>
        <p:nvSpPr>
          <p:cNvPr id="3" name="Footer Placeholder 2">
            <a:extLst>
              <a:ext uri="{FF2B5EF4-FFF2-40B4-BE49-F238E27FC236}">
                <a16:creationId xmlns:a16="http://schemas.microsoft.com/office/drawing/2014/main" id="{93304075-9AB7-BA72-16A4-5BE10C79D8CD}"/>
              </a:ext>
            </a:extLst>
          </p:cNvPr>
          <p:cNvSpPr>
            <a:spLocks noGrp="1"/>
          </p:cNvSpPr>
          <p:nvPr>
            <p:ph type="ftr" sz="quarter" idx="10"/>
          </p:nvPr>
        </p:nvSpPr>
        <p:spPr/>
        <p:txBody>
          <a:bodyPr/>
          <a:lstStyle/>
          <a:p>
            <a:r>
              <a:rPr lang="en-GB" dirty="0"/>
              <a:t>Coalition for Innovation in Media Measurement, October 2023</a:t>
            </a:r>
          </a:p>
        </p:txBody>
      </p:sp>
      <p:sp>
        <p:nvSpPr>
          <p:cNvPr id="5" name="Rectangle 4">
            <a:extLst>
              <a:ext uri="{FF2B5EF4-FFF2-40B4-BE49-F238E27FC236}">
                <a16:creationId xmlns:a16="http://schemas.microsoft.com/office/drawing/2014/main" id="{C9EF4E08-E3C5-2CA2-FD74-1BAF26665A04}"/>
              </a:ext>
            </a:extLst>
          </p:cNvPr>
          <p:cNvSpPr/>
          <p:nvPr/>
        </p:nvSpPr>
        <p:spPr>
          <a:xfrm>
            <a:off x="345366" y="1093787"/>
            <a:ext cx="3011168"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Problem</a:t>
            </a:r>
          </a:p>
        </p:txBody>
      </p:sp>
      <p:sp>
        <p:nvSpPr>
          <p:cNvPr id="6" name="Rectangle 5">
            <a:extLst>
              <a:ext uri="{FF2B5EF4-FFF2-40B4-BE49-F238E27FC236}">
                <a16:creationId xmlns:a16="http://schemas.microsoft.com/office/drawing/2014/main" id="{1F1498B0-FD7E-F899-FC34-F9710D006B7A}"/>
              </a:ext>
            </a:extLst>
          </p:cNvPr>
          <p:cNvSpPr/>
          <p:nvPr/>
        </p:nvSpPr>
        <p:spPr>
          <a:xfrm>
            <a:off x="345366" y="1262986"/>
            <a:ext cx="3011168"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Disparate initiatives across the Advertising ecosystem do not effectively consider interoperability and implementation issues </a:t>
            </a:r>
          </a:p>
        </p:txBody>
      </p:sp>
      <p:sp>
        <p:nvSpPr>
          <p:cNvPr id="9" name="Rectangle 8">
            <a:extLst>
              <a:ext uri="{FF2B5EF4-FFF2-40B4-BE49-F238E27FC236}">
                <a16:creationId xmlns:a16="http://schemas.microsoft.com/office/drawing/2014/main" id="{C5DF1F45-7B28-8831-66F8-AF22E2A2B03F}"/>
              </a:ext>
            </a:extLst>
          </p:cNvPr>
          <p:cNvSpPr/>
          <p:nvPr/>
        </p:nvSpPr>
        <p:spPr>
          <a:xfrm>
            <a:off x="345366" y="1927629"/>
            <a:ext cx="3011168"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Implementation Ideas/Options </a:t>
            </a:r>
          </a:p>
        </p:txBody>
      </p:sp>
      <p:sp>
        <p:nvSpPr>
          <p:cNvPr id="10" name="Rectangle 9">
            <a:extLst>
              <a:ext uri="{FF2B5EF4-FFF2-40B4-BE49-F238E27FC236}">
                <a16:creationId xmlns:a16="http://schemas.microsoft.com/office/drawing/2014/main" id="{89B08FC0-1FD5-5106-8357-55D75B032AB6}"/>
              </a:ext>
            </a:extLst>
          </p:cNvPr>
          <p:cNvSpPr/>
          <p:nvPr/>
        </p:nvSpPr>
        <p:spPr>
          <a:xfrm>
            <a:off x="345367" y="2096828"/>
            <a:ext cx="3011168" cy="25704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marL="228600" indent="-228600">
              <a:spcAft>
                <a:spcPts val="600"/>
              </a:spcAft>
              <a:buFont typeface="+mj-lt"/>
              <a:buAutoNum type="arabicPeriod"/>
            </a:pPr>
            <a:r>
              <a:rPr lang="en-GB" sz="900" dirty="0">
                <a:solidFill>
                  <a:schemeClr val="tx1"/>
                </a:solidFill>
              </a:rPr>
              <a:t>Associations mapping that cover major device types and stakeholders</a:t>
            </a:r>
          </a:p>
          <a:p>
            <a:pPr marL="228600" indent="-228600">
              <a:spcAft>
                <a:spcPts val="600"/>
              </a:spcAft>
              <a:buFont typeface="+mj-lt"/>
              <a:buAutoNum type="arabicPeriod"/>
            </a:pPr>
            <a:r>
              <a:rPr lang="en-GB" sz="900" dirty="0">
                <a:solidFill>
                  <a:schemeClr val="tx1"/>
                </a:solidFill>
              </a:rPr>
              <a:t>Communications system</a:t>
            </a:r>
          </a:p>
          <a:p>
            <a:pPr marL="460800" lvl="1" indent="-228600">
              <a:spcAft>
                <a:spcPts val="600"/>
              </a:spcAft>
              <a:buFont typeface="+mj-lt"/>
              <a:buAutoNum type="alphaLcPeriod"/>
            </a:pPr>
            <a:r>
              <a:rPr lang="en-GB" sz="900" dirty="0">
                <a:solidFill>
                  <a:schemeClr val="tx1"/>
                </a:solidFill>
              </a:rPr>
              <a:t>Calendar of quarterly meetings, email, joint reviews, etc</a:t>
            </a:r>
          </a:p>
          <a:p>
            <a:pPr marL="228600" indent="-228600">
              <a:spcAft>
                <a:spcPts val="600"/>
              </a:spcAft>
              <a:buFont typeface="+mj-lt"/>
              <a:buAutoNum type="arabicPeriod"/>
            </a:pPr>
            <a:r>
              <a:rPr lang="en-GB" sz="900" dirty="0">
                <a:solidFill>
                  <a:schemeClr val="tx1"/>
                </a:solidFill>
              </a:rPr>
              <a:t>Commitment to participate</a:t>
            </a:r>
          </a:p>
          <a:p>
            <a:pPr marL="460800" lvl="1" indent="-228600">
              <a:spcAft>
                <a:spcPts val="600"/>
              </a:spcAft>
              <a:buFont typeface="+mj-lt"/>
              <a:buAutoNum type="alphaLcPeriod"/>
            </a:pPr>
            <a:r>
              <a:rPr lang="en-GB" sz="900" dirty="0">
                <a:solidFill>
                  <a:schemeClr val="tx1"/>
                </a:solidFill>
              </a:rPr>
              <a:t>Overall</a:t>
            </a:r>
          </a:p>
          <a:p>
            <a:pPr marL="460800" lvl="1" indent="-228600">
              <a:spcAft>
                <a:spcPts val="600"/>
              </a:spcAft>
              <a:buFont typeface="+mj-lt"/>
              <a:buAutoNum type="alphaLcPeriod"/>
            </a:pPr>
            <a:r>
              <a:rPr lang="en-GB" sz="900" dirty="0">
                <a:solidFill>
                  <a:schemeClr val="tx1"/>
                </a:solidFill>
              </a:rPr>
              <a:t>Initiative </a:t>
            </a:r>
          </a:p>
        </p:txBody>
      </p:sp>
      <p:sp>
        <p:nvSpPr>
          <p:cNvPr id="13" name="Rectangle 12">
            <a:extLst>
              <a:ext uri="{FF2B5EF4-FFF2-40B4-BE49-F238E27FC236}">
                <a16:creationId xmlns:a16="http://schemas.microsoft.com/office/drawing/2014/main" id="{F866744E-A93C-C6F7-79E9-FD8C1A240071}"/>
              </a:ext>
            </a:extLst>
          </p:cNvPr>
          <p:cNvSpPr/>
          <p:nvPr/>
        </p:nvSpPr>
        <p:spPr>
          <a:xfrm>
            <a:off x="3407091" y="1093787"/>
            <a:ext cx="2665095"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Solution</a:t>
            </a:r>
          </a:p>
        </p:txBody>
      </p:sp>
      <p:sp>
        <p:nvSpPr>
          <p:cNvPr id="14" name="Rectangle 13">
            <a:extLst>
              <a:ext uri="{FF2B5EF4-FFF2-40B4-BE49-F238E27FC236}">
                <a16:creationId xmlns:a16="http://schemas.microsoft.com/office/drawing/2014/main" id="{770576D0-C4B4-6BF0-D47F-3F98AD521AB4}"/>
              </a:ext>
            </a:extLst>
          </p:cNvPr>
          <p:cNvSpPr/>
          <p:nvPr/>
        </p:nvSpPr>
        <p:spPr>
          <a:xfrm>
            <a:off x="3407091" y="1262986"/>
            <a:ext cx="2665095"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Create a cross association communication protocol that can inform respective associations, build consensus, and ratify implementation commitments</a:t>
            </a:r>
            <a:endParaRPr lang="en-GB" sz="900" u="sng" dirty="0">
              <a:solidFill>
                <a:schemeClr val="tx1"/>
              </a:solidFill>
            </a:endParaRPr>
          </a:p>
        </p:txBody>
      </p:sp>
      <p:sp>
        <p:nvSpPr>
          <p:cNvPr id="22" name="Rectangle 21">
            <a:extLst>
              <a:ext uri="{FF2B5EF4-FFF2-40B4-BE49-F238E27FC236}">
                <a16:creationId xmlns:a16="http://schemas.microsoft.com/office/drawing/2014/main" id="{1999FBAB-5A05-FEF6-00CE-AE78CB8E9469}"/>
              </a:ext>
            </a:extLst>
          </p:cNvPr>
          <p:cNvSpPr/>
          <p:nvPr/>
        </p:nvSpPr>
        <p:spPr>
          <a:xfrm>
            <a:off x="3407091" y="3292797"/>
            <a:ext cx="2665095"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Critical Path Participants </a:t>
            </a:r>
          </a:p>
        </p:txBody>
      </p:sp>
      <p:sp>
        <p:nvSpPr>
          <p:cNvPr id="23" name="Rectangle 22">
            <a:extLst>
              <a:ext uri="{FF2B5EF4-FFF2-40B4-BE49-F238E27FC236}">
                <a16:creationId xmlns:a16="http://schemas.microsoft.com/office/drawing/2014/main" id="{28E0FFA5-FD74-F9AE-72C9-674FF6B9D191}"/>
              </a:ext>
            </a:extLst>
          </p:cNvPr>
          <p:cNvSpPr/>
          <p:nvPr/>
        </p:nvSpPr>
        <p:spPr>
          <a:xfrm>
            <a:off x="3406341" y="3461996"/>
            <a:ext cx="2665095" cy="5278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400"/>
              </a:spcAft>
            </a:pPr>
            <a:r>
              <a:rPr lang="en-GB" sz="900" dirty="0">
                <a:solidFill>
                  <a:schemeClr val="tx1"/>
                </a:solidFill>
              </a:rPr>
              <a:t>IAB, Content Providers, OEMs, Measurement Cos, CIMM</a:t>
            </a:r>
          </a:p>
        </p:txBody>
      </p:sp>
      <p:sp>
        <p:nvSpPr>
          <p:cNvPr id="25" name="Rectangle 24">
            <a:extLst>
              <a:ext uri="{FF2B5EF4-FFF2-40B4-BE49-F238E27FC236}">
                <a16:creationId xmlns:a16="http://schemas.microsoft.com/office/drawing/2014/main" id="{0C8DEE7E-4F8C-BD32-9952-F2EC4385EB6F}"/>
              </a:ext>
            </a:extLst>
          </p:cNvPr>
          <p:cNvSpPr/>
          <p:nvPr/>
        </p:nvSpPr>
        <p:spPr>
          <a:xfrm>
            <a:off x="3407091" y="4036295"/>
            <a:ext cx="2665095"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Unknowns</a:t>
            </a:r>
          </a:p>
        </p:txBody>
      </p:sp>
      <p:sp>
        <p:nvSpPr>
          <p:cNvPr id="26" name="Rectangle 25">
            <a:extLst>
              <a:ext uri="{FF2B5EF4-FFF2-40B4-BE49-F238E27FC236}">
                <a16:creationId xmlns:a16="http://schemas.microsoft.com/office/drawing/2014/main" id="{1D9BCCA6-9300-D25A-1CEE-70C3E0097C6E}"/>
              </a:ext>
            </a:extLst>
          </p:cNvPr>
          <p:cNvSpPr/>
          <p:nvPr/>
        </p:nvSpPr>
        <p:spPr>
          <a:xfrm>
            <a:off x="3406341" y="4205495"/>
            <a:ext cx="2665095" cy="4617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Desire of associations to collaborate</a:t>
            </a:r>
          </a:p>
        </p:txBody>
      </p:sp>
      <p:sp>
        <p:nvSpPr>
          <p:cNvPr id="28" name="Rectangle 27">
            <a:extLst>
              <a:ext uri="{FF2B5EF4-FFF2-40B4-BE49-F238E27FC236}">
                <a16:creationId xmlns:a16="http://schemas.microsoft.com/office/drawing/2014/main" id="{284DE029-FC75-DBE2-AE81-A88366EC0D3C}"/>
              </a:ext>
            </a:extLst>
          </p:cNvPr>
          <p:cNvSpPr/>
          <p:nvPr/>
        </p:nvSpPr>
        <p:spPr>
          <a:xfrm>
            <a:off x="6113775" y="1093787"/>
            <a:ext cx="2675896"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Benefits by Stakeholder Group</a:t>
            </a:r>
          </a:p>
        </p:txBody>
      </p:sp>
      <p:sp>
        <p:nvSpPr>
          <p:cNvPr id="29" name="Rectangle 28">
            <a:extLst>
              <a:ext uri="{FF2B5EF4-FFF2-40B4-BE49-F238E27FC236}">
                <a16:creationId xmlns:a16="http://schemas.microsoft.com/office/drawing/2014/main" id="{306A7EDF-896A-6EED-8AA5-BA46FC1EB978}"/>
              </a:ext>
            </a:extLst>
          </p:cNvPr>
          <p:cNvSpPr/>
          <p:nvPr/>
        </p:nvSpPr>
        <p:spPr>
          <a:xfrm>
            <a:off x="6113775" y="1262987"/>
            <a:ext cx="2675896" cy="172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Buy</a:t>
            </a:r>
          </a:p>
          <a:p>
            <a:pPr>
              <a:spcAft>
                <a:spcPts val="600"/>
              </a:spcAft>
            </a:pPr>
            <a:r>
              <a:rPr lang="en-GB" sz="900" dirty="0">
                <a:solidFill>
                  <a:schemeClr val="tx1"/>
                </a:solidFill>
              </a:rPr>
              <a:t>Sell</a:t>
            </a:r>
          </a:p>
          <a:p>
            <a:pPr>
              <a:spcAft>
                <a:spcPts val="600"/>
              </a:spcAft>
            </a:pPr>
            <a:r>
              <a:rPr lang="en-GB" sz="900" dirty="0">
                <a:solidFill>
                  <a:schemeClr val="tx1"/>
                </a:solidFill>
              </a:rPr>
              <a:t>Count</a:t>
            </a:r>
          </a:p>
          <a:p>
            <a:pPr>
              <a:spcAft>
                <a:spcPts val="600"/>
              </a:spcAft>
            </a:pPr>
            <a:r>
              <a:rPr lang="en-GB" sz="900" dirty="0">
                <a:solidFill>
                  <a:schemeClr val="tx1"/>
                </a:solidFill>
              </a:rPr>
              <a:t>OEM</a:t>
            </a:r>
          </a:p>
          <a:p>
            <a:pPr>
              <a:spcAft>
                <a:spcPts val="600"/>
              </a:spcAft>
            </a:pPr>
            <a:r>
              <a:rPr lang="en-GB" sz="900" dirty="0">
                <a:solidFill>
                  <a:schemeClr val="tx1"/>
                </a:solidFill>
              </a:rPr>
              <a:t>Support</a:t>
            </a:r>
          </a:p>
        </p:txBody>
      </p:sp>
      <p:sp>
        <p:nvSpPr>
          <p:cNvPr id="31" name="Rectangle 30">
            <a:extLst>
              <a:ext uri="{FF2B5EF4-FFF2-40B4-BE49-F238E27FC236}">
                <a16:creationId xmlns:a16="http://schemas.microsoft.com/office/drawing/2014/main" id="{F36AC4E7-B680-8047-009D-2D4A7B5EE2CD}"/>
              </a:ext>
            </a:extLst>
          </p:cNvPr>
          <p:cNvSpPr/>
          <p:nvPr/>
        </p:nvSpPr>
        <p:spPr>
          <a:xfrm>
            <a:off x="6113027" y="3028693"/>
            <a:ext cx="2683312"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Next Steps </a:t>
            </a:r>
          </a:p>
        </p:txBody>
      </p:sp>
      <p:sp>
        <p:nvSpPr>
          <p:cNvPr id="32" name="Rectangle 31">
            <a:extLst>
              <a:ext uri="{FF2B5EF4-FFF2-40B4-BE49-F238E27FC236}">
                <a16:creationId xmlns:a16="http://schemas.microsoft.com/office/drawing/2014/main" id="{32498B1B-63E6-C391-1379-502456132970}"/>
              </a:ext>
            </a:extLst>
          </p:cNvPr>
          <p:cNvSpPr/>
          <p:nvPr/>
        </p:nvSpPr>
        <p:spPr>
          <a:xfrm>
            <a:off x="6113027" y="3197893"/>
            <a:ext cx="2683312" cy="14693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Discuss cross association coordination that includes ANA, VAB, TVB, Pearl, IAB, ATSC, Cable Labs, SMPTE, other?</a:t>
            </a:r>
          </a:p>
        </p:txBody>
      </p:sp>
      <p:sp>
        <p:nvSpPr>
          <p:cNvPr id="7" name="Rectangle 6">
            <a:extLst>
              <a:ext uri="{FF2B5EF4-FFF2-40B4-BE49-F238E27FC236}">
                <a16:creationId xmlns:a16="http://schemas.microsoft.com/office/drawing/2014/main" id="{0C8E8F6E-CA96-DDA6-322A-327F0D2CBA58}"/>
              </a:ext>
            </a:extLst>
          </p:cNvPr>
          <p:cNvSpPr/>
          <p:nvPr/>
        </p:nvSpPr>
        <p:spPr>
          <a:xfrm>
            <a:off x="5692588" y="276225"/>
            <a:ext cx="2411505" cy="771098"/>
          </a:xfrm>
          <a:prstGeom prst="rect">
            <a:avLst/>
          </a:prstGeom>
          <a:solidFill>
            <a:schemeClr val="bg1">
              <a:lumMod val="95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3.2 Cross Association Coordination</a:t>
            </a:r>
          </a:p>
        </p:txBody>
      </p:sp>
      <p:sp>
        <p:nvSpPr>
          <p:cNvPr id="17" name="Rectangle 16">
            <a:extLst>
              <a:ext uri="{FF2B5EF4-FFF2-40B4-BE49-F238E27FC236}">
                <a16:creationId xmlns:a16="http://schemas.microsoft.com/office/drawing/2014/main" id="{FB65890F-4522-6B9B-2CF8-F8DF1A0D2D55}"/>
              </a:ext>
            </a:extLst>
          </p:cNvPr>
          <p:cNvSpPr/>
          <p:nvPr/>
        </p:nvSpPr>
        <p:spPr>
          <a:xfrm>
            <a:off x="3407090" y="1927629"/>
            <a:ext cx="2665095"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Pros/Cons </a:t>
            </a:r>
          </a:p>
        </p:txBody>
      </p:sp>
      <p:sp>
        <p:nvSpPr>
          <p:cNvPr id="20" name="Rectangle 19">
            <a:extLst>
              <a:ext uri="{FF2B5EF4-FFF2-40B4-BE49-F238E27FC236}">
                <a16:creationId xmlns:a16="http://schemas.microsoft.com/office/drawing/2014/main" id="{1C82AB82-2E6E-4CBD-0A8E-D17E1E9C8133}"/>
              </a:ext>
            </a:extLst>
          </p:cNvPr>
          <p:cNvSpPr/>
          <p:nvPr/>
        </p:nvSpPr>
        <p:spPr>
          <a:xfrm>
            <a:off x="3407090" y="2096828"/>
            <a:ext cx="2665095" cy="11495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Solid and unified roadmap for linear and digital distribution channels that will support buyers and sellers cross platform needs.</a:t>
            </a:r>
          </a:p>
        </p:txBody>
      </p:sp>
      <p:sp>
        <p:nvSpPr>
          <p:cNvPr id="8" name="Slide Number Placeholder 7">
            <a:extLst>
              <a:ext uri="{FF2B5EF4-FFF2-40B4-BE49-F238E27FC236}">
                <a16:creationId xmlns:a16="http://schemas.microsoft.com/office/drawing/2014/main" id="{E3E4F9A6-2345-3BB5-67EB-125893B35E40}"/>
              </a:ext>
            </a:extLst>
          </p:cNvPr>
          <p:cNvSpPr>
            <a:spLocks noGrp="1"/>
          </p:cNvSpPr>
          <p:nvPr>
            <p:ph type="sldNum" sz="quarter" idx="11"/>
          </p:nvPr>
        </p:nvSpPr>
        <p:spPr/>
        <p:txBody>
          <a:bodyPr/>
          <a:lstStyle/>
          <a:p>
            <a:fld id="{10AABD62-4B1F-4370-9BF1-A64AA2AFB05A}" type="slidenum">
              <a:rPr lang="en-GB" smtClean="0"/>
              <a:pPr/>
              <a:t>59</a:t>
            </a:fld>
            <a:endParaRPr lang="en-GB" dirty="0"/>
          </a:p>
        </p:txBody>
      </p:sp>
    </p:spTree>
    <p:extLst>
      <p:ext uri="{BB962C8B-B14F-4D97-AF65-F5344CB8AC3E}">
        <p14:creationId xmlns:p14="http://schemas.microsoft.com/office/powerpoint/2010/main" val="1286499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449BE53-3EA6-FA72-FD00-79F74EF31B77}"/>
              </a:ext>
            </a:extLst>
          </p:cNvPr>
          <p:cNvSpPr>
            <a:spLocks noGrp="1"/>
          </p:cNvSpPr>
          <p:nvPr>
            <p:ph sz="quarter" idx="12"/>
          </p:nvPr>
        </p:nvSpPr>
        <p:spPr>
          <a:xfrm>
            <a:off x="351865" y="1896140"/>
            <a:ext cx="3912072" cy="1271603"/>
          </a:xfrm>
        </p:spPr>
        <p:txBody>
          <a:bodyPr>
            <a:noAutofit/>
          </a:bodyPr>
          <a:lstStyle/>
          <a:p>
            <a:pPr>
              <a:spcBef>
                <a:spcPts val="0"/>
              </a:spcBef>
              <a:spcAft>
                <a:spcPts val="1200"/>
              </a:spcAft>
            </a:pPr>
            <a:r>
              <a:rPr lang="en-GB" sz="1200" dirty="0"/>
              <a:t>Smart TV data is a vital input for measurement solutions as it provides a view of traditional linear (decreasing) and OTT viewing and activities (increasing,) has national representation, and scale of data to support advance buying and measurement insights.</a:t>
            </a:r>
          </a:p>
        </p:txBody>
      </p:sp>
      <p:sp>
        <p:nvSpPr>
          <p:cNvPr id="16" name="Title 15">
            <a:extLst>
              <a:ext uri="{FF2B5EF4-FFF2-40B4-BE49-F238E27FC236}">
                <a16:creationId xmlns:a16="http://schemas.microsoft.com/office/drawing/2014/main" id="{A094280C-242E-5AFE-B9C7-4149CD362530}"/>
              </a:ext>
            </a:extLst>
          </p:cNvPr>
          <p:cNvSpPr>
            <a:spLocks noGrp="1"/>
          </p:cNvSpPr>
          <p:nvPr>
            <p:ph type="title"/>
          </p:nvPr>
        </p:nvSpPr>
        <p:spPr>
          <a:xfrm>
            <a:off x="354330" y="272581"/>
            <a:ext cx="8435340" cy="617220"/>
          </a:xfrm>
        </p:spPr>
        <p:txBody>
          <a:bodyPr/>
          <a:lstStyle/>
          <a:p>
            <a:r>
              <a:rPr lang="en-GB" dirty="0"/>
              <a:t>Project Objective</a:t>
            </a:r>
          </a:p>
        </p:txBody>
      </p:sp>
      <p:sp>
        <p:nvSpPr>
          <p:cNvPr id="2" name="Footer Placeholder 1">
            <a:extLst>
              <a:ext uri="{FF2B5EF4-FFF2-40B4-BE49-F238E27FC236}">
                <a16:creationId xmlns:a16="http://schemas.microsoft.com/office/drawing/2014/main" id="{278F707C-6AEF-B77F-BB07-B859D0A81223}"/>
              </a:ext>
            </a:extLst>
          </p:cNvPr>
          <p:cNvSpPr>
            <a:spLocks noGrp="1"/>
          </p:cNvSpPr>
          <p:nvPr>
            <p:ph type="ftr" sz="quarter" idx="13"/>
          </p:nvPr>
        </p:nvSpPr>
        <p:spPr/>
        <p:txBody>
          <a:bodyPr/>
          <a:lstStyle/>
          <a:p>
            <a:r>
              <a:rPr lang="en-GB" dirty="0"/>
              <a:t>Coalition for Innovation in Media Measurement, October 2023</a:t>
            </a:r>
          </a:p>
        </p:txBody>
      </p:sp>
      <p:sp>
        <p:nvSpPr>
          <p:cNvPr id="3" name="Text Placeholder 8">
            <a:extLst>
              <a:ext uri="{FF2B5EF4-FFF2-40B4-BE49-F238E27FC236}">
                <a16:creationId xmlns:a16="http://schemas.microsoft.com/office/drawing/2014/main" id="{CC6D98CC-AC99-087A-22AC-4AC82E48F34F}"/>
              </a:ext>
            </a:extLst>
          </p:cNvPr>
          <p:cNvSpPr txBox="1">
            <a:spLocks/>
          </p:cNvSpPr>
          <p:nvPr/>
        </p:nvSpPr>
        <p:spPr>
          <a:xfrm>
            <a:off x="4880064" y="1896140"/>
            <a:ext cx="3912072" cy="1271603"/>
          </a:xfrm>
          <a:prstGeom prst="rect">
            <a:avLst/>
          </a:prstGeom>
        </p:spPr>
        <p:txBody>
          <a:bodyPr vert="horz" lIns="0" tIns="0" rIns="0" bIns="0" rtlCol="0">
            <a:noAutofit/>
          </a:bodyPr>
          <a:lstStyle>
            <a:lvl1pPr marL="0" indent="0" algn="l" defTabSz="685800" rtl="0" eaLnBrk="1" latinLnBrk="0" hangingPunct="1">
              <a:lnSpc>
                <a:spcPct val="100000"/>
              </a:lnSpc>
              <a:spcBef>
                <a:spcPts val="900"/>
              </a:spcBef>
              <a:buFont typeface="Arial" panose="020B0604020202020204" pitchFamily="34" charset="0"/>
              <a:buNone/>
              <a:defRPr sz="1400" kern="1200" baseline="0">
                <a:solidFill>
                  <a:schemeClr val="tx1"/>
                </a:solidFill>
                <a:latin typeface="+mn-lt"/>
                <a:ea typeface="+mn-ea"/>
                <a:cs typeface="+mn-cs"/>
              </a:defRPr>
            </a:lvl1pPr>
            <a:lvl2pPr marL="171450" indent="-171450" algn="l" defTabSz="685800" rtl="0" eaLnBrk="1" latinLnBrk="0" hangingPunct="1">
              <a:lnSpc>
                <a:spcPct val="100000"/>
              </a:lnSpc>
              <a:spcBef>
                <a:spcPts val="450"/>
              </a:spcBef>
              <a:buFont typeface="Arial" panose="020B0604020202020204" pitchFamily="34" charset="0"/>
              <a:buChar char="•"/>
              <a:defRPr sz="1400" kern="1200" baseline="0">
                <a:solidFill>
                  <a:schemeClr val="tx1"/>
                </a:solidFill>
                <a:latin typeface="+mn-lt"/>
                <a:ea typeface="+mn-ea"/>
                <a:cs typeface="+mn-cs"/>
              </a:defRPr>
            </a:lvl2pPr>
            <a:lvl3pPr marL="342900" indent="-171450" algn="l" defTabSz="685800" rtl="0" eaLnBrk="1" latinLnBrk="0" hangingPunct="1">
              <a:lnSpc>
                <a:spcPct val="100000"/>
              </a:lnSpc>
              <a:spcBef>
                <a:spcPts val="450"/>
              </a:spcBef>
              <a:buFont typeface="Calibri" panose="020F0502020204030204" pitchFamily="34" charset="0"/>
              <a:buChar char="–"/>
              <a:defRPr sz="1400" kern="1200" baseline="0">
                <a:solidFill>
                  <a:schemeClr val="tx1"/>
                </a:solidFill>
                <a:latin typeface="+mn-lt"/>
                <a:ea typeface="+mn-ea"/>
                <a:cs typeface="+mn-cs"/>
              </a:defRPr>
            </a:lvl3pPr>
            <a:lvl4pPr marL="514350" indent="-171450" algn="l" defTabSz="685800" rtl="0" eaLnBrk="1" latinLnBrk="0" hangingPunct="1">
              <a:lnSpc>
                <a:spcPct val="100000"/>
              </a:lnSpc>
              <a:spcBef>
                <a:spcPts val="450"/>
              </a:spcBef>
              <a:buFont typeface="Wingdings" panose="05000000000000000000" pitchFamily="2" charset="2"/>
              <a:buChar char="§"/>
              <a:defRPr sz="1400" kern="1200" baseline="0">
                <a:solidFill>
                  <a:schemeClr val="tx1"/>
                </a:solidFill>
                <a:latin typeface="+mn-lt"/>
                <a:ea typeface="+mn-ea"/>
                <a:cs typeface="+mn-cs"/>
              </a:defRPr>
            </a:lvl4pPr>
            <a:lvl5pPr marL="685800" indent="-171450" algn="l" defTabSz="685800" rtl="0" eaLnBrk="1" latinLnBrk="0" hangingPunct="1">
              <a:lnSpc>
                <a:spcPct val="100000"/>
              </a:lnSpc>
              <a:spcBef>
                <a:spcPts val="450"/>
              </a:spcBef>
              <a:buSzPct val="90000"/>
              <a:buFont typeface="Arial" panose="020B0604020202020204" pitchFamily="34" charset="0"/>
              <a:buChar char="•"/>
              <a:defRPr sz="140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spcAft>
                <a:spcPts val="1200"/>
              </a:spcAft>
            </a:pPr>
            <a:r>
              <a:rPr lang="en-GB" sz="1200" dirty="0"/>
              <a:t>This project’s objective is to assess the various options for enhancing the value of Smart TV data, identifying a range of practical initiatives that could materially improve the use of the data for measurement purposes and stand a reasonable prospect of being supported by a critical mass of industry stakeholders.</a:t>
            </a:r>
          </a:p>
        </p:txBody>
      </p:sp>
      <p:sp>
        <p:nvSpPr>
          <p:cNvPr id="4" name="Oval 3">
            <a:extLst>
              <a:ext uri="{FF2B5EF4-FFF2-40B4-BE49-F238E27FC236}">
                <a16:creationId xmlns:a16="http://schemas.microsoft.com/office/drawing/2014/main" id="{45AF2CBE-D952-60AA-30E0-D53D3C64E27B}"/>
              </a:ext>
            </a:extLst>
          </p:cNvPr>
          <p:cNvSpPr/>
          <p:nvPr/>
        </p:nvSpPr>
        <p:spPr>
          <a:xfrm>
            <a:off x="351865" y="1093788"/>
            <a:ext cx="710571" cy="7105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3674B2C4-FB33-1FBA-4002-3C44ECD3E6E3}"/>
              </a:ext>
            </a:extLst>
          </p:cNvPr>
          <p:cNvSpPr/>
          <p:nvPr/>
        </p:nvSpPr>
        <p:spPr>
          <a:xfrm>
            <a:off x="4880064" y="1093788"/>
            <a:ext cx="710571" cy="7105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Shape 9">
            <a:extLst>
              <a:ext uri="{FF2B5EF4-FFF2-40B4-BE49-F238E27FC236}">
                <a16:creationId xmlns:a16="http://schemas.microsoft.com/office/drawing/2014/main" id="{C170E6E7-51CA-1654-4A14-210ACC7D3696}"/>
              </a:ext>
            </a:extLst>
          </p:cNvPr>
          <p:cNvSpPr/>
          <p:nvPr/>
        </p:nvSpPr>
        <p:spPr>
          <a:xfrm>
            <a:off x="492911" y="1269573"/>
            <a:ext cx="428478" cy="359001"/>
          </a:xfrm>
          <a:custGeom>
            <a:avLst/>
            <a:gdLst>
              <a:gd name="connsiteX0" fmla="*/ 149266 w 874318"/>
              <a:gd name="connsiteY0" fmla="*/ 724900 h 732549"/>
              <a:gd name="connsiteX1" fmla="*/ 124625 w 874318"/>
              <a:gd name="connsiteY1" fmla="*/ 729415 h 732549"/>
              <a:gd name="connsiteX2" fmla="*/ 120110 w 874318"/>
              <a:gd name="connsiteY2" fmla="*/ 704774 h 732549"/>
              <a:gd name="connsiteX3" fmla="*/ 245354 w 874318"/>
              <a:gd name="connsiteY3" fmla="*/ 621259 h 732549"/>
              <a:gd name="connsiteX4" fmla="*/ 286941 w 874318"/>
              <a:gd name="connsiteY4" fmla="*/ 608838 h 732549"/>
              <a:gd name="connsiteX5" fmla="*/ 58207 w 874318"/>
              <a:gd name="connsiteY5" fmla="*/ 608838 h 732549"/>
              <a:gd name="connsiteX6" fmla="*/ 0 w 874318"/>
              <a:gd name="connsiteY6" fmla="*/ 550631 h 732549"/>
              <a:gd name="connsiteX7" fmla="*/ 0 w 874318"/>
              <a:gd name="connsiteY7" fmla="*/ 58207 h 732549"/>
              <a:gd name="connsiteX8" fmla="*/ 58207 w 874318"/>
              <a:gd name="connsiteY8" fmla="*/ 0 h 732549"/>
              <a:gd name="connsiteX9" fmla="*/ 816112 w 874318"/>
              <a:gd name="connsiteY9" fmla="*/ 0 h 732549"/>
              <a:gd name="connsiteX10" fmla="*/ 874319 w 874318"/>
              <a:gd name="connsiteY10" fmla="*/ 58207 h 732549"/>
              <a:gd name="connsiteX11" fmla="*/ 874319 w 874318"/>
              <a:gd name="connsiteY11" fmla="*/ 550621 h 732549"/>
              <a:gd name="connsiteX12" fmla="*/ 816112 w 874318"/>
              <a:gd name="connsiteY12" fmla="*/ 608828 h 732549"/>
              <a:gd name="connsiteX13" fmla="*/ 587388 w 874318"/>
              <a:gd name="connsiteY13" fmla="*/ 608828 h 732549"/>
              <a:gd name="connsiteX14" fmla="*/ 628974 w 874318"/>
              <a:gd name="connsiteY14" fmla="*/ 621249 h 732549"/>
              <a:gd name="connsiteX15" fmla="*/ 754218 w 874318"/>
              <a:gd name="connsiteY15" fmla="*/ 704764 h 732549"/>
              <a:gd name="connsiteX16" fmla="*/ 749703 w 874318"/>
              <a:gd name="connsiteY16" fmla="*/ 729405 h 732549"/>
              <a:gd name="connsiteX17" fmla="*/ 725062 w 874318"/>
              <a:gd name="connsiteY17" fmla="*/ 724891 h 732549"/>
              <a:gd name="connsiteX18" fmla="*/ 617315 w 874318"/>
              <a:gd name="connsiteY18" fmla="*/ 654701 h 732549"/>
              <a:gd name="connsiteX19" fmla="*/ 437169 w 874318"/>
              <a:gd name="connsiteY19" fmla="*/ 626583 h 732549"/>
              <a:gd name="connsiteX20" fmla="*/ 257023 w 874318"/>
              <a:gd name="connsiteY20" fmla="*/ 654701 h 732549"/>
              <a:gd name="connsiteX21" fmla="*/ 149266 w 874318"/>
              <a:gd name="connsiteY21" fmla="*/ 724900 h 732549"/>
              <a:gd name="connsiteX22" fmla="*/ 149266 w 874318"/>
              <a:gd name="connsiteY22" fmla="*/ 724900 h 732549"/>
              <a:gd name="connsiteX23" fmla="*/ 71085 w 874318"/>
              <a:gd name="connsiteY23" fmla="*/ 71085 h 732549"/>
              <a:gd name="connsiteX24" fmla="*/ 71085 w 874318"/>
              <a:gd name="connsiteY24" fmla="*/ 537743 h 732549"/>
              <a:gd name="connsiteX25" fmla="*/ 803234 w 874318"/>
              <a:gd name="connsiteY25" fmla="*/ 537743 h 732549"/>
              <a:gd name="connsiteX26" fmla="*/ 803234 w 874318"/>
              <a:gd name="connsiteY26" fmla="*/ 71085 h 732549"/>
              <a:gd name="connsiteX27" fmla="*/ 71085 w 874318"/>
              <a:gd name="connsiteY27" fmla="*/ 71085 h 732549"/>
              <a:gd name="connsiteX28" fmla="*/ 71085 w 874318"/>
              <a:gd name="connsiteY28" fmla="*/ 71085 h 732549"/>
              <a:gd name="connsiteX29" fmla="*/ 437159 w 874318"/>
              <a:gd name="connsiteY29" fmla="*/ 345110 h 732549"/>
              <a:gd name="connsiteX30" fmla="*/ 414395 w 874318"/>
              <a:gd name="connsiteY30" fmla="*/ 367875 h 732549"/>
              <a:gd name="connsiteX31" fmla="*/ 437159 w 874318"/>
              <a:gd name="connsiteY31" fmla="*/ 390639 h 732549"/>
              <a:gd name="connsiteX32" fmla="*/ 459924 w 874318"/>
              <a:gd name="connsiteY32" fmla="*/ 367875 h 732549"/>
              <a:gd name="connsiteX33" fmla="*/ 437159 w 874318"/>
              <a:gd name="connsiteY33" fmla="*/ 345110 h 732549"/>
              <a:gd name="connsiteX34" fmla="*/ 437159 w 874318"/>
              <a:gd name="connsiteY34" fmla="*/ 345110 h 732549"/>
              <a:gd name="connsiteX35" fmla="*/ 518722 w 874318"/>
              <a:gd name="connsiteY35" fmla="*/ 286312 h 732549"/>
              <a:gd name="connsiteX36" fmla="*/ 481213 w 874318"/>
              <a:gd name="connsiteY36" fmla="*/ 261299 h 732549"/>
              <a:gd name="connsiteX37" fmla="*/ 437159 w 874318"/>
              <a:gd name="connsiteY37" fmla="*/ 252517 h 732549"/>
              <a:gd name="connsiteX38" fmla="*/ 393106 w 874318"/>
              <a:gd name="connsiteY38" fmla="*/ 261299 h 732549"/>
              <a:gd name="connsiteX39" fmla="*/ 355597 w 874318"/>
              <a:gd name="connsiteY39" fmla="*/ 286312 h 732549"/>
              <a:gd name="connsiteX40" fmla="*/ 355597 w 874318"/>
              <a:gd name="connsiteY40" fmla="*/ 311439 h 732549"/>
              <a:gd name="connsiteX41" fmla="*/ 380724 w 874318"/>
              <a:gd name="connsiteY41" fmla="*/ 311439 h 732549"/>
              <a:gd name="connsiteX42" fmla="*/ 406575 w 874318"/>
              <a:gd name="connsiteY42" fmla="*/ 294065 h 732549"/>
              <a:gd name="connsiteX43" fmla="*/ 437159 w 874318"/>
              <a:gd name="connsiteY43" fmla="*/ 288065 h 732549"/>
              <a:gd name="connsiteX44" fmla="*/ 467744 w 874318"/>
              <a:gd name="connsiteY44" fmla="*/ 294065 h 732549"/>
              <a:gd name="connsiteX45" fmla="*/ 493595 w 874318"/>
              <a:gd name="connsiteY45" fmla="*/ 311439 h 732549"/>
              <a:gd name="connsiteX46" fmla="*/ 518722 w 874318"/>
              <a:gd name="connsiteY46" fmla="*/ 311439 h 732549"/>
              <a:gd name="connsiteX47" fmla="*/ 518722 w 874318"/>
              <a:gd name="connsiteY47" fmla="*/ 286312 h 732549"/>
              <a:gd name="connsiteX48" fmla="*/ 518722 w 874318"/>
              <a:gd name="connsiteY48" fmla="*/ 286312 h 732549"/>
              <a:gd name="connsiteX49" fmla="*/ 316325 w 874318"/>
              <a:gd name="connsiteY49" fmla="*/ 247040 h 732549"/>
              <a:gd name="connsiteX50" fmla="*/ 371751 w 874318"/>
              <a:gd name="connsiteY50" fmla="*/ 209893 h 732549"/>
              <a:gd name="connsiteX51" fmla="*/ 437159 w 874318"/>
              <a:gd name="connsiteY51" fmla="*/ 196996 h 732549"/>
              <a:gd name="connsiteX52" fmla="*/ 502568 w 874318"/>
              <a:gd name="connsiteY52" fmla="*/ 209893 h 732549"/>
              <a:gd name="connsiteX53" fmla="*/ 557994 w 874318"/>
              <a:gd name="connsiteY53" fmla="*/ 247040 h 732549"/>
              <a:gd name="connsiteX54" fmla="*/ 583121 w 874318"/>
              <a:gd name="connsiteY54" fmla="*/ 247040 h 732549"/>
              <a:gd name="connsiteX55" fmla="*/ 583121 w 874318"/>
              <a:gd name="connsiteY55" fmla="*/ 221913 h 732549"/>
              <a:gd name="connsiteX56" fmla="*/ 516036 w 874318"/>
              <a:gd name="connsiteY56" fmla="*/ 177127 h 732549"/>
              <a:gd name="connsiteX57" fmla="*/ 437159 w 874318"/>
              <a:gd name="connsiteY57" fmla="*/ 161449 h 732549"/>
              <a:gd name="connsiteX58" fmla="*/ 358283 w 874318"/>
              <a:gd name="connsiteY58" fmla="*/ 177127 h 732549"/>
              <a:gd name="connsiteX59" fmla="*/ 291198 w 874318"/>
              <a:gd name="connsiteY59" fmla="*/ 221913 h 732549"/>
              <a:gd name="connsiteX60" fmla="*/ 291198 w 874318"/>
              <a:gd name="connsiteY60" fmla="*/ 247040 h 732549"/>
              <a:gd name="connsiteX61" fmla="*/ 316325 w 874318"/>
              <a:gd name="connsiteY61" fmla="*/ 247040 h 732549"/>
              <a:gd name="connsiteX62" fmla="*/ 316325 w 874318"/>
              <a:gd name="connsiteY62" fmla="*/ 247040 h 732549"/>
              <a:gd name="connsiteX63" fmla="*/ 58207 w 874318"/>
              <a:gd name="connsiteY63" fmla="*/ 35538 h 732549"/>
              <a:gd name="connsiteX64" fmla="*/ 35547 w 874318"/>
              <a:gd name="connsiteY64" fmla="*/ 58198 h 732549"/>
              <a:gd name="connsiteX65" fmla="*/ 35547 w 874318"/>
              <a:gd name="connsiteY65" fmla="*/ 550612 h 732549"/>
              <a:gd name="connsiteX66" fmla="*/ 58207 w 874318"/>
              <a:gd name="connsiteY66" fmla="*/ 573272 h 732549"/>
              <a:gd name="connsiteX67" fmla="*/ 816112 w 874318"/>
              <a:gd name="connsiteY67" fmla="*/ 573272 h 732549"/>
              <a:gd name="connsiteX68" fmla="*/ 838772 w 874318"/>
              <a:gd name="connsiteY68" fmla="*/ 550612 h 732549"/>
              <a:gd name="connsiteX69" fmla="*/ 838772 w 874318"/>
              <a:gd name="connsiteY69" fmla="*/ 58207 h 732549"/>
              <a:gd name="connsiteX70" fmla="*/ 816112 w 874318"/>
              <a:gd name="connsiteY70" fmla="*/ 35547 h 732549"/>
              <a:gd name="connsiteX71" fmla="*/ 58207 w 874318"/>
              <a:gd name="connsiteY71" fmla="*/ 35547 h 73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874318" h="732549">
                <a:moveTo>
                  <a:pt x="149266" y="724900"/>
                </a:moveTo>
                <a:cubicBezTo>
                  <a:pt x="143704" y="732949"/>
                  <a:pt x="132674" y="734968"/>
                  <a:pt x="124625" y="729415"/>
                </a:cubicBezTo>
                <a:cubicBezTo>
                  <a:pt x="116576" y="723852"/>
                  <a:pt x="114557" y="712822"/>
                  <a:pt x="120110" y="704774"/>
                </a:cubicBezTo>
                <a:cubicBezTo>
                  <a:pt x="143742" y="670436"/>
                  <a:pt x="188071" y="641328"/>
                  <a:pt x="245354" y="621259"/>
                </a:cubicBezTo>
                <a:cubicBezTo>
                  <a:pt x="258537" y="616639"/>
                  <a:pt x="272434" y="612486"/>
                  <a:pt x="286941" y="608838"/>
                </a:cubicBezTo>
                <a:lnTo>
                  <a:pt x="58207" y="608838"/>
                </a:lnTo>
                <a:cubicBezTo>
                  <a:pt x="26194" y="608838"/>
                  <a:pt x="0" y="582644"/>
                  <a:pt x="0" y="550631"/>
                </a:cubicBezTo>
                <a:lnTo>
                  <a:pt x="0" y="58207"/>
                </a:lnTo>
                <a:cubicBezTo>
                  <a:pt x="0" y="26194"/>
                  <a:pt x="26194" y="0"/>
                  <a:pt x="58207" y="0"/>
                </a:cubicBezTo>
                <a:lnTo>
                  <a:pt x="816112" y="0"/>
                </a:lnTo>
                <a:cubicBezTo>
                  <a:pt x="848125" y="0"/>
                  <a:pt x="874319" y="26194"/>
                  <a:pt x="874319" y="58207"/>
                </a:cubicBezTo>
                <a:lnTo>
                  <a:pt x="874319" y="550621"/>
                </a:lnTo>
                <a:cubicBezTo>
                  <a:pt x="874319" y="582635"/>
                  <a:pt x="848125" y="608828"/>
                  <a:pt x="816112" y="608828"/>
                </a:cubicBezTo>
                <a:lnTo>
                  <a:pt x="587388" y="608828"/>
                </a:lnTo>
                <a:cubicBezTo>
                  <a:pt x="601894" y="612477"/>
                  <a:pt x="615791" y="616629"/>
                  <a:pt x="628974" y="621249"/>
                </a:cubicBezTo>
                <a:cubicBezTo>
                  <a:pt x="686248" y="641318"/>
                  <a:pt x="730587" y="670436"/>
                  <a:pt x="754218" y="704764"/>
                </a:cubicBezTo>
                <a:cubicBezTo>
                  <a:pt x="759781" y="712813"/>
                  <a:pt x="757761" y="723852"/>
                  <a:pt x="749703" y="729405"/>
                </a:cubicBezTo>
                <a:cubicBezTo>
                  <a:pt x="741655" y="734968"/>
                  <a:pt x="730615" y="732949"/>
                  <a:pt x="725062" y="724891"/>
                </a:cubicBezTo>
                <a:cubicBezTo>
                  <a:pt x="705717" y="696792"/>
                  <a:pt x="667560" y="672313"/>
                  <a:pt x="617315" y="654701"/>
                </a:cubicBezTo>
                <a:cubicBezTo>
                  <a:pt x="566833" y="637003"/>
                  <a:pt x="504635" y="626583"/>
                  <a:pt x="437169" y="626583"/>
                </a:cubicBezTo>
                <a:cubicBezTo>
                  <a:pt x="369703" y="626583"/>
                  <a:pt x="307505" y="637003"/>
                  <a:pt x="257023" y="654701"/>
                </a:cubicBezTo>
                <a:cubicBezTo>
                  <a:pt x="206769" y="672322"/>
                  <a:pt x="168602" y="696801"/>
                  <a:pt x="149266" y="724900"/>
                </a:cubicBezTo>
                <a:lnTo>
                  <a:pt x="149266" y="724900"/>
                </a:lnTo>
                <a:close/>
                <a:moveTo>
                  <a:pt x="71085" y="71085"/>
                </a:moveTo>
                <a:lnTo>
                  <a:pt x="71085" y="537743"/>
                </a:lnTo>
                <a:lnTo>
                  <a:pt x="803234" y="537743"/>
                </a:lnTo>
                <a:lnTo>
                  <a:pt x="803234" y="71085"/>
                </a:lnTo>
                <a:lnTo>
                  <a:pt x="71085" y="71085"/>
                </a:lnTo>
                <a:lnTo>
                  <a:pt x="71085" y="71085"/>
                </a:lnTo>
                <a:close/>
                <a:moveTo>
                  <a:pt x="437159" y="345110"/>
                </a:moveTo>
                <a:cubicBezTo>
                  <a:pt x="424586" y="345110"/>
                  <a:pt x="414395" y="355302"/>
                  <a:pt x="414395" y="367875"/>
                </a:cubicBezTo>
                <a:cubicBezTo>
                  <a:pt x="414395" y="380448"/>
                  <a:pt x="424586" y="390639"/>
                  <a:pt x="437159" y="390639"/>
                </a:cubicBezTo>
                <a:cubicBezTo>
                  <a:pt x="449732" y="390639"/>
                  <a:pt x="459924" y="380448"/>
                  <a:pt x="459924" y="367875"/>
                </a:cubicBezTo>
                <a:cubicBezTo>
                  <a:pt x="459924" y="355302"/>
                  <a:pt x="449732" y="345110"/>
                  <a:pt x="437159" y="345110"/>
                </a:cubicBezTo>
                <a:lnTo>
                  <a:pt x="437159" y="345110"/>
                </a:lnTo>
                <a:close/>
                <a:moveTo>
                  <a:pt x="518722" y="286312"/>
                </a:moveTo>
                <a:cubicBezTo>
                  <a:pt x="508159" y="275749"/>
                  <a:pt x="495443" y="267195"/>
                  <a:pt x="481213" y="261299"/>
                </a:cubicBezTo>
                <a:cubicBezTo>
                  <a:pt x="467554" y="255641"/>
                  <a:pt x="452676" y="252517"/>
                  <a:pt x="437159" y="252517"/>
                </a:cubicBezTo>
                <a:cubicBezTo>
                  <a:pt x="421643" y="252517"/>
                  <a:pt x="406765" y="255641"/>
                  <a:pt x="393106" y="261299"/>
                </a:cubicBezTo>
                <a:cubicBezTo>
                  <a:pt x="378876" y="267195"/>
                  <a:pt x="366151" y="275749"/>
                  <a:pt x="355597" y="286312"/>
                </a:cubicBezTo>
                <a:cubicBezTo>
                  <a:pt x="348663" y="293256"/>
                  <a:pt x="348663" y="304505"/>
                  <a:pt x="355597" y="311439"/>
                </a:cubicBezTo>
                <a:cubicBezTo>
                  <a:pt x="362531" y="318383"/>
                  <a:pt x="373790" y="318383"/>
                  <a:pt x="380724" y="311439"/>
                </a:cubicBezTo>
                <a:cubicBezTo>
                  <a:pt x="388153" y="304009"/>
                  <a:pt x="396926" y="298066"/>
                  <a:pt x="406575" y="294065"/>
                </a:cubicBezTo>
                <a:cubicBezTo>
                  <a:pt x="415909" y="290198"/>
                  <a:pt x="426234" y="288065"/>
                  <a:pt x="437159" y="288065"/>
                </a:cubicBezTo>
                <a:cubicBezTo>
                  <a:pt x="448085" y="288065"/>
                  <a:pt x="458410" y="290198"/>
                  <a:pt x="467744" y="294065"/>
                </a:cubicBezTo>
                <a:cubicBezTo>
                  <a:pt x="477393" y="298066"/>
                  <a:pt x="486166" y="304009"/>
                  <a:pt x="493595" y="311439"/>
                </a:cubicBezTo>
                <a:cubicBezTo>
                  <a:pt x="500529" y="318383"/>
                  <a:pt x="511788" y="318383"/>
                  <a:pt x="518722" y="311439"/>
                </a:cubicBezTo>
                <a:cubicBezTo>
                  <a:pt x="525666" y="304505"/>
                  <a:pt x="525666" y="293256"/>
                  <a:pt x="518722" y="286312"/>
                </a:cubicBezTo>
                <a:lnTo>
                  <a:pt x="518722" y="286312"/>
                </a:lnTo>
                <a:close/>
                <a:moveTo>
                  <a:pt x="316325" y="247040"/>
                </a:moveTo>
                <a:cubicBezTo>
                  <a:pt x="332156" y="231210"/>
                  <a:pt x="350958" y="218504"/>
                  <a:pt x="371751" y="209893"/>
                </a:cubicBezTo>
                <a:cubicBezTo>
                  <a:pt x="391820" y="201587"/>
                  <a:pt x="413909" y="196996"/>
                  <a:pt x="437159" y="196996"/>
                </a:cubicBezTo>
                <a:cubicBezTo>
                  <a:pt x="460410" y="196996"/>
                  <a:pt x="482508" y="201587"/>
                  <a:pt x="502568" y="209893"/>
                </a:cubicBezTo>
                <a:cubicBezTo>
                  <a:pt x="523361" y="218504"/>
                  <a:pt x="542163" y="231219"/>
                  <a:pt x="557994" y="247040"/>
                </a:cubicBezTo>
                <a:cubicBezTo>
                  <a:pt x="564928" y="253984"/>
                  <a:pt x="576186" y="253984"/>
                  <a:pt x="583121" y="247040"/>
                </a:cubicBezTo>
                <a:cubicBezTo>
                  <a:pt x="590055" y="240106"/>
                  <a:pt x="590055" y="228848"/>
                  <a:pt x="583121" y="221913"/>
                </a:cubicBezTo>
                <a:cubicBezTo>
                  <a:pt x="564166" y="202959"/>
                  <a:pt x="541411" y="187633"/>
                  <a:pt x="516036" y="177127"/>
                </a:cubicBezTo>
                <a:cubicBezTo>
                  <a:pt x="491652" y="167030"/>
                  <a:pt x="465001" y="161449"/>
                  <a:pt x="437159" y="161449"/>
                </a:cubicBezTo>
                <a:cubicBezTo>
                  <a:pt x="409318" y="161449"/>
                  <a:pt x="382667" y="167021"/>
                  <a:pt x="358283" y="177127"/>
                </a:cubicBezTo>
                <a:cubicBezTo>
                  <a:pt x="332908" y="187643"/>
                  <a:pt x="310153" y="202959"/>
                  <a:pt x="291198" y="221913"/>
                </a:cubicBezTo>
                <a:cubicBezTo>
                  <a:pt x="284264" y="228848"/>
                  <a:pt x="284264" y="240106"/>
                  <a:pt x="291198" y="247040"/>
                </a:cubicBezTo>
                <a:cubicBezTo>
                  <a:pt x="298133" y="253984"/>
                  <a:pt x="309391" y="253984"/>
                  <a:pt x="316325" y="247040"/>
                </a:cubicBezTo>
                <a:lnTo>
                  <a:pt x="316325" y="247040"/>
                </a:lnTo>
                <a:close/>
                <a:moveTo>
                  <a:pt x="58207" y="35538"/>
                </a:moveTo>
                <a:cubicBezTo>
                  <a:pt x="45815" y="35538"/>
                  <a:pt x="35547" y="45806"/>
                  <a:pt x="35547" y="58198"/>
                </a:cubicBezTo>
                <a:lnTo>
                  <a:pt x="35547" y="550612"/>
                </a:lnTo>
                <a:cubicBezTo>
                  <a:pt x="35547" y="563004"/>
                  <a:pt x="45815" y="573272"/>
                  <a:pt x="58207" y="573272"/>
                </a:cubicBezTo>
                <a:lnTo>
                  <a:pt x="816112" y="573272"/>
                </a:lnTo>
                <a:cubicBezTo>
                  <a:pt x="828504" y="573272"/>
                  <a:pt x="838772" y="563004"/>
                  <a:pt x="838772" y="550612"/>
                </a:cubicBezTo>
                <a:lnTo>
                  <a:pt x="838772" y="58207"/>
                </a:lnTo>
                <a:cubicBezTo>
                  <a:pt x="838772" y="45815"/>
                  <a:pt x="828504" y="35547"/>
                  <a:pt x="816112" y="35547"/>
                </a:cubicBezTo>
                <a:lnTo>
                  <a:pt x="58207" y="35547"/>
                </a:lnTo>
                <a:close/>
              </a:path>
            </a:pathLst>
          </a:custGeom>
          <a:solidFill>
            <a:schemeClr val="bg1"/>
          </a:solidFill>
          <a:ln w="9525"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476F0F8E-3127-6E09-626A-1F13D46BAB8A}"/>
              </a:ext>
            </a:extLst>
          </p:cNvPr>
          <p:cNvSpPr/>
          <p:nvPr/>
        </p:nvSpPr>
        <p:spPr>
          <a:xfrm>
            <a:off x="5031738" y="1263800"/>
            <a:ext cx="407224" cy="370546"/>
          </a:xfrm>
          <a:custGeom>
            <a:avLst/>
            <a:gdLst>
              <a:gd name="connsiteX0" fmla="*/ 61175 w 933520"/>
              <a:gd name="connsiteY0" fmla="*/ 845153 h 849439"/>
              <a:gd name="connsiteX1" fmla="*/ 142899 w 933520"/>
              <a:gd name="connsiteY1" fmla="*/ 841439 h 849439"/>
              <a:gd name="connsiteX2" fmla="*/ 179761 w 933520"/>
              <a:gd name="connsiteY2" fmla="*/ 818388 h 849439"/>
              <a:gd name="connsiteX3" fmla="*/ 200621 w 933520"/>
              <a:gd name="connsiteY3" fmla="*/ 826294 h 849439"/>
              <a:gd name="connsiteX4" fmla="*/ 202050 w 933520"/>
              <a:gd name="connsiteY4" fmla="*/ 826294 h 849439"/>
              <a:gd name="connsiteX5" fmla="*/ 551046 w 933520"/>
              <a:gd name="connsiteY5" fmla="*/ 849440 h 849439"/>
              <a:gd name="connsiteX6" fmla="*/ 564381 w 933520"/>
              <a:gd name="connsiteY6" fmla="*/ 849440 h 849439"/>
              <a:gd name="connsiteX7" fmla="*/ 692682 w 933520"/>
              <a:gd name="connsiteY7" fmla="*/ 809149 h 849439"/>
              <a:gd name="connsiteX8" fmla="*/ 914996 w 933520"/>
              <a:gd name="connsiteY8" fmla="*/ 653510 h 849439"/>
              <a:gd name="connsiteX9" fmla="*/ 925844 w 933520"/>
              <a:gd name="connsiteY9" fmla="*/ 593598 h 849439"/>
              <a:gd name="connsiteX10" fmla="*/ 921473 w 933520"/>
              <a:gd name="connsiteY10" fmla="*/ 588264 h 849439"/>
              <a:gd name="connsiteX11" fmla="*/ 920520 w 933520"/>
              <a:gd name="connsiteY11" fmla="*/ 587312 h 849439"/>
              <a:gd name="connsiteX12" fmla="*/ 866037 w 933520"/>
              <a:gd name="connsiteY12" fmla="*/ 580168 h 849439"/>
              <a:gd name="connsiteX13" fmla="*/ 659631 w 933520"/>
              <a:gd name="connsiteY13" fmla="*/ 704850 h 849439"/>
              <a:gd name="connsiteX14" fmla="*/ 603147 w 933520"/>
              <a:gd name="connsiteY14" fmla="*/ 721328 h 849439"/>
              <a:gd name="connsiteX15" fmla="*/ 447699 w 933520"/>
              <a:gd name="connsiteY15" fmla="*/ 722281 h 849439"/>
              <a:gd name="connsiteX16" fmla="*/ 447699 w 933520"/>
              <a:gd name="connsiteY16" fmla="*/ 722281 h 849439"/>
              <a:gd name="connsiteX17" fmla="*/ 436984 w 933520"/>
              <a:gd name="connsiteY17" fmla="*/ 712422 h 849439"/>
              <a:gd name="connsiteX18" fmla="*/ 446842 w 933520"/>
              <a:gd name="connsiteY18" fmla="*/ 701707 h 849439"/>
              <a:gd name="connsiteX19" fmla="*/ 605814 w 933520"/>
              <a:gd name="connsiteY19" fmla="*/ 698849 h 849439"/>
              <a:gd name="connsiteX20" fmla="*/ 641815 w 933520"/>
              <a:gd name="connsiteY20" fmla="*/ 660404 h 849439"/>
              <a:gd name="connsiteX21" fmla="*/ 606957 w 933520"/>
              <a:gd name="connsiteY21" fmla="*/ 624459 h 849439"/>
              <a:gd name="connsiteX22" fmla="*/ 512850 w 933520"/>
              <a:gd name="connsiteY22" fmla="*/ 617506 h 849439"/>
              <a:gd name="connsiteX23" fmla="*/ 442365 w 933520"/>
              <a:gd name="connsiteY23" fmla="*/ 605028 h 849439"/>
              <a:gd name="connsiteX24" fmla="*/ 397217 w 933520"/>
              <a:gd name="connsiteY24" fmla="*/ 593503 h 849439"/>
              <a:gd name="connsiteX25" fmla="*/ 168617 w 933520"/>
              <a:gd name="connsiteY25" fmla="*/ 583978 h 849439"/>
              <a:gd name="connsiteX26" fmla="*/ 129088 w 933520"/>
              <a:gd name="connsiteY26" fmla="*/ 563594 h 849439"/>
              <a:gd name="connsiteX27" fmla="*/ 47649 w 933520"/>
              <a:gd name="connsiteY27" fmla="*/ 567309 h 849439"/>
              <a:gd name="connsiteX28" fmla="*/ 6 w 933520"/>
              <a:gd name="connsiteY28" fmla="*/ 616429 h 849439"/>
              <a:gd name="connsiteX29" fmla="*/ 24 w 933520"/>
              <a:gd name="connsiteY29" fmla="*/ 617220 h 849439"/>
              <a:gd name="connsiteX30" fmla="*/ 9549 w 933520"/>
              <a:gd name="connsiteY30" fmla="*/ 799624 h 849439"/>
              <a:gd name="connsiteX31" fmla="*/ 61175 w 933520"/>
              <a:gd name="connsiteY31" fmla="*/ 845153 h 849439"/>
              <a:gd name="connsiteX32" fmla="*/ 93274 w 933520"/>
              <a:gd name="connsiteY32" fmla="*/ 748760 h 849439"/>
              <a:gd name="connsiteX33" fmla="*/ 118556 w 933520"/>
              <a:gd name="connsiteY33" fmla="*/ 777291 h 849439"/>
              <a:gd name="connsiteX34" fmla="*/ 90025 w 933520"/>
              <a:gd name="connsiteY34" fmla="*/ 802574 h 849439"/>
              <a:gd name="connsiteX35" fmla="*/ 64699 w 933520"/>
              <a:gd name="connsiteY35" fmla="*/ 775145 h 849439"/>
              <a:gd name="connsiteX36" fmla="*/ 93274 w 933520"/>
              <a:gd name="connsiteY36" fmla="*/ 748760 h 849439"/>
              <a:gd name="connsiteX37" fmla="*/ 667917 w 933520"/>
              <a:gd name="connsiteY37" fmla="*/ 669893 h 849439"/>
              <a:gd name="connsiteX38" fmla="*/ 659250 w 933520"/>
              <a:gd name="connsiteY38" fmla="*/ 628936 h 849439"/>
              <a:gd name="connsiteX39" fmla="*/ 788123 w 933520"/>
              <a:gd name="connsiteY39" fmla="*/ 562261 h 849439"/>
              <a:gd name="connsiteX40" fmla="*/ 835176 w 933520"/>
              <a:gd name="connsiteY40" fmla="*/ 567976 h 849439"/>
              <a:gd name="connsiteX41" fmla="*/ 667917 w 933520"/>
              <a:gd name="connsiteY41" fmla="*/ 669893 h 849439"/>
              <a:gd name="connsiteX42" fmla="*/ 608672 w 933520"/>
              <a:gd name="connsiteY42" fmla="*/ 598742 h 849439"/>
              <a:gd name="connsiteX43" fmla="*/ 592670 w 933520"/>
              <a:gd name="connsiteY43" fmla="*/ 597599 h 849439"/>
              <a:gd name="connsiteX44" fmla="*/ 714209 w 933520"/>
              <a:gd name="connsiteY44" fmla="*/ 549974 h 849439"/>
              <a:gd name="connsiteX45" fmla="*/ 753833 w 933520"/>
              <a:gd name="connsiteY45" fmla="*/ 553498 h 849439"/>
              <a:gd name="connsiteX46" fmla="*/ 640771 w 933520"/>
              <a:gd name="connsiteY46" fmla="*/ 609600 h 849439"/>
              <a:gd name="connsiteX47" fmla="*/ 608672 w 933520"/>
              <a:gd name="connsiteY47" fmla="*/ 598742 h 849439"/>
              <a:gd name="connsiteX48" fmla="*/ 619149 w 933520"/>
              <a:gd name="connsiteY48" fmla="*/ 476536 h 849439"/>
              <a:gd name="connsiteX49" fmla="*/ 559047 w 933520"/>
              <a:gd name="connsiteY49" fmla="*/ 476536 h 849439"/>
              <a:gd name="connsiteX50" fmla="*/ 559047 w 933520"/>
              <a:gd name="connsiteY50" fmla="*/ 536448 h 849439"/>
              <a:gd name="connsiteX51" fmla="*/ 516553 w 933520"/>
              <a:gd name="connsiteY51" fmla="*/ 575012 h 849439"/>
              <a:gd name="connsiteX52" fmla="*/ 477989 w 933520"/>
              <a:gd name="connsiteY52" fmla="*/ 536448 h 849439"/>
              <a:gd name="connsiteX53" fmla="*/ 477989 w 933520"/>
              <a:gd name="connsiteY53" fmla="*/ 476536 h 849439"/>
              <a:gd name="connsiteX54" fmla="*/ 418077 w 933520"/>
              <a:gd name="connsiteY54" fmla="*/ 476536 h 849439"/>
              <a:gd name="connsiteX55" fmla="*/ 379513 w 933520"/>
              <a:gd name="connsiteY55" fmla="*/ 434042 h 849439"/>
              <a:gd name="connsiteX56" fmla="*/ 418077 w 933520"/>
              <a:gd name="connsiteY56" fmla="*/ 395478 h 849439"/>
              <a:gd name="connsiteX57" fmla="*/ 477989 w 933520"/>
              <a:gd name="connsiteY57" fmla="*/ 395478 h 849439"/>
              <a:gd name="connsiteX58" fmla="*/ 477989 w 933520"/>
              <a:gd name="connsiteY58" fmla="*/ 335471 h 849439"/>
              <a:gd name="connsiteX59" fmla="*/ 520483 w 933520"/>
              <a:gd name="connsiteY59" fmla="*/ 296907 h 849439"/>
              <a:gd name="connsiteX60" fmla="*/ 559047 w 933520"/>
              <a:gd name="connsiteY60" fmla="*/ 335471 h 849439"/>
              <a:gd name="connsiteX61" fmla="*/ 559047 w 933520"/>
              <a:gd name="connsiteY61" fmla="*/ 395383 h 849439"/>
              <a:gd name="connsiteX62" fmla="*/ 619149 w 933520"/>
              <a:gd name="connsiteY62" fmla="*/ 395383 h 849439"/>
              <a:gd name="connsiteX63" fmla="*/ 661643 w 933520"/>
              <a:gd name="connsiteY63" fmla="*/ 433947 h 849439"/>
              <a:gd name="connsiteX64" fmla="*/ 623080 w 933520"/>
              <a:gd name="connsiteY64" fmla="*/ 476441 h 849439"/>
              <a:gd name="connsiteX65" fmla="*/ 619149 w 933520"/>
              <a:gd name="connsiteY65" fmla="*/ 476441 h 849439"/>
              <a:gd name="connsiteX66" fmla="*/ 374166 w 933520"/>
              <a:gd name="connsiteY66" fmla="*/ 289179 h 849439"/>
              <a:gd name="connsiteX67" fmla="*/ 330161 w 933520"/>
              <a:gd name="connsiteY67" fmla="*/ 289179 h 849439"/>
              <a:gd name="connsiteX68" fmla="*/ 330161 w 933520"/>
              <a:gd name="connsiteY68" fmla="*/ 333280 h 849439"/>
              <a:gd name="connsiteX69" fmla="*/ 300348 w 933520"/>
              <a:gd name="connsiteY69" fmla="*/ 363093 h 849439"/>
              <a:gd name="connsiteX70" fmla="*/ 270534 w 933520"/>
              <a:gd name="connsiteY70" fmla="*/ 333280 h 849439"/>
              <a:gd name="connsiteX71" fmla="*/ 270534 w 933520"/>
              <a:gd name="connsiteY71" fmla="*/ 289179 h 849439"/>
              <a:gd name="connsiteX72" fmla="*/ 226434 w 933520"/>
              <a:gd name="connsiteY72" fmla="*/ 289179 h 849439"/>
              <a:gd name="connsiteX73" fmla="*/ 196620 w 933520"/>
              <a:gd name="connsiteY73" fmla="*/ 259366 h 849439"/>
              <a:gd name="connsiteX74" fmla="*/ 226434 w 933520"/>
              <a:gd name="connsiteY74" fmla="*/ 229553 h 849439"/>
              <a:gd name="connsiteX75" fmla="*/ 270439 w 933520"/>
              <a:gd name="connsiteY75" fmla="*/ 229553 h 849439"/>
              <a:gd name="connsiteX76" fmla="*/ 270439 w 933520"/>
              <a:gd name="connsiteY76" fmla="*/ 185452 h 849439"/>
              <a:gd name="connsiteX77" fmla="*/ 300252 w 933520"/>
              <a:gd name="connsiteY77" fmla="*/ 155639 h 849439"/>
              <a:gd name="connsiteX78" fmla="*/ 330066 w 933520"/>
              <a:gd name="connsiteY78" fmla="*/ 185452 h 849439"/>
              <a:gd name="connsiteX79" fmla="*/ 330066 w 933520"/>
              <a:gd name="connsiteY79" fmla="*/ 229553 h 849439"/>
              <a:gd name="connsiteX80" fmla="*/ 374166 w 933520"/>
              <a:gd name="connsiteY80" fmla="*/ 229553 h 849439"/>
              <a:gd name="connsiteX81" fmla="*/ 403980 w 933520"/>
              <a:gd name="connsiteY81" fmla="*/ 259366 h 849439"/>
              <a:gd name="connsiteX82" fmla="*/ 374166 w 933520"/>
              <a:gd name="connsiteY82" fmla="*/ 289179 h 849439"/>
              <a:gd name="connsiteX83" fmla="*/ 673347 w 933520"/>
              <a:gd name="connsiteY83" fmla="*/ 129635 h 849439"/>
              <a:gd name="connsiteX84" fmla="*/ 673347 w 933520"/>
              <a:gd name="connsiteY84" fmla="*/ 167735 h 849439"/>
              <a:gd name="connsiteX85" fmla="*/ 711447 w 933520"/>
              <a:gd name="connsiteY85" fmla="*/ 167735 h 849439"/>
              <a:gd name="connsiteX86" fmla="*/ 737116 w 933520"/>
              <a:gd name="connsiteY86" fmla="*/ 193405 h 849439"/>
              <a:gd name="connsiteX87" fmla="*/ 711447 w 933520"/>
              <a:gd name="connsiteY87" fmla="*/ 219075 h 849439"/>
              <a:gd name="connsiteX88" fmla="*/ 673347 w 933520"/>
              <a:gd name="connsiteY88" fmla="*/ 219075 h 849439"/>
              <a:gd name="connsiteX89" fmla="*/ 673347 w 933520"/>
              <a:gd name="connsiteY89" fmla="*/ 257175 h 849439"/>
              <a:gd name="connsiteX90" fmla="*/ 647677 w 933520"/>
              <a:gd name="connsiteY90" fmla="*/ 282845 h 849439"/>
              <a:gd name="connsiteX91" fmla="*/ 622007 w 933520"/>
              <a:gd name="connsiteY91" fmla="*/ 257175 h 849439"/>
              <a:gd name="connsiteX92" fmla="*/ 622007 w 933520"/>
              <a:gd name="connsiteY92" fmla="*/ 219075 h 849439"/>
              <a:gd name="connsiteX93" fmla="*/ 583907 w 933520"/>
              <a:gd name="connsiteY93" fmla="*/ 219075 h 849439"/>
              <a:gd name="connsiteX94" fmla="*/ 558237 w 933520"/>
              <a:gd name="connsiteY94" fmla="*/ 193405 h 849439"/>
              <a:gd name="connsiteX95" fmla="*/ 583907 w 933520"/>
              <a:gd name="connsiteY95" fmla="*/ 167735 h 849439"/>
              <a:gd name="connsiteX96" fmla="*/ 622007 w 933520"/>
              <a:gd name="connsiteY96" fmla="*/ 167735 h 849439"/>
              <a:gd name="connsiteX97" fmla="*/ 622007 w 933520"/>
              <a:gd name="connsiteY97" fmla="*/ 129635 h 849439"/>
              <a:gd name="connsiteX98" fmla="*/ 647677 w 933520"/>
              <a:gd name="connsiteY98" fmla="*/ 103965 h 849439"/>
              <a:gd name="connsiteX99" fmla="*/ 673347 w 933520"/>
              <a:gd name="connsiteY99" fmla="*/ 129635 h 849439"/>
              <a:gd name="connsiteX100" fmla="*/ 472464 w 933520"/>
              <a:gd name="connsiteY100" fmla="*/ 22384 h 849439"/>
              <a:gd name="connsiteX101" fmla="*/ 472464 w 933520"/>
              <a:gd name="connsiteY101" fmla="*/ 55436 h 849439"/>
              <a:gd name="connsiteX102" fmla="*/ 505516 w 933520"/>
              <a:gd name="connsiteY102" fmla="*/ 55436 h 849439"/>
              <a:gd name="connsiteX103" fmla="*/ 527900 w 933520"/>
              <a:gd name="connsiteY103" fmla="*/ 77819 h 849439"/>
              <a:gd name="connsiteX104" fmla="*/ 505516 w 933520"/>
              <a:gd name="connsiteY104" fmla="*/ 100203 h 849439"/>
              <a:gd name="connsiteX105" fmla="*/ 472464 w 933520"/>
              <a:gd name="connsiteY105" fmla="*/ 100203 h 849439"/>
              <a:gd name="connsiteX106" fmla="*/ 472464 w 933520"/>
              <a:gd name="connsiteY106" fmla="*/ 133255 h 849439"/>
              <a:gd name="connsiteX107" fmla="*/ 450081 w 933520"/>
              <a:gd name="connsiteY107" fmla="*/ 155639 h 849439"/>
              <a:gd name="connsiteX108" fmla="*/ 427697 w 933520"/>
              <a:gd name="connsiteY108" fmla="*/ 133255 h 849439"/>
              <a:gd name="connsiteX109" fmla="*/ 427697 w 933520"/>
              <a:gd name="connsiteY109" fmla="*/ 100203 h 849439"/>
              <a:gd name="connsiteX110" fmla="*/ 394645 w 933520"/>
              <a:gd name="connsiteY110" fmla="*/ 100203 h 849439"/>
              <a:gd name="connsiteX111" fmla="*/ 372261 w 933520"/>
              <a:gd name="connsiteY111" fmla="*/ 77819 h 849439"/>
              <a:gd name="connsiteX112" fmla="*/ 394645 w 933520"/>
              <a:gd name="connsiteY112" fmla="*/ 55436 h 849439"/>
              <a:gd name="connsiteX113" fmla="*/ 427697 w 933520"/>
              <a:gd name="connsiteY113" fmla="*/ 55436 h 849439"/>
              <a:gd name="connsiteX114" fmla="*/ 427697 w 933520"/>
              <a:gd name="connsiteY114" fmla="*/ 22384 h 849439"/>
              <a:gd name="connsiteX115" fmla="*/ 450081 w 933520"/>
              <a:gd name="connsiteY115" fmla="*/ 0 h 849439"/>
              <a:gd name="connsiteX116" fmla="*/ 472464 w 933520"/>
              <a:gd name="connsiteY116" fmla="*/ 22384 h 849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933520" h="849439">
                <a:moveTo>
                  <a:pt x="61175" y="845153"/>
                </a:moveTo>
                <a:lnTo>
                  <a:pt x="142899" y="841439"/>
                </a:lnTo>
                <a:cubicBezTo>
                  <a:pt x="158401" y="840823"/>
                  <a:pt x="172421" y="832055"/>
                  <a:pt x="179761" y="818388"/>
                </a:cubicBezTo>
                <a:cubicBezTo>
                  <a:pt x="185541" y="823440"/>
                  <a:pt x="192945" y="826245"/>
                  <a:pt x="200621" y="826294"/>
                </a:cubicBezTo>
                <a:lnTo>
                  <a:pt x="202050" y="826294"/>
                </a:lnTo>
                <a:lnTo>
                  <a:pt x="551046" y="849440"/>
                </a:lnTo>
                <a:cubicBezTo>
                  <a:pt x="555491" y="849440"/>
                  <a:pt x="559935" y="849440"/>
                  <a:pt x="564381" y="849440"/>
                </a:cubicBezTo>
                <a:cubicBezTo>
                  <a:pt x="610257" y="849417"/>
                  <a:pt x="655028" y="835357"/>
                  <a:pt x="692682" y="809149"/>
                </a:cubicBezTo>
                <a:lnTo>
                  <a:pt x="914996" y="653510"/>
                </a:lnTo>
                <a:cubicBezTo>
                  <a:pt x="934535" y="639962"/>
                  <a:pt x="939392" y="613139"/>
                  <a:pt x="925844" y="593598"/>
                </a:cubicBezTo>
                <a:cubicBezTo>
                  <a:pt x="924531" y="591706"/>
                  <a:pt x="923070" y="589922"/>
                  <a:pt x="921473" y="588264"/>
                </a:cubicBezTo>
                <a:lnTo>
                  <a:pt x="920520" y="587312"/>
                </a:lnTo>
                <a:cubicBezTo>
                  <a:pt x="906295" y="572423"/>
                  <a:pt x="883620" y="569450"/>
                  <a:pt x="866037" y="580168"/>
                </a:cubicBezTo>
                <a:cubicBezTo>
                  <a:pt x="796314" y="622649"/>
                  <a:pt x="659631" y="704850"/>
                  <a:pt x="659631" y="704850"/>
                </a:cubicBezTo>
                <a:cubicBezTo>
                  <a:pt x="642578" y="715210"/>
                  <a:pt x="623096" y="720894"/>
                  <a:pt x="603147" y="721328"/>
                </a:cubicBezTo>
                <a:lnTo>
                  <a:pt x="447699" y="722281"/>
                </a:lnTo>
                <a:lnTo>
                  <a:pt x="447699" y="722281"/>
                </a:lnTo>
                <a:cubicBezTo>
                  <a:pt x="442018" y="722518"/>
                  <a:pt x="437221" y="718104"/>
                  <a:pt x="436984" y="712422"/>
                </a:cubicBezTo>
                <a:cubicBezTo>
                  <a:pt x="436747" y="706741"/>
                  <a:pt x="441160" y="701944"/>
                  <a:pt x="446842" y="701707"/>
                </a:cubicBezTo>
                <a:lnTo>
                  <a:pt x="605814" y="698849"/>
                </a:lnTo>
                <a:cubicBezTo>
                  <a:pt x="626372" y="698174"/>
                  <a:pt x="642489" y="680961"/>
                  <a:pt x="641815" y="660404"/>
                </a:cubicBezTo>
                <a:cubicBezTo>
                  <a:pt x="641185" y="641234"/>
                  <a:pt x="626099" y="625677"/>
                  <a:pt x="606957" y="624459"/>
                </a:cubicBezTo>
                <a:lnTo>
                  <a:pt x="512850" y="617506"/>
                </a:lnTo>
                <a:lnTo>
                  <a:pt x="442365" y="605028"/>
                </a:lnTo>
                <a:cubicBezTo>
                  <a:pt x="426930" y="602896"/>
                  <a:pt x="411785" y="599030"/>
                  <a:pt x="397217" y="593503"/>
                </a:cubicBezTo>
                <a:cubicBezTo>
                  <a:pt x="279012" y="545878"/>
                  <a:pt x="206717" y="571976"/>
                  <a:pt x="168617" y="583978"/>
                </a:cubicBezTo>
                <a:cubicBezTo>
                  <a:pt x="160041" y="570596"/>
                  <a:pt x="144963" y="562822"/>
                  <a:pt x="129088" y="563594"/>
                </a:cubicBezTo>
                <a:lnTo>
                  <a:pt x="47649" y="567309"/>
                </a:lnTo>
                <a:cubicBezTo>
                  <a:pt x="20929" y="567717"/>
                  <a:pt x="-402" y="589708"/>
                  <a:pt x="6" y="616429"/>
                </a:cubicBezTo>
                <a:cubicBezTo>
                  <a:pt x="10" y="616692"/>
                  <a:pt x="16" y="616956"/>
                  <a:pt x="24" y="617220"/>
                </a:cubicBezTo>
                <a:lnTo>
                  <a:pt x="9549" y="799624"/>
                </a:lnTo>
                <a:cubicBezTo>
                  <a:pt x="11384" y="826378"/>
                  <a:pt x="34401" y="846677"/>
                  <a:pt x="61175" y="845153"/>
                </a:cubicBezTo>
                <a:close/>
                <a:moveTo>
                  <a:pt x="93274" y="748760"/>
                </a:moveTo>
                <a:cubicBezTo>
                  <a:pt x="108134" y="749658"/>
                  <a:pt x="119454" y="762432"/>
                  <a:pt x="118556" y="777291"/>
                </a:cubicBezTo>
                <a:cubicBezTo>
                  <a:pt x="117659" y="792151"/>
                  <a:pt x="104886" y="803471"/>
                  <a:pt x="90025" y="802574"/>
                </a:cubicBezTo>
                <a:cubicBezTo>
                  <a:pt x="75593" y="801703"/>
                  <a:pt x="64419" y="789601"/>
                  <a:pt x="64699" y="775145"/>
                </a:cubicBezTo>
                <a:cubicBezTo>
                  <a:pt x="65318" y="759974"/>
                  <a:pt x="78103" y="748170"/>
                  <a:pt x="93274" y="748760"/>
                </a:cubicBezTo>
                <a:close/>
                <a:moveTo>
                  <a:pt x="667917" y="669893"/>
                </a:moveTo>
                <a:cubicBezTo>
                  <a:pt x="669793" y="655652"/>
                  <a:pt x="666733" y="641197"/>
                  <a:pt x="659250" y="628936"/>
                </a:cubicBezTo>
                <a:lnTo>
                  <a:pt x="788123" y="562261"/>
                </a:lnTo>
                <a:cubicBezTo>
                  <a:pt x="803434" y="554005"/>
                  <a:pt x="822287" y="556294"/>
                  <a:pt x="835176" y="567976"/>
                </a:cubicBezTo>
                <a:cubicBezTo>
                  <a:pt x="777741" y="602647"/>
                  <a:pt x="712113" y="642938"/>
                  <a:pt x="667917" y="669893"/>
                </a:cubicBezTo>
                <a:close/>
                <a:moveTo>
                  <a:pt x="608672" y="598742"/>
                </a:moveTo>
                <a:lnTo>
                  <a:pt x="592670" y="597599"/>
                </a:lnTo>
                <a:lnTo>
                  <a:pt x="714209" y="549974"/>
                </a:lnTo>
                <a:cubicBezTo>
                  <a:pt x="727127" y="544149"/>
                  <a:pt x="742147" y="545485"/>
                  <a:pt x="753833" y="553498"/>
                </a:cubicBezTo>
                <a:lnTo>
                  <a:pt x="640771" y="609600"/>
                </a:lnTo>
                <a:cubicBezTo>
                  <a:pt x="631272" y="603102"/>
                  <a:pt x="620166" y="599345"/>
                  <a:pt x="608672" y="598742"/>
                </a:cubicBezTo>
                <a:close/>
                <a:moveTo>
                  <a:pt x="619149" y="476536"/>
                </a:moveTo>
                <a:lnTo>
                  <a:pt x="559047" y="476536"/>
                </a:lnTo>
                <a:lnTo>
                  <a:pt x="559047" y="536448"/>
                </a:lnTo>
                <a:cubicBezTo>
                  <a:pt x="557961" y="558832"/>
                  <a:pt x="538936" y="576097"/>
                  <a:pt x="516553" y="575012"/>
                </a:cubicBezTo>
                <a:cubicBezTo>
                  <a:pt x="495688" y="573999"/>
                  <a:pt x="479000" y="557313"/>
                  <a:pt x="477989" y="536448"/>
                </a:cubicBezTo>
                <a:lnTo>
                  <a:pt x="477989" y="476536"/>
                </a:lnTo>
                <a:lnTo>
                  <a:pt x="418077" y="476536"/>
                </a:lnTo>
                <a:cubicBezTo>
                  <a:pt x="395693" y="475450"/>
                  <a:pt x="378428" y="456425"/>
                  <a:pt x="379513" y="434042"/>
                </a:cubicBezTo>
                <a:cubicBezTo>
                  <a:pt x="380525" y="413177"/>
                  <a:pt x="397212" y="396490"/>
                  <a:pt x="418077" y="395478"/>
                </a:cubicBezTo>
                <a:lnTo>
                  <a:pt x="477989" y="395478"/>
                </a:lnTo>
                <a:lnTo>
                  <a:pt x="477989" y="335471"/>
                </a:lnTo>
                <a:cubicBezTo>
                  <a:pt x="479075" y="313087"/>
                  <a:pt x="498100" y="295822"/>
                  <a:pt x="520483" y="296907"/>
                </a:cubicBezTo>
                <a:cubicBezTo>
                  <a:pt x="541347" y="297919"/>
                  <a:pt x="558035" y="314606"/>
                  <a:pt x="559047" y="335471"/>
                </a:cubicBezTo>
                <a:lnTo>
                  <a:pt x="559047" y="395383"/>
                </a:lnTo>
                <a:lnTo>
                  <a:pt x="619149" y="395383"/>
                </a:lnTo>
                <a:cubicBezTo>
                  <a:pt x="641533" y="394297"/>
                  <a:pt x="660558" y="411563"/>
                  <a:pt x="661643" y="433947"/>
                </a:cubicBezTo>
                <a:cubicBezTo>
                  <a:pt x="662729" y="456329"/>
                  <a:pt x="645463" y="475355"/>
                  <a:pt x="623080" y="476441"/>
                </a:cubicBezTo>
                <a:cubicBezTo>
                  <a:pt x="621771" y="476504"/>
                  <a:pt x="620459" y="476504"/>
                  <a:pt x="619149" y="476441"/>
                </a:cubicBezTo>
                <a:close/>
                <a:moveTo>
                  <a:pt x="374166" y="289179"/>
                </a:moveTo>
                <a:lnTo>
                  <a:pt x="330161" y="289179"/>
                </a:lnTo>
                <a:lnTo>
                  <a:pt x="330161" y="333280"/>
                </a:lnTo>
                <a:cubicBezTo>
                  <a:pt x="330161" y="349746"/>
                  <a:pt x="316813" y="363093"/>
                  <a:pt x="300348" y="363093"/>
                </a:cubicBezTo>
                <a:cubicBezTo>
                  <a:pt x="283882" y="363093"/>
                  <a:pt x="270534" y="349746"/>
                  <a:pt x="270534" y="333280"/>
                </a:cubicBezTo>
                <a:lnTo>
                  <a:pt x="270534" y="289179"/>
                </a:lnTo>
                <a:lnTo>
                  <a:pt x="226434" y="289179"/>
                </a:lnTo>
                <a:cubicBezTo>
                  <a:pt x="209968" y="289179"/>
                  <a:pt x="196620" y="275832"/>
                  <a:pt x="196620" y="259366"/>
                </a:cubicBezTo>
                <a:cubicBezTo>
                  <a:pt x="196620" y="242900"/>
                  <a:pt x="209968" y="229553"/>
                  <a:pt x="226434" y="229553"/>
                </a:cubicBezTo>
                <a:lnTo>
                  <a:pt x="270439" y="229553"/>
                </a:lnTo>
                <a:lnTo>
                  <a:pt x="270439" y="185452"/>
                </a:lnTo>
                <a:cubicBezTo>
                  <a:pt x="270439" y="168986"/>
                  <a:pt x="283786" y="155639"/>
                  <a:pt x="300252" y="155639"/>
                </a:cubicBezTo>
                <a:cubicBezTo>
                  <a:pt x="316718" y="155639"/>
                  <a:pt x="330066" y="168986"/>
                  <a:pt x="330066" y="185452"/>
                </a:cubicBezTo>
                <a:lnTo>
                  <a:pt x="330066" y="229553"/>
                </a:lnTo>
                <a:lnTo>
                  <a:pt x="374166" y="229553"/>
                </a:lnTo>
                <a:cubicBezTo>
                  <a:pt x="390632" y="229553"/>
                  <a:pt x="403980" y="242900"/>
                  <a:pt x="403980" y="259366"/>
                </a:cubicBezTo>
                <a:cubicBezTo>
                  <a:pt x="403980" y="275832"/>
                  <a:pt x="390632" y="289179"/>
                  <a:pt x="374166" y="289179"/>
                </a:cubicBezTo>
                <a:close/>
                <a:moveTo>
                  <a:pt x="673347" y="129635"/>
                </a:moveTo>
                <a:lnTo>
                  <a:pt x="673347" y="167735"/>
                </a:lnTo>
                <a:lnTo>
                  <a:pt x="711447" y="167735"/>
                </a:lnTo>
                <a:cubicBezTo>
                  <a:pt x="725624" y="167735"/>
                  <a:pt x="737116" y="179228"/>
                  <a:pt x="737116" y="193405"/>
                </a:cubicBezTo>
                <a:cubicBezTo>
                  <a:pt x="737116" y="207582"/>
                  <a:pt x="725624" y="219075"/>
                  <a:pt x="711447" y="219075"/>
                </a:cubicBezTo>
                <a:lnTo>
                  <a:pt x="673347" y="219075"/>
                </a:lnTo>
                <a:lnTo>
                  <a:pt x="673347" y="257175"/>
                </a:lnTo>
                <a:cubicBezTo>
                  <a:pt x="673347" y="271352"/>
                  <a:pt x="661854" y="282845"/>
                  <a:pt x="647677" y="282845"/>
                </a:cubicBezTo>
                <a:cubicBezTo>
                  <a:pt x="633500" y="282845"/>
                  <a:pt x="622007" y="271352"/>
                  <a:pt x="622007" y="257175"/>
                </a:cubicBezTo>
                <a:lnTo>
                  <a:pt x="622007" y="219075"/>
                </a:lnTo>
                <a:lnTo>
                  <a:pt x="583907" y="219075"/>
                </a:lnTo>
                <a:cubicBezTo>
                  <a:pt x="569730" y="219075"/>
                  <a:pt x="558237" y="207582"/>
                  <a:pt x="558237" y="193405"/>
                </a:cubicBezTo>
                <a:cubicBezTo>
                  <a:pt x="558237" y="179228"/>
                  <a:pt x="569730" y="167735"/>
                  <a:pt x="583907" y="167735"/>
                </a:cubicBezTo>
                <a:lnTo>
                  <a:pt x="622007" y="167735"/>
                </a:lnTo>
                <a:lnTo>
                  <a:pt x="622007" y="129635"/>
                </a:lnTo>
                <a:cubicBezTo>
                  <a:pt x="622007" y="115458"/>
                  <a:pt x="633500" y="103965"/>
                  <a:pt x="647677" y="103965"/>
                </a:cubicBezTo>
                <a:cubicBezTo>
                  <a:pt x="661854" y="103965"/>
                  <a:pt x="673347" y="115458"/>
                  <a:pt x="673347" y="129635"/>
                </a:cubicBezTo>
                <a:close/>
                <a:moveTo>
                  <a:pt x="472464" y="22384"/>
                </a:moveTo>
                <a:lnTo>
                  <a:pt x="472464" y="55436"/>
                </a:lnTo>
                <a:lnTo>
                  <a:pt x="505516" y="55436"/>
                </a:lnTo>
                <a:cubicBezTo>
                  <a:pt x="517879" y="55436"/>
                  <a:pt x="527900" y="65457"/>
                  <a:pt x="527900" y="77819"/>
                </a:cubicBezTo>
                <a:cubicBezTo>
                  <a:pt x="527900" y="90182"/>
                  <a:pt x="517879" y="100203"/>
                  <a:pt x="505516" y="100203"/>
                </a:cubicBezTo>
                <a:lnTo>
                  <a:pt x="472464" y="100203"/>
                </a:lnTo>
                <a:lnTo>
                  <a:pt x="472464" y="133255"/>
                </a:lnTo>
                <a:cubicBezTo>
                  <a:pt x="472464" y="145617"/>
                  <a:pt x="462443" y="155639"/>
                  <a:pt x="450081" y="155639"/>
                </a:cubicBezTo>
                <a:cubicBezTo>
                  <a:pt x="437718" y="155639"/>
                  <a:pt x="427697" y="145617"/>
                  <a:pt x="427697" y="133255"/>
                </a:cubicBezTo>
                <a:lnTo>
                  <a:pt x="427697" y="100203"/>
                </a:lnTo>
                <a:lnTo>
                  <a:pt x="394645" y="100203"/>
                </a:lnTo>
                <a:cubicBezTo>
                  <a:pt x="382283" y="100203"/>
                  <a:pt x="372261" y="90182"/>
                  <a:pt x="372261" y="77819"/>
                </a:cubicBezTo>
                <a:cubicBezTo>
                  <a:pt x="372261" y="65457"/>
                  <a:pt x="382283" y="55436"/>
                  <a:pt x="394645" y="55436"/>
                </a:cubicBezTo>
                <a:lnTo>
                  <a:pt x="427697" y="55436"/>
                </a:lnTo>
                <a:lnTo>
                  <a:pt x="427697" y="22384"/>
                </a:lnTo>
                <a:cubicBezTo>
                  <a:pt x="427697" y="10022"/>
                  <a:pt x="437718" y="0"/>
                  <a:pt x="450081" y="0"/>
                </a:cubicBezTo>
                <a:cubicBezTo>
                  <a:pt x="462443" y="0"/>
                  <a:pt x="472464" y="10022"/>
                  <a:pt x="472464" y="22384"/>
                </a:cubicBezTo>
                <a:close/>
              </a:path>
            </a:pathLst>
          </a:custGeom>
          <a:solidFill>
            <a:schemeClr val="bg1"/>
          </a:solidFill>
          <a:ln w="9525" cap="flat">
            <a:noFill/>
            <a:prstDash val="solid"/>
            <a:miter/>
          </a:ln>
        </p:spPr>
        <p:txBody>
          <a:bodyPr rtlCol="0" anchor="ctr"/>
          <a:lstStyle/>
          <a:p>
            <a:endParaRPr lang="en-GB" dirty="0"/>
          </a:p>
        </p:txBody>
      </p:sp>
      <p:sp>
        <p:nvSpPr>
          <p:cNvPr id="6" name="Slide Number Placeholder 5">
            <a:extLst>
              <a:ext uri="{FF2B5EF4-FFF2-40B4-BE49-F238E27FC236}">
                <a16:creationId xmlns:a16="http://schemas.microsoft.com/office/drawing/2014/main" id="{F3A20A47-D408-FAD5-A4B3-008DE3EDD462}"/>
              </a:ext>
            </a:extLst>
          </p:cNvPr>
          <p:cNvSpPr>
            <a:spLocks noGrp="1"/>
          </p:cNvSpPr>
          <p:nvPr>
            <p:ph type="sldNum" sz="quarter" idx="14"/>
          </p:nvPr>
        </p:nvSpPr>
        <p:spPr/>
        <p:txBody>
          <a:bodyPr/>
          <a:lstStyle/>
          <a:p>
            <a:fld id="{10AABD62-4B1F-4370-9BF1-A64AA2AFB05A}" type="slidenum">
              <a:rPr lang="en-GB" smtClean="0"/>
              <a:pPr/>
              <a:t>6</a:t>
            </a:fld>
            <a:endParaRPr lang="en-GB" dirty="0"/>
          </a:p>
        </p:txBody>
      </p:sp>
    </p:spTree>
    <p:extLst>
      <p:ext uri="{BB962C8B-B14F-4D97-AF65-F5344CB8AC3E}">
        <p14:creationId xmlns:p14="http://schemas.microsoft.com/office/powerpoint/2010/main" val="17749422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37D8-77F2-199E-A248-E4D65A962088}"/>
              </a:ext>
            </a:extLst>
          </p:cNvPr>
          <p:cNvSpPr>
            <a:spLocks noGrp="1"/>
          </p:cNvSpPr>
          <p:nvPr>
            <p:ph type="title"/>
          </p:nvPr>
        </p:nvSpPr>
        <p:spPr>
          <a:xfrm>
            <a:off x="354330" y="272581"/>
            <a:ext cx="5338258" cy="617220"/>
          </a:xfrm>
        </p:spPr>
        <p:txBody>
          <a:bodyPr>
            <a:noAutofit/>
          </a:bodyPr>
          <a:lstStyle/>
          <a:p>
            <a:r>
              <a:rPr lang="en-GB" dirty="0"/>
              <a:t>Education and Coordination – 3.3</a:t>
            </a:r>
          </a:p>
        </p:txBody>
      </p:sp>
      <p:sp>
        <p:nvSpPr>
          <p:cNvPr id="3" name="Footer Placeholder 2">
            <a:extLst>
              <a:ext uri="{FF2B5EF4-FFF2-40B4-BE49-F238E27FC236}">
                <a16:creationId xmlns:a16="http://schemas.microsoft.com/office/drawing/2014/main" id="{93304075-9AB7-BA72-16A4-5BE10C79D8CD}"/>
              </a:ext>
            </a:extLst>
          </p:cNvPr>
          <p:cNvSpPr>
            <a:spLocks noGrp="1"/>
          </p:cNvSpPr>
          <p:nvPr>
            <p:ph type="ftr" sz="quarter" idx="10"/>
          </p:nvPr>
        </p:nvSpPr>
        <p:spPr/>
        <p:txBody>
          <a:bodyPr/>
          <a:lstStyle/>
          <a:p>
            <a:r>
              <a:rPr lang="en-GB" dirty="0"/>
              <a:t>Coalition for Innovation in Media Measurement, October 2023</a:t>
            </a:r>
          </a:p>
        </p:txBody>
      </p:sp>
      <p:sp>
        <p:nvSpPr>
          <p:cNvPr id="5" name="Rectangle 4">
            <a:extLst>
              <a:ext uri="{FF2B5EF4-FFF2-40B4-BE49-F238E27FC236}">
                <a16:creationId xmlns:a16="http://schemas.microsoft.com/office/drawing/2014/main" id="{C9EF4E08-E3C5-2CA2-FD74-1BAF26665A04}"/>
              </a:ext>
            </a:extLst>
          </p:cNvPr>
          <p:cNvSpPr/>
          <p:nvPr/>
        </p:nvSpPr>
        <p:spPr>
          <a:xfrm>
            <a:off x="345366" y="1093787"/>
            <a:ext cx="3011168"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Problem</a:t>
            </a:r>
          </a:p>
        </p:txBody>
      </p:sp>
      <p:sp>
        <p:nvSpPr>
          <p:cNvPr id="6" name="Rectangle 5">
            <a:extLst>
              <a:ext uri="{FF2B5EF4-FFF2-40B4-BE49-F238E27FC236}">
                <a16:creationId xmlns:a16="http://schemas.microsoft.com/office/drawing/2014/main" id="{1F1498B0-FD7E-F899-FC34-F9710D006B7A}"/>
              </a:ext>
            </a:extLst>
          </p:cNvPr>
          <p:cNvSpPr/>
          <p:nvPr/>
        </p:nvSpPr>
        <p:spPr>
          <a:xfrm>
            <a:off x="345366" y="1262986"/>
            <a:ext cx="3011168"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Some CIMM initiatives have failed to deliver meaningful evolution of media measurement</a:t>
            </a:r>
          </a:p>
        </p:txBody>
      </p:sp>
      <p:sp>
        <p:nvSpPr>
          <p:cNvPr id="9" name="Rectangle 8">
            <a:extLst>
              <a:ext uri="{FF2B5EF4-FFF2-40B4-BE49-F238E27FC236}">
                <a16:creationId xmlns:a16="http://schemas.microsoft.com/office/drawing/2014/main" id="{C5DF1F45-7B28-8831-66F8-AF22E2A2B03F}"/>
              </a:ext>
            </a:extLst>
          </p:cNvPr>
          <p:cNvSpPr/>
          <p:nvPr/>
        </p:nvSpPr>
        <p:spPr>
          <a:xfrm>
            <a:off x="345366" y="1927629"/>
            <a:ext cx="3011168"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Implementation Ideas/Options </a:t>
            </a:r>
          </a:p>
        </p:txBody>
      </p:sp>
      <p:sp>
        <p:nvSpPr>
          <p:cNvPr id="10" name="Rectangle 9">
            <a:extLst>
              <a:ext uri="{FF2B5EF4-FFF2-40B4-BE49-F238E27FC236}">
                <a16:creationId xmlns:a16="http://schemas.microsoft.com/office/drawing/2014/main" id="{89B08FC0-1FD5-5106-8357-55D75B032AB6}"/>
              </a:ext>
            </a:extLst>
          </p:cNvPr>
          <p:cNvSpPr/>
          <p:nvPr/>
        </p:nvSpPr>
        <p:spPr>
          <a:xfrm>
            <a:off x="345367" y="2096828"/>
            <a:ext cx="3011168" cy="25704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marL="228600" indent="-228600">
              <a:spcAft>
                <a:spcPts val="600"/>
              </a:spcAft>
              <a:buFont typeface="+mj-lt"/>
              <a:buAutoNum type="arabicPeriod"/>
            </a:pPr>
            <a:r>
              <a:rPr lang="en-GB" sz="900" dirty="0">
                <a:solidFill>
                  <a:schemeClr val="tx1"/>
                </a:solidFill>
              </a:rPr>
              <a:t>Accountability of CIMM administration of initiatives</a:t>
            </a:r>
          </a:p>
          <a:p>
            <a:pPr marL="460800" lvl="1" indent="-228600">
              <a:spcAft>
                <a:spcPts val="600"/>
              </a:spcAft>
              <a:buFont typeface="+mj-lt"/>
              <a:buAutoNum type="alphaLcPeriod"/>
            </a:pPr>
            <a:r>
              <a:rPr lang="en-GB" sz="900" dirty="0">
                <a:solidFill>
                  <a:schemeClr val="tx1"/>
                </a:solidFill>
              </a:rPr>
              <a:t>E&amp;Y, TAXI…? </a:t>
            </a:r>
          </a:p>
          <a:p>
            <a:pPr marL="460800" lvl="1" indent="-228600">
              <a:spcAft>
                <a:spcPts val="600"/>
              </a:spcAft>
              <a:buFont typeface="+mj-lt"/>
              <a:buAutoNum type="alphaLcPeriod"/>
            </a:pPr>
            <a:r>
              <a:rPr lang="en-GB" sz="900" dirty="0">
                <a:solidFill>
                  <a:schemeClr val="tx1"/>
                </a:solidFill>
              </a:rPr>
              <a:t>ROI?</a:t>
            </a:r>
          </a:p>
          <a:p>
            <a:pPr marL="228600" indent="-228600">
              <a:spcAft>
                <a:spcPts val="600"/>
              </a:spcAft>
              <a:buFont typeface="+mj-lt"/>
              <a:buAutoNum type="arabicPeriod"/>
            </a:pPr>
            <a:r>
              <a:rPr lang="en-GB" sz="900" dirty="0">
                <a:solidFill>
                  <a:schemeClr val="tx1"/>
                </a:solidFill>
              </a:rPr>
              <a:t>Accountability of members</a:t>
            </a:r>
          </a:p>
          <a:p>
            <a:pPr marL="460800" lvl="1" indent="-228600">
              <a:spcAft>
                <a:spcPts val="600"/>
              </a:spcAft>
              <a:buFont typeface="+mj-lt"/>
              <a:buAutoNum type="alphaLcPeriod"/>
            </a:pPr>
            <a:r>
              <a:rPr lang="en-GB" sz="900" dirty="0">
                <a:solidFill>
                  <a:schemeClr val="tx1"/>
                </a:solidFill>
              </a:rPr>
              <a:t>Commit to standards</a:t>
            </a:r>
          </a:p>
          <a:p>
            <a:pPr marL="460800" lvl="1" indent="-228600">
              <a:spcAft>
                <a:spcPts val="600"/>
              </a:spcAft>
              <a:buFont typeface="+mj-lt"/>
              <a:buAutoNum type="alphaLcPeriod"/>
            </a:pPr>
            <a:r>
              <a:rPr lang="en-GB" sz="900" dirty="0">
                <a:solidFill>
                  <a:schemeClr val="tx1"/>
                </a:solidFill>
              </a:rPr>
              <a:t>Provide input/sweat equity</a:t>
            </a:r>
          </a:p>
          <a:p>
            <a:pPr marL="228600" indent="-228600">
              <a:spcAft>
                <a:spcPts val="600"/>
              </a:spcAft>
              <a:buFont typeface="+mj-lt"/>
              <a:buAutoNum type="arabicPeriod"/>
            </a:pPr>
            <a:r>
              <a:rPr lang="en-GB" sz="900" dirty="0">
                <a:solidFill>
                  <a:schemeClr val="tx1"/>
                </a:solidFill>
              </a:rPr>
              <a:t>Voting/funding board (is what is in place sufficient?)</a:t>
            </a:r>
          </a:p>
          <a:p>
            <a:pPr marL="228600" indent="-228600">
              <a:spcAft>
                <a:spcPts val="600"/>
              </a:spcAft>
              <a:buFont typeface="+mj-lt"/>
              <a:buAutoNum type="arabicPeriod"/>
            </a:pPr>
            <a:r>
              <a:rPr lang="en-GB" sz="900" dirty="0">
                <a:solidFill>
                  <a:schemeClr val="tx1"/>
                </a:solidFill>
              </a:rPr>
              <a:t>Establish industry overview of initiatives and determine CIMM’s role in aligning roadmaps</a:t>
            </a:r>
          </a:p>
        </p:txBody>
      </p:sp>
      <p:sp>
        <p:nvSpPr>
          <p:cNvPr id="13" name="Rectangle 12">
            <a:extLst>
              <a:ext uri="{FF2B5EF4-FFF2-40B4-BE49-F238E27FC236}">
                <a16:creationId xmlns:a16="http://schemas.microsoft.com/office/drawing/2014/main" id="{F866744E-A93C-C6F7-79E9-FD8C1A240071}"/>
              </a:ext>
            </a:extLst>
          </p:cNvPr>
          <p:cNvSpPr/>
          <p:nvPr/>
        </p:nvSpPr>
        <p:spPr>
          <a:xfrm>
            <a:off x="3407091" y="1093787"/>
            <a:ext cx="2665095"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Solution</a:t>
            </a:r>
          </a:p>
        </p:txBody>
      </p:sp>
      <p:sp>
        <p:nvSpPr>
          <p:cNvPr id="14" name="Rectangle 13">
            <a:extLst>
              <a:ext uri="{FF2B5EF4-FFF2-40B4-BE49-F238E27FC236}">
                <a16:creationId xmlns:a16="http://schemas.microsoft.com/office/drawing/2014/main" id="{770576D0-C4B4-6BF0-D47F-3F98AD521AB4}"/>
              </a:ext>
            </a:extLst>
          </p:cNvPr>
          <p:cNvSpPr/>
          <p:nvPr/>
        </p:nvSpPr>
        <p:spPr>
          <a:xfrm>
            <a:off x="3407091" y="1262986"/>
            <a:ext cx="2665095"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Sponsor specific initiatives with long term administration and management to measurable goals. </a:t>
            </a:r>
            <a:endParaRPr lang="en-GB" sz="900" u="sng" dirty="0">
              <a:solidFill>
                <a:schemeClr val="tx1"/>
              </a:solidFill>
            </a:endParaRPr>
          </a:p>
        </p:txBody>
      </p:sp>
      <p:sp>
        <p:nvSpPr>
          <p:cNvPr id="22" name="Rectangle 21">
            <a:extLst>
              <a:ext uri="{FF2B5EF4-FFF2-40B4-BE49-F238E27FC236}">
                <a16:creationId xmlns:a16="http://schemas.microsoft.com/office/drawing/2014/main" id="{1999FBAB-5A05-FEF6-00CE-AE78CB8E9469}"/>
              </a:ext>
            </a:extLst>
          </p:cNvPr>
          <p:cNvSpPr/>
          <p:nvPr/>
        </p:nvSpPr>
        <p:spPr>
          <a:xfrm>
            <a:off x="3407091" y="3292797"/>
            <a:ext cx="2665095"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Critical Path Participants </a:t>
            </a:r>
          </a:p>
        </p:txBody>
      </p:sp>
      <p:sp>
        <p:nvSpPr>
          <p:cNvPr id="23" name="Rectangle 22">
            <a:extLst>
              <a:ext uri="{FF2B5EF4-FFF2-40B4-BE49-F238E27FC236}">
                <a16:creationId xmlns:a16="http://schemas.microsoft.com/office/drawing/2014/main" id="{28E0FFA5-FD74-F9AE-72C9-674FF6B9D191}"/>
              </a:ext>
            </a:extLst>
          </p:cNvPr>
          <p:cNvSpPr/>
          <p:nvPr/>
        </p:nvSpPr>
        <p:spPr>
          <a:xfrm>
            <a:off x="3406341" y="3461996"/>
            <a:ext cx="2665095" cy="5278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400"/>
              </a:spcAft>
            </a:pPr>
            <a:r>
              <a:rPr lang="en-GB" sz="900" dirty="0">
                <a:solidFill>
                  <a:schemeClr val="tx1"/>
                </a:solidFill>
              </a:rPr>
              <a:t>IAB, CIMM, OEMs, Measurement Cos</a:t>
            </a:r>
          </a:p>
        </p:txBody>
      </p:sp>
      <p:sp>
        <p:nvSpPr>
          <p:cNvPr id="25" name="Rectangle 24">
            <a:extLst>
              <a:ext uri="{FF2B5EF4-FFF2-40B4-BE49-F238E27FC236}">
                <a16:creationId xmlns:a16="http://schemas.microsoft.com/office/drawing/2014/main" id="{0C8DEE7E-4F8C-BD32-9952-F2EC4385EB6F}"/>
              </a:ext>
            </a:extLst>
          </p:cNvPr>
          <p:cNvSpPr/>
          <p:nvPr/>
        </p:nvSpPr>
        <p:spPr>
          <a:xfrm>
            <a:off x="3407091" y="4036295"/>
            <a:ext cx="2665095"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Unknowns</a:t>
            </a:r>
          </a:p>
        </p:txBody>
      </p:sp>
      <p:sp>
        <p:nvSpPr>
          <p:cNvPr id="26" name="Rectangle 25">
            <a:extLst>
              <a:ext uri="{FF2B5EF4-FFF2-40B4-BE49-F238E27FC236}">
                <a16:creationId xmlns:a16="http://schemas.microsoft.com/office/drawing/2014/main" id="{1D9BCCA6-9300-D25A-1CEE-70C3E0097C6E}"/>
              </a:ext>
            </a:extLst>
          </p:cNvPr>
          <p:cNvSpPr/>
          <p:nvPr/>
        </p:nvSpPr>
        <p:spPr>
          <a:xfrm>
            <a:off x="3406341" y="4205495"/>
            <a:ext cx="2665095" cy="4617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CIMM’s desire to lead and fund participation</a:t>
            </a:r>
          </a:p>
        </p:txBody>
      </p:sp>
      <p:sp>
        <p:nvSpPr>
          <p:cNvPr id="28" name="Rectangle 27">
            <a:extLst>
              <a:ext uri="{FF2B5EF4-FFF2-40B4-BE49-F238E27FC236}">
                <a16:creationId xmlns:a16="http://schemas.microsoft.com/office/drawing/2014/main" id="{284DE029-FC75-DBE2-AE81-A88366EC0D3C}"/>
              </a:ext>
            </a:extLst>
          </p:cNvPr>
          <p:cNvSpPr/>
          <p:nvPr/>
        </p:nvSpPr>
        <p:spPr>
          <a:xfrm>
            <a:off x="6113775" y="1093787"/>
            <a:ext cx="2675896"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Benefits by Stakeholder Group</a:t>
            </a:r>
          </a:p>
        </p:txBody>
      </p:sp>
      <p:sp>
        <p:nvSpPr>
          <p:cNvPr id="29" name="Rectangle 28">
            <a:extLst>
              <a:ext uri="{FF2B5EF4-FFF2-40B4-BE49-F238E27FC236}">
                <a16:creationId xmlns:a16="http://schemas.microsoft.com/office/drawing/2014/main" id="{306A7EDF-896A-6EED-8AA5-BA46FC1EB978}"/>
              </a:ext>
            </a:extLst>
          </p:cNvPr>
          <p:cNvSpPr/>
          <p:nvPr/>
        </p:nvSpPr>
        <p:spPr>
          <a:xfrm>
            <a:off x="6113775" y="1262987"/>
            <a:ext cx="2675896" cy="172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Buy</a:t>
            </a:r>
          </a:p>
          <a:p>
            <a:pPr>
              <a:spcAft>
                <a:spcPts val="600"/>
              </a:spcAft>
            </a:pPr>
            <a:r>
              <a:rPr lang="en-GB" sz="900" dirty="0">
                <a:solidFill>
                  <a:schemeClr val="tx1"/>
                </a:solidFill>
              </a:rPr>
              <a:t>Sell</a:t>
            </a:r>
          </a:p>
          <a:p>
            <a:pPr>
              <a:spcAft>
                <a:spcPts val="600"/>
              </a:spcAft>
            </a:pPr>
            <a:r>
              <a:rPr lang="en-GB" sz="900" dirty="0">
                <a:solidFill>
                  <a:schemeClr val="tx1"/>
                </a:solidFill>
              </a:rPr>
              <a:t>Count</a:t>
            </a:r>
          </a:p>
          <a:p>
            <a:pPr>
              <a:spcAft>
                <a:spcPts val="600"/>
              </a:spcAft>
            </a:pPr>
            <a:r>
              <a:rPr lang="en-GB" sz="900" dirty="0">
                <a:solidFill>
                  <a:schemeClr val="tx1"/>
                </a:solidFill>
              </a:rPr>
              <a:t>OEM</a:t>
            </a:r>
          </a:p>
          <a:p>
            <a:pPr>
              <a:spcAft>
                <a:spcPts val="600"/>
              </a:spcAft>
            </a:pPr>
            <a:r>
              <a:rPr lang="en-GB" sz="900" dirty="0">
                <a:solidFill>
                  <a:schemeClr val="tx1"/>
                </a:solidFill>
              </a:rPr>
              <a:t>Support</a:t>
            </a:r>
          </a:p>
        </p:txBody>
      </p:sp>
      <p:sp>
        <p:nvSpPr>
          <p:cNvPr id="31" name="Rectangle 30">
            <a:extLst>
              <a:ext uri="{FF2B5EF4-FFF2-40B4-BE49-F238E27FC236}">
                <a16:creationId xmlns:a16="http://schemas.microsoft.com/office/drawing/2014/main" id="{F36AC4E7-B680-8047-009D-2D4A7B5EE2CD}"/>
              </a:ext>
            </a:extLst>
          </p:cNvPr>
          <p:cNvSpPr/>
          <p:nvPr/>
        </p:nvSpPr>
        <p:spPr>
          <a:xfrm>
            <a:off x="6113027" y="3028693"/>
            <a:ext cx="2683312"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Next Steps </a:t>
            </a:r>
          </a:p>
        </p:txBody>
      </p:sp>
      <p:sp>
        <p:nvSpPr>
          <p:cNvPr id="32" name="Rectangle 31">
            <a:extLst>
              <a:ext uri="{FF2B5EF4-FFF2-40B4-BE49-F238E27FC236}">
                <a16:creationId xmlns:a16="http://schemas.microsoft.com/office/drawing/2014/main" id="{32498B1B-63E6-C391-1379-502456132970}"/>
              </a:ext>
            </a:extLst>
          </p:cNvPr>
          <p:cNvSpPr/>
          <p:nvPr/>
        </p:nvSpPr>
        <p:spPr>
          <a:xfrm>
            <a:off x="6113027" y="3197893"/>
            <a:ext cx="2683312" cy="14693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Establish program management at CIMM. </a:t>
            </a:r>
          </a:p>
        </p:txBody>
      </p:sp>
      <p:sp>
        <p:nvSpPr>
          <p:cNvPr id="7" name="Rectangle 6">
            <a:extLst>
              <a:ext uri="{FF2B5EF4-FFF2-40B4-BE49-F238E27FC236}">
                <a16:creationId xmlns:a16="http://schemas.microsoft.com/office/drawing/2014/main" id="{0C8E8F6E-CA96-DDA6-322A-327F0D2CBA58}"/>
              </a:ext>
            </a:extLst>
          </p:cNvPr>
          <p:cNvSpPr/>
          <p:nvPr/>
        </p:nvSpPr>
        <p:spPr>
          <a:xfrm>
            <a:off x="5692588" y="276225"/>
            <a:ext cx="2411505" cy="771098"/>
          </a:xfrm>
          <a:prstGeom prst="rect">
            <a:avLst/>
          </a:prstGeom>
          <a:solidFill>
            <a:schemeClr val="bg1">
              <a:lumMod val="95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3.3 Project Administration</a:t>
            </a:r>
          </a:p>
        </p:txBody>
      </p:sp>
      <p:sp>
        <p:nvSpPr>
          <p:cNvPr id="17" name="Rectangle 16">
            <a:extLst>
              <a:ext uri="{FF2B5EF4-FFF2-40B4-BE49-F238E27FC236}">
                <a16:creationId xmlns:a16="http://schemas.microsoft.com/office/drawing/2014/main" id="{FB65890F-4522-6B9B-2CF8-F8DF1A0D2D55}"/>
              </a:ext>
            </a:extLst>
          </p:cNvPr>
          <p:cNvSpPr/>
          <p:nvPr/>
        </p:nvSpPr>
        <p:spPr>
          <a:xfrm>
            <a:off x="3407090" y="1927629"/>
            <a:ext cx="2665095"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Pros/Cons </a:t>
            </a:r>
          </a:p>
        </p:txBody>
      </p:sp>
      <p:sp>
        <p:nvSpPr>
          <p:cNvPr id="20" name="Rectangle 19">
            <a:extLst>
              <a:ext uri="{FF2B5EF4-FFF2-40B4-BE49-F238E27FC236}">
                <a16:creationId xmlns:a16="http://schemas.microsoft.com/office/drawing/2014/main" id="{1C82AB82-2E6E-4CBD-0A8E-D17E1E9C8133}"/>
              </a:ext>
            </a:extLst>
          </p:cNvPr>
          <p:cNvSpPr/>
          <p:nvPr/>
        </p:nvSpPr>
        <p:spPr>
          <a:xfrm>
            <a:off x="3407090" y="2096828"/>
            <a:ext cx="2665095" cy="11495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Do members get enough value today and is there an interest to move beyond discussions </a:t>
            </a:r>
            <a:br>
              <a:rPr lang="en-GB" sz="900" dirty="0">
                <a:solidFill>
                  <a:schemeClr val="tx1"/>
                </a:solidFill>
              </a:rPr>
            </a:br>
            <a:r>
              <a:rPr lang="en-GB" sz="900" dirty="0">
                <a:solidFill>
                  <a:schemeClr val="tx1"/>
                </a:solidFill>
              </a:rPr>
              <a:t>and dialog?</a:t>
            </a:r>
          </a:p>
        </p:txBody>
      </p:sp>
      <p:sp>
        <p:nvSpPr>
          <p:cNvPr id="8" name="Slide Number Placeholder 7">
            <a:extLst>
              <a:ext uri="{FF2B5EF4-FFF2-40B4-BE49-F238E27FC236}">
                <a16:creationId xmlns:a16="http://schemas.microsoft.com/office/drawing/2014/main" id="{D4575A63-2A06-FBEF-3279-BCB8296A647D}"/>
              </a:ext>
            </a:extLst>
          </p:cNvPr>
          <p:cNvSpPr>
            <a:spLocks noGrp="1"/>
          </p:cNvSpPr>
          <p:nvPr>
            <p:ph type="sldNum" sz="quarter" idx="11"/>
          </p:nvPr>
        </p:nvSpPr>
        <p:spPr/>
        <p:txBody>
          <a:bodyPr/>
          <a:lstStyle/>
          <a:p>
            <a:fld id="{10AABD62-4B1F-4370-9BF1-A64AA2AFB05A}" type="slidenum">
              <a:rPr lang="en-GB" smtClean="0"/>
              <a:pPr/>
              <a:t>60</a:t>
            </a:fld>
            <a:endParaRPr lang="en-GB" dirty="0"/>
          </a:p>
        </p:txBody>
      </p:sp>
    </p:spTree>
    <p:extLst>
      <p:ext uri="{BB962C8B-B14F-4D97-AF65-F5344CB8AC3E}">
        <p14:creationId xmlns:p14="http://schemas.microsoft.com/office/powerpoint/2010/main" val="22158334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37D8-77F2-199E-A248-E4D65A962088}"/>
              </a:ext>
            </a:extLst>
          </p:cNvPr>
          <p:cNvSpPr>
            <a:spLocks noGrp="1"/>
          </p:cNvSpPr>
          <p:nvPr>
            <p:ph type="title"/>
          </p:nvPr>
        </p:nvSpPr>
        <p:spPr>
          <a:xfrm>
            <a:off x="354330" y="272581"/>
            <a:ext cx="5338258" cy="617220"/>
          </a:xfrm>
        </p:spPr>
        <p:txBody>
          <a:bodyPr>
            <a:noAutofit/>
          </a:bodyPr>
          <a:lstStyle/>
          <a:p>
            <a:r>
              <a:rPr lang="en-GB" dirty="0"/>
              <a:t>Education and Coordination – 3.4</a:t>
            </a:r>
          </a:p>
        </p:txBody>
      </p:sp>
      <p:sp>
        <p:nvSpPr>
          <p:cNvPr id="3" name="Footer Placeholder 2">
            <a:extLst>
              <a:ext uri="{FF2B5EF4-FFF2-40B4-BE49-F238E27FC236}">
                <a16:creationId xmlns:a16="http://schemas.microsoft.com/office/drawing/2014/main" id="{93304075-9AB7-BA72-16A4-5BE10C79D8CD}"/>
              </a:ext>
            </a:extLst>
          </p:cNvPr>
          <p:cNvSpPr>
            <a:spLocks noGrp="1"/>
          </p:cNvSpPr>
          <p:nvPr>
            <p:ph type="ftr" sz="quarter" idx="10"/>
          </p:nvPr>
        </p:nvSpPr>
        <p:spPr/>
        <p:txBody>
          <a:bodyPr/>
          <a:lstStyle/>
          <a:p>
            <a:r>
              <a:rPr lang="en-GB" dirty="0"/>
              <a:t>Coalition for Innovation in Media Measurement, October 2023</a:t>
            </a:r>
          </a:p>
        </p:txBody>
      </p:sp>
      <p:sp>
        <p:nvSpPr>
          <p:cNvPr id="5" name="Rectangle 4">
            <a:extLst>
              <a:ext uri="{FF2B5EF4-FFF2-40B4-BE49-F238E27FC236}">
                <a16:creationId xmlns:a16="http://schemas.microsoft.com/office/drawing/2014/main" id="{C9EF4E08-E3C5-2CA2-FD74-1BAF26665A04}"/>
              </a:ext>
            </a:extLst>
          </p:cNvPr>
          <p:cNvSpPr/>
          <p:nvPr/>
        </p:nvSpPr>
        <p:spPr>
          <a:xfrm>
            <a:off x="345366" y="1093787"/>
            <a:ext cx="3011168"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Problem</a:t>
            </a:r>
          </a:p>
        </p:txBody>
      </p:sp>
      <p:sp>
        <p:nvSpPr>
          <p:cNvPr id="6" name="Rectangle 5">
            <a:extLst>
              <a:ext uri="{FF2B5EF4-FFF2-40B4-BE49-F238E27FC236}">
                <a16:creationId xmlns:a16="http://schemas.microsoft.com/office/drawing/2014/main" id="{1F1498B0-FD7E-F899-FC34-F9710D006B7A}"/>
              </a:ext>
            </a:extLst>
          </p:cNvPr>
          <p:cNvSpPr/>
          <p:nvPr/>
        </p:nvSpPr>
        <p:spPr>
          <a:xfrm>
            <a:off x="345366" y="1262986"/>
            <a:ext cx="3011168"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The industry is overwhelmed by the pace of evolution and do not know if cleanrooms and cleantech are solutions or the latest shiny new object </a:t>
            </a:r>
          </a:p>
        </p:txBody>
      </p:sp>
      <p:sp>
        <p:nvSpPr>
          <p:cNvPr id="9" name="Rectangle 8">
            <a:extLst>
              <a:ext uri="{FF2B5EF4-FFF2-40B4-BE49-F238E27FC236}">
                <a16:creationId xmlns:a16="http://schemas.microsoft.com/office/drawing/2014/main" id="{C5DF1F45-7B28-8831-66F8-AF22E2A2B03F}"/>
              </a:ext>
            </a:extLst>
          </p:cNvPr>
          <p:cNvSpPr/>
          <p:nvPr/>
        </p:nvSpPr>
        <p:spPr>
          <a:xfrm>
            <a:off x="345366" y="1927629"/>
            <a:ext cx="3011168"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Implementation Ideas/Options </a:t>
            </a:r>
          </a:p>
        </p:txBody>
      </p:sp>
      <p:sp>
        <p:nvSpPr>
          <p:cNvPr id="10" name="Rectangle 9">
            <a:extLst>
              <a:ext uri="{FF2B5EF4-FFF2-40B4-BE49-F238E27FC236}">
                <a16:creationId xmlns:a16="http://schemas.microsoft.com/office/drawing/2014/main" id="{89B08FC0-1FD5-5106-8357-55D75B032AB6}"/>
              </a:ext>
            </a:extLst>
          </p:cNvPr>
          <p:cNvSpPr/>
          <p:nvPr/>
        </p:nvSpPr>
        <p:spPr>
          <a:xfrm>
            <a:off x="345367" y="2096828"/>
            <a:ext cx="3011168" cy="25704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marL="228600" indent="-228600">
              <a:spcAft>
                <a:spcPts val="600"/>
              </a:spcAft>
              <a:buFont typeface="+mj-lt"/>
              <a:buAutoNum type="arabicPeriod"/>
            </a:pPr>
            <a:r>
              <a:rPr lang="en-GB" sz="900" dirty="0">
                <a:solidFill>
                  <a:schemeClr val="tx1"/>
                </a:solidFill>
              </a:rPr>
              <a:t>Showcase working case study to demonstrate cleanrooms combining data from several different sources.</a:t>
            </a:r>
          </a:p>
          <a:p>
            <a:pPr marL="228600" indent="-228600">
              <a:spcAft>
                <a:spcPts val="600"/>
              </a:spcAft>
              <a:buFont typeface="+mj-lt"/>
              <a:buAutoNum type="arabicPeriod"/>
            </a:pPr>
            <a:r>
              <a:rPr lang="en-GB" sz="900" dirty="0">
                <a:solidFill>
                  <a:schemeClr val="tx1"/>
                </a:solidFill>
              </a:rPr>
              <a:t>Compare results from different cleanroom providers.</a:t>
            </a:r>
          </a:p>
          <a:p>
            <a:pPr marL="228600" indent="-228600">
              <a:spcAft>
                <a:spcPts val="600"/>
              </a:spcAft>
              <a:buFont typeface="+mj-lt"/>
              <a:buAutoNum type="arabicPeriod"/>
            </a:pPr>
            <a:r>
              <a:rPr lang="en-GB" sz="900" dirty="0">
                <a:solidFill>
                  <a:schemeClr val="tx1"/>
                </a:solidFill>
              </a:rPr>
              <a:t>Discuss and explain any differences in results from different cleanrooms.</a:t>
            </a:r>
          </a:p>
          <a:p>
            <a:pPr marL="228600" indent="-228600">
              <a:spcAft>
                <a:spcPts val="600"/>
              </a:spcAft>
              <a:buFont typeface="+mj-lt"/>
              <a:buAutoNum type="arabicPeriod"/>
            </a:pPr>
            <a:r>
              <a:rPr lang="en-GB" sz="900" dirty="0">
                <a:solidFill>
                  <a:schemeClr val="tx1"/>
                </a:solidFill>
              </a:rPr>
              <a:t>Feature clean tech developments in the CIMM newsletter</a:t>
            </a:r>
          </a:p>
        </p:txBody>
      </p:sp>
      <p:sp>
        <p:nvSpPr>
          <p:cNvPr id="13" name="Rectangle 12">
            <a:extLst>
              <a:ext uri="{FF2B5EF4-FFF2-40B4-BE49-F238E27FC236}">
                <a16:creationId xmlns:a16="http://schemas.microsoft.com/office/drawing/2014/main" id="{F866744E-A93C-C6F7-79E9-FD8C1A240071}"/>
              </a:ext>
            </a:extLst>
          </p:cNvPr>
          <p:cNvSpPr/>
          <p:nvPr/>
        </p:nvSpPr>
        <p:spPr>
          <a:xfrm>
            <a:off x="3407091" y="1093787"/>
            <a:ext cx="2665095"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Solution</a:t>
            </a:r>
          </a:p>
        </p:txBody>
      </p:sp>
      <p:sp>
        <p:nvSpPr>
          <p:cNvPr id="14" name="Rectangle 13">
            <a:extLst>
              <a:ext uri="{FF2B5EF4-FFF2-40B4-BE49-F238E27FC236}">
                <a16:creationId xmlns:a16="http://schemas.microsoft.com/office/drawing/2014/main" id="{770576D0-C4B4-6BF0-D47F-3F98AD521AB4}"/>
              </a:ext>
            </a:extLst>
          </p:cNvPr>
          <p:cNvSpPr/>
          <p:nvPr/>
        </p:nvSpPr>
        <p:spPr>
          <a:xfrm>
            <a:off x="3407091" y="1262986"/>
            <a:ext cx="2665095"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Evaluate CleanTech for mitigation of barriers &amp; collaboration – respect privacy, controlled - gardens, improve operational efficiency</a:t>
            </a:r>
            <a:endParaRPr lang="en-GB" sz="900" u="sng" dirty="0">
              <a:solidFill>
                <a:schemeClr val="tx1"/>
              </a:solidFill>
            </a:endParaRPr>
          </a:p>
        </p:txBody>
      </p:sp>
      <p:sp>
        <p:nvSpPr>
          <p:cNvPr id="22" name="Rectangle 21">
            <a:extLst>
              <a:ext uri="{FF2B5EF4-FFF2-40B4-BE49-F238E27FC236}">
                <a16:creationId xmlns:a16="http://schemas.microsoft.com/office/drawing/2014/main" id="{1999FBAB-5A05-FEF6-00CE-AE78CB8E9469}"/>
              </a:ext>
            </a:extLst>
          </p:cNvPr>
          <p:cNvSpPr/>
          <p:nvPr/>
        </p:nvSpPr>
        <p:spPr>
          <a:xfrm>
            <a:off x="3407091" y="3292797"/>
            <a:ext cx="2665095"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Critical Path Participants </a:t>
            </a:r>
          </a:p>
        </p:txBody>
      </p:sp>
      <p:sp>
        <p:nvSpPr>
          <p:cNvPr id="23" name="Rectangle 22">
            <a:extLst>
              <a:ext uri="{FF2B5EF4-FFF2-40B4-BE49-F238E27FC236}">
                <a16:creationId xmlns:a16="http://schemas.microsoft.com/office/drawing/2014/main" id="{28E0FFA5-FD74-F9AE-72C9-674FF6B9D191}"/>
              </a:ext>
            </a:extLst>
          </p:cNvPr>
          <p:cNvSpPr/>
          <p:nvPr/>
        </p:nvSpPr>
        <p:spPr>
          <a:xfrm>
            <a:off x="3406341" y="3461996"/>
            <a:ext cx="2665095" cy="5278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400"/>
              </a:spcAft>
            </a:pPr>
            <a:r>
              <a:rPr lang="en-GB" sz="900" dirty="0">
                <a:solidFill>
                  <a:schemeClr val="tx1"/>
                </a:solidFill>
              </a:rPr>
              <a:t>OEMs, Measurement Cos or cleanroom providers, analysts</a:t>
            </a:r>
          </a:p>
        </p:txBody>
      </p:sp>
      <p:sp>
        <p:nvSpPr>
          <p:cNvPr id="25" name="Rectangle 24">
            <a:extLst>
              <a:ext uri="{FF2B5EF4-FFF2-40B4-BE49-F238E27FC236}">
                <a16:creationId xmlns:a16="http://schemas.microsoft.com/office/drawing/2014/main" id="{0C8DEE7E-4F8C-BD32-9952-F2EC4385EB6F}"/>
              </a:ext>
            </a:extLst>
          </p:cNvPr>
          <p:cNvSpPr/>
          <p:nvPr/>
        </p:nvSpPr>
        <p:spPr>
          <a:xfrm>
            <a:off x="3407091" y="4036295"/>
            <a:ext cx="2665095"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Unknowns</a:t>
            </a:r>
          </a:p>
        </p:txBody>
      </p:sp>
      <p:sp>
        <p:nvSpPr>
          <p:cNvPr id="26" name="Rectangle 25">
            <a:extLst>
              <a:ext uri="{FF2B5EF4-FFF2-40B4-BE49-F238E27FC236}">
                <a16:creationId xmlns:a16="http://schemas.microsoft.com/office/drawing/2014/main" id="{1D9BCCA6-9300-D25A-1CEE-70C3E0097C6E}"/>
              </a:ext>
            </a:extLst>
          </p:cNvPr>
          <p:cNvSpPr/>
          <p:nvPr/>
        </p:nvSpPr>
        <p:spPr>
          <a:xfrm>
            <a:off x="3406341" y="4205495"/>
            <a:ext cx="2665095" cy="4617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endParaRPr lang="en-GB" sz="900" dirty="0">
              <a:solidFill>
                <a:schemeClr val="tx1"/>
              </a:solidFill>
            </a:endParaRPr>
          </a:p>
        </p:txBody>
      </p:sp>
      <p:sp>
        <p:nvSpPr>
          <p:cNvPr id="28" name="Rectangle 27">
            <a:extLst>
              <a:ext uri="{FF2B5EF4-FFF2-40B4-BE49-F238E27FC236}">
                <a16:creationId xmlns:a16="http://schemas.microsoft.com/office/drawing/2014/main" id="{284DE029-FC75-DBE2-AE81-A88366EC0D3C}"/>
              </a:ext>
            </a:extLst>
          </p:cNvPr>
          <p:cNvSpPr/>
          <p:nvPr/>
        </p:nvSpPr>
        <p:spPr>
          <a:xfrm>
            <a:off x="6113775" y="1093787"/>
            <a:ext cx="2675896"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Benefits by Stakeholder Group</a:t>
            </a:r>
          </a:p>
        </p:txBody>
      </p:sp>
      <p:sp>
        <p:nvSpPr>
          <p:cNvPr id="29" name="Rectangle 28">
            <a:extLst>
              <a:ext uri="{FF2B5EF4-FFF2-40B4-BE49-F238E27FC236}">
                <a16:creationId xmlns:a16="http://schemas.microsoft.com/office/drawing/2014/main" id="{306A7EDF-896A-6EED-8AA5-BA46FC1EB978}"/>
              </a:ext>
            </a:extLst>
          </p:cNvPr>
          <p:cNvSpPr/>
          <p:nvPr/>
        </p:nvSpPr>
        <p:spPr>
          <a:xfrm>
            <a:off x="6113775" y="1262987"/>
            <a:ext cx="2675896" cy="172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Buy</a:t>
            </a:r>
          </a:p>
          <a:p>
            <a:pPr>
              <a:spcAft>
                <a:spcPts val="600"/>
              </a:spcAft>
            </a:pPr>
            <a:r>
              <a:rPr lang="en-GB" sz="900" dirty="0">
                <a:solidFill>
                  <a:schemeClr val="tx1"/>
                </a:solidFill>
              </a:rPr>
              <a:t>Sell</a:t>
            </a:r>
          </a:p>
          <a:p>
            <a:pPr>
              <a:spcAft>
                <a:spcPts val="600"/>
              </a:spcAft>
            </a:pPr>
            <a:r>
              <a:rPr lang="en-GB" sz="900" dirty="0">
                <a:solidFill>
                  <a:schemeClr val="tx1"/>
                </a:solidFill>
              </a:rPr>
              <a:t>Count</a:t>
            </a:r>
          </a:p>
          <a:p>
            <a:pPr>
              <a:spcAft>
                <a:spcPts val="600"/>
              </a:spcAft>
            </a:pPr>
            <a:r>
              <a:rPr lang="en-GB" sz="900" dirty="0">
                <a:solidFill>
                  <a:schemeClr val="tx1"/>
                </a:solidFill>
              </a:rPr>
              <a:t>OEM</a:t>
            </a:r>
          </a:p>
          <a:p>
            <a:pPr>
              <a:spcAft>
                <a:spcPts val="600"/>
              </a:spcAft>
            </a:pPr>
            <a:r>
              <a:rPr lang="en-GB" sz="900" dirty="0">
                <a:solidFill>
                  <a:schemeClr val="tx1"/>
                </a:solidFill>
              </a:rPr>
              <a:t>Support</a:t>
            </a:r>
          </a:p>
        </p:txBody>
      </p:sp>
      <p:sp>
        <p:nvSpPr>
          <p:cNvPr id="31" name="Rectangle 30">
            <a:extLst>
              <a:ext uri="{FF2B5EF4-FFF2-40B4-BE49-F238E27FC236}">
                <a16:creationId xmlns:a16="http://schemas.microsoft.com/office/drawing/2014/main" id="{F36AC4E7-B680-8047-009D-2D4A7B5EE2CD}"/>
              </a:ext>
            </a:extLst>
          </p:cNvPr>
          <p:cNvSpPr/>
          <p:nvPr/>
        </p:nvSpPr>
        <p:spPr>
          <a:xfrm>
            <a:off x="6113027" y="3028693"/>
            <a:ext cx="2683312"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Next Steps </a:t>
            </a:r>
          </a:p>
        </p:txBody>
      </p:sp>
      <p:sp>
        <p:nvSpPr>
          <p:cNvPr id="32" name="Rectangle 31">
            <a:extLst>
              <a:ext uri="{FF2B5EF4-FFF2-40B4-BE49-F238E27FC236}">
                <a16:creationId xmlns:a16="http://schemas.microsoft.com/office/drawing/2014/main" id="{32498B1B-63E6-C391-1379-502456132970}"/>
              </a:ext>
            </a:extLst>
          </p:cNvPr>
          <p:cNvSpPr/>
          <p:nvPr/>
        </p:nvSpPr>
        <p:spPr>
          <a:xfrm>
            <a:off x="6113027" y="3197893"/>
            <a:ext cx="2683312" cy="14693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Discuss opportunities with Cleanroom, Privacy and Identity CIMM project leaders.</a:t>
            </a:r>
          </a:p>
        </p:txBody>
      </p:sp>
      <p:sp>
        <p:nvSpPr>
          <p:cNvPr id="7" name="Rectangle 6">
            <a:extLst>
              <a:ext uri="{FF2B5EF4-FFF2-40B4-BE49-F238E27FC236}">
                <a16:creationId xmlns:a16="http://schemas.microsoft.com/office/drawing/2014/main" id="{0C8E8F6E-CA96-DDA6-322A-327F0D2CBA58}"/>
              </a:ext>
            </a:extLst>
          </p:cNvPr>
          <p:cNvSpPr/>
          <p:nvPr/>
        </p:nvSpPr>
        <p:spPr>
          <a:xfrm>
            <a:off x="5692588" y="276225"/>
            <a:ext cx="2411505" cy="771098"/>
          </a:xfrm>
          <a:prstGeom prst="rect">
            <a:avLst/>
          </a:prstGeom>
          <a:solidFill>
            <a:schemeClr val="bg1">
              <a:lumMod val="95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3.4 CleanTech Programs</a:t>
            </a:r>
          </a:p>
        </p:txBody>
      </p:sp>
      <p:grpSp>
        <p:nvGrpSpPr>
          <p:cNvPr id="8" name="Group 7">
            <a:extLst>
              <a:ext uri="{FF2B5EF4-FFF2-40B4-BE49-F238E27FC236}">
                <a16:creationId xmlns:a16="http://schemas.microsoft.com/office/drawing/2014/main" id="{2892CF8B-17C9-3105-37DB-302288891905}"/>
              </a:ext>
            </a:extLst>
          </p:cNvPr>
          <p:cNvGrpSpPr/>
          <p:nvPr/>
        </p:nvGrpSpPr>
        <p:grpSpPr>
          <a:xfrm>
            <a:off x="3407090" y="1927629"/>
            <a:ext cx="2665095" cy="644122"/>
            <a:chOff x="3407090" y="1914929"/>
            <a:chExt cx="2665095" cy="644122"/>
          </a:xfrm>
        </p:grpSpPr>
        <p:sp>
          <p:nvSpPr>
            <p:cNvPr id="11" name="Rectangle 10">
              <a:extLst>
                <a:ext uri="{FF2B5EF4-FFF2-40B4-BE49-F238E27FC236}">
                  <a16:creationId xmlns:a16="http://schemas.microsoft.com/office/drawing/2014/main" id="{66B92191-A533-6516-FCD2-6623C4C2D5BA}"/>
                </a:ext>
              </a:extLst>
            </p:cNvPr>
            <p:cNvSpPr/>
            <p:nvPr/>
          </p:nvSpPr>
          <p:spPr>
            <a:xfrm>
              <a:off x="3407090" y="1914929"/>
              <a:ext cx="2665095"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Pros </a:t>
              </a:r>
            </a:p>
          </p:txBody>
        </p:sp>
        <p:sp>
          <p:nvSpPr>
            <p:cNvPr id="12" name="Rectangle 11">
              <a:extLst>
                <a:ext uri="{FF2B5EF4-FFF2-40B4-BE49-F238E27FC236}">
                  <a16:creationId xmlns:a16="http://schemas.microsoft.com/office/drawing/2014/main" id="{02A09156-F53B-A44B-0742-BEB91D769C61}"/>
                </a:ext>
              </a:extLst>
            </p:cNvPr>
            <p:cNvSpPr/>
            <p:nvPr/>
          </p:nvSpPr>
          <p:spPr>
            <a:xfrm>
              <a:off x="3407090" y="2084129"/>
              <a:ext cx="2665095" cy="47492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Minimize the concerns on privacy.</a:t>
              </a:r>
            </a:p>
          </p:txBody>
        </p:sp>
      </p:grpSp>
      <p:grpSp>
        <p:nvGrpSpPr>
          <p:cNvPr id="15" name="Group 14">
            <a:extLst>
              <a:ext uri="{FF2B5EF4-FFF2-40B4-BE49-F238E27FC236}">
                <a16:creationId xmlns:a16="http://schemas.microsoft.com/office/drawing/2014/main" id="{3B95E439-EEF6-C22B-E707-A767A1804C4A}"/>
              </a:ext>
            </a:extLst>
          </p:cNvPr>
          <p:cNvGrpSpPr/>
          <p:nvPr/>
        </p:nvGrpSpPr>
        <p:grpSpPr>
          <a:xfrm>
            <a:off x="3406341" y="2613961"/>
            <a:ext cx="2665845" cy="635261"/>
            <a:chOff x="3406341" y="2596952"/>
            <a:chExt cx="2665845" cy="635261"/>
          </a:xfrm>
        </p:grpSpPr>
        <p:sp>
          <p:nvSpPr>
            <p:cNvPr id="16" name="Rectangle 15">
              <a:extLst>
                <a:ext uri="{FF2B5EF4-FFF2-40B4-BE49-F238E27FC236}">
                  <a16:creationId xmlns:a16="http://schemas.microsoft.com/office/drawing/2014/main" id="{71120164-7C1B-7584-2C8C-DE89BCA54022}"/>
                </a:ext>
              </a:extLst>
            </p:cNvPr>
            <p:cNvSpPr/>
            <p:nvPr/>
          </p:nvSpPr>
          <p:spPr>
            <a:xfrm>
              <a:off x="3407091" y="2596952"/>
              <a:ext cx="2665095"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Cons </a:t>
              </a:r>
            </a:p>
          </p:txBody>
        </p:sp>
        <p:sp>
          <p:nvSpPr>
            <p:cNvPr id="18" name="Rectangle 17">
              <a:extLst>
                <a:ext uri="{FF2B5EF4-FFF2-40B4-BE49-F238E27FC236}">
                  <a16:creationId xmlns:a16="http://schemas.microsoft.com/office/drawing/2014/main" id="{9A7EE751-AC14-7A5A-D143-20D7F4C1FC36}"/>
                </a:ext>
              </a:extLst>
            </p:cNvPr>
            <p:cNvSpPr/>
            <p:nvPr/>
          </p:nvSpPr>
          <p:spPr>
            <a:xfrm>
              <a:off x="3406341" y="2766152"/>
              <a:ext cx="2665095" cy="46606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Cost and effort to review multiple providers</a:t>
              </a:r>
            </a:p>
          </p:txBody>
        </p:sp>
      </p:grpSp>
      <p:sp>
        <p:nvSpPr>
          <p:cNvPr id="19" name="Slide Number Placeholder 18">
            <a:extLst>
              <a:ext uri="{FF2B5EF4-FFF2-40B4-BE49-F238E27FC236}">
                <a16:creationId xmlns:a16="http://schemas.microsoft.com/office/drawing/2014/main" id="{1E1DF429-AEF7-7AB2-AF3E-D4D411B544EB}"/>
              </a:ext>
            </a:extLst>
          </p:cNvPr>
          <p:cNvSpPr>
            <a:spLocks noGrp="1"/>
          </p:cNvSpPr>
          <p:nvPr>
            <p:ph type="sldNum" sz="quarter" idx="11"/>
          </p:nvPr>
        </p:nvSpPr>
        <p:spPr/>
        <p:txBody>
          <a:bodyPr/>
          <a:lstStyle/>
          <a:p>
            <a:fld id="{10AABD62-4B1F-4370-9BF1-A64AA2AFB05A}" type="slidenum">
              <a:rPr lang="en-GB" smtClean="0"/>
              <a:pPr/>
              <a:t>61</a:t>
            </a:fld>
            <a:endParaRPr lang="en-GB" dirty="0"/>
          </a:p>
        </p:txBody>
      </p:sp>
    </p:spTree>
    <p:extLst>
      <p:ext uri="{BB962C8B-B14F-4D97-AF65-F5344CB8AC3E}">
        <p14:creationId xmlns:p14="http://schemas.microsoft.com/office/powerpoint/2010/main" val="8730014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37D8-77F2-199E-A248-E4D65A962088}"/>
              </a:ext>
            </a:extLst>
          </p:cNvPr>
          <p:cNvSpPr>
            <a:spLocks noGrp="1"/>
          </p:cNvSpPr>
          <p:nvPr>
            <p:ph type="title"/>
          </p:nvPr>
        </p:nvSpPr>
        <p:spPr>
          <a:xfrm>
            <a:off x="354330" y="272581"/>
            <a:ext cx="5338258" cy="617220"/>
          </a:xfrm>
        </p:spPr>
        <p:txBody>
          <a:bodyPr>
            <a:noAutofit/>
          </a:bodyPr>
          <a:lstStyle/>
          <a:p>
            <a:r>
              <a:rPr lang="en-GB" dirty="0"/>
              <a:t>Education and Coordination – 3.5</a:t>
            </a:r>
          </a:p>
        </p:txBody>
      </p:sp>
      <p:sp>
        <p:nvSpPr>
          <p:cNvPr id="3" name="Footer Placeholder 2">
            <a:extLst>
              <a:ext uri="{FF2B5EF4-FFF2-40B4-BE49-F238E27FC236}">
                <a16:creationId xmlns:a16="http://schemas.microsoft.com/office/drawing/2014/main" id="{93304075-9AB7-BA72-16A4-5BE10C79D8CD}"/>
              </a:ext>
            </a:extLst>
          </p:cNvPr>
          <p:cNvSpPr>
            <a:spLocks noGrp="1"/>
          </p:cNvSpPr>
          <p:nvPr>
            <p:ph type="ftr" sz="quarter" idx="10"/>
          </p:nvPr>
        </p:nvSpPr>
        <p:spPr/>
        <p:txBody>
          <a:bodyPr/>
          <a:lstStyle/>
          <a:p>
            <a:r>
              <a:rPr lang="en-GB" dirty="0"/>
              <a:t>Coalition for Innovation in Media Measurement, October 2023</a:t>
            </a:r>
          </a:p>
        </p:txBody>
      </p:sp>
      <p:sp>
        <p:nvSpPr>
          <p:cNvPr id="5" name="Rectangle 4">
            <a:extLst>
              <a:ext uri="{FF2B5EF4-FFF2-40B4-BE49-F238E27FC236}">
                <a16:creationId xmlns:a16="http://schemas.microsoft.com/office/drawing/2014/main" id="{C9EF4E08-E3C5-2CA2-FD74-1BAF26665A04}"/>
              </a:ext>
            </a:extLst>
          </p:cNvPr>
          <p:cNvSpPr/>
          <p:nvPr/>
        </p:nvSpPr>
        <p:spPr>
          <a:xfrm>
            <a:off x="345366" y="1093787"/>
            <a:ext cx="3011168"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Problem</a:t>
            </a:r>
          </a:p>
        </p:txBody>
      </p:sp>
      <p:sp>
        <p:nvSpPr>
          <p:cNvPr id="6" name="Rectangle 5">
            <a:extLst>
              <a:ext uri="{FF2B5EF4-FFF2-40B4-BE49-F238E27FC236}">
                <a16:creationId xmlns:a16="http://schemas.microsoft.com/office/drawing/2014/main" id="{1F1498B0-FD7E-F899-FC34-F9710D006B7A}"/>
              </a:ext>
            </a:extLst>
          </p:cNvPr>
          <p:cNvSpPr/>
          <p:nvPr/>
        </p:nvSpPr>
        <p:spPr>
          <a:xfrm>
            <a:off x="345366" y="1262986"/>
            <a:ext cx="3011168"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Each company (and association) adopts a different perspective on privacy and the advertising community fails to protect consumers and the advertising measurement</a:t>
            </a:r>
          </a:p>
        </p:txBody>
      </p:sp>
      <p:sp>
        <p:nvSpPr>
          <p:cNvPr id="9" name="Rectangle 8">
            <a:extLst>
              <a:ext uri="{FF2B5EF4-FFF2-40B4-BE49-F238E27FC236}">
                <a16:creationId xmlns:a16="http://schemas.microsoft.com/office/drawing/2014/main" id="{C5DF1F45-7B28-8831-66F8-AF22E2A2B03F}"/>
              </a:ext>
            </a:extLst>
          </p:cNvPr>
          <p:cNvSpPr/>
          <p:nvPr/>
        </p:nvSpPr>
        <p:spPr>
          <a:xfrm>
            <a:off x="345366" y="1927629"/>
            <a:ext cx="3011168"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Implementation Ideas/Options </a:t>
            </a:r>
          </a:p>
        </p:txBody>
      </p:sp>
      <p:sp>
        <p:nvSpPr>
          <p:cNvPr id="10" name="Rectangle 9">
            <a:extLst>
              <a:ext uri="{FF2B5EF4-FFF2-40B4-BE49-F238E27FC236}">
                <a16:creationId xmlns:a16="http://schemas.microsoft.com/office/drawing/2014/main" id="{89B08FC0-1FD5-5106-8357-55D75B032AB6}"/>
              </a:ext>
            </a:extLst>
          </p:cNvPr>
          <p:cNvSpPr/>
          <p:nvPr/>
        </p:nvSpPr>
        <p:spPr>
          <a:xfrm>
            <a:off x="345367" y="2096828"/>
            <a:ext cx="3011168" cy="25704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marL="228600" indent="-228600">
              <a:spcAft>
                <a:spcPts val="600"/>
              </a:spcAft>
              <a:buFont typeface="+mj-lt"/>
              <a:buAutoNum type="arabicPeriod"/>
            </a:pPr>
            <a:r>
              <a:rPr lang="en-GB" sz="900" dirty="0">
                <a:solidFill>
                  <a:schemeClr val="tx1"/>
                </a:solidFill>
              </a:rPr>
              <a:t>Showcase or design research and solutions</a:t>
            </a:r>
          </a:p>
          <a:p>
            <a:pPr marL="460800" lvl="1" indent="-228600">
              <a:spcAft>
                <a:spcPts val="600"/>
              </a:spcAft>
              <a:buFont typeface="+mj-lt"/>
              <a:buAutoNum type="alphaLcPeriod"/>
            </a:pPr>
            <a:r>
              <a:rPr lang="en-GB" sz="900" dirty="0">
                <a:solidFill>
                  <a:schemeClr val="tx1"/>
                </a:solidFill>
              </a:rPr>
              <a:t>AI</a:t>
            </a:r>
          </a:p>
          <a:p>
            <a:pPr marL="460800" lvl="1" indent="-228600">
              <a:spcAft>
                <a:spcPts val="600"/>
              </a:spcAft>
              <a:buFont typeface="+mj-lt"/>
              <a:buAutoNum type="alphaLcPeriod"/>
            </a:pPr>
            <a:r>
              <a:rPr lang="en-GB" sz="900" dirty="0">
                <a:solidFill>
                  <a:schemeClr val="tx1"/>
                </a:solidFill>
              </a:rPr>
              <a:t>Blockchain/Encryption</a:t>
            </a:r>
          </a:p>
          <a:p>
            <a:pPr marL="460800" lvl="1" indent="-228600">
              <a:spcAft>
                <a:spcPts val="600"/>
              </a:spcAft>
              <a:buFont typeface="+mj-lt"/>
              <a:buAutoNum type="alphaLcPeriod"/>
            </a:pPr>
            <a:r>
              <a:rPr lang="en-GB" sz="900" dirty="0">
                <a:solidFill>
                  <a:schemeClr val="tx1"/>
                </a:solidFill>
              </a:rPr>
              <a:t>Synthetic</a:t>
            </a:r>
          </a:p>
          <a:p>
            <a:pPr marL="228600" indent="-228600">
              <a:spcAft>
                <a:spcPts val="600"/>
              </a:spcAft>
              <a:buFont typeface="+mj-lt"/>
              <a:buAutoNum type="arabicPeriod"/>
            </a:pPr>
            <a:r>
              <a:rPr lang="en-GB" sz="900" dirty="0">
                <a:solidFill>
                  <a:schemeClr val="tx1"/>
                </a:solidFill>
              </a:rPr>
              <a:t>Unify voice of the buyers and sellers – what is the ideal scenario </a:t>
            </a:r>
          </a:p>
          <a:p>
            <a:pPr marL="228600" indent="-228600">
              <a:spcAft>
                <a:spcPts val="600"/>
              </a:spcAft>
              <a:buFont typeface="+mj-lt"/>
              <a:buAutoNum type="arabicPeriod"/>
            </a:pPr>
            <a:r>
              <a:rPr lang="en-GB" sz="900" dirty="0">
                <a:solidFill>
                  <a:schemeClr val="tx1"/>
                </a:solidFill>
              </a:rPr>
              <a:t>Badges/pledges for privacy compliance standards and penalties for infractions?</a:t>
            </a:r>
          </a:p>
        </p:txBody>
      </p:sp>
      <p:sp>
        <p:nvSpPr>
          <p:cNvPr id="13" name="Rectangle 12">
            <a:extLst>
              <a:ext uri="{FF2B5EF4-FFF2-40B4-BE49-F238E27FC236}">
                <a16:creationId xmlns:a16="http://schemas.microsoft.com/office/drawing/2014/main" id="{F866744E-A93C-C6F7-79E9-FD8C1A240071}"/>
              </a:ext>
            </a:extLst>
          </p:cNvPr>
          <p:cNvSpPr/>
          <p:nvPr/>
        </p:nvSpPr>
        <p:spPr>
          <a:xfrm>
            <a:off x="3407091" y="1093787"/>
            <a:ext cx="2665095"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Solution</a:t>
            </a:r>
          </a:p>
        </p:txBody>
      </p:sp>
      <p:sp>
        <p:nvSpPr>
          <p:cNvPr id="14" name="Rectangle 13">
            <a:extLst>
              <a:ext uri="{FF2B5EF4-FFF2-40B4-BE49-F238E27FC236}">
                <a16:creationId xmlns:a16="http://schemas.microsoft.com/office/drawing/2014/main" id="{770576D0-C4B4-6BF0-D47F-3F98AD521AB4}"/>
              </a:ext>
            </a:extLst>
          </p:cNvPr>
          <p:cNvSpPr/>
          <p:nvPr/>
        </p:nvSpPr>
        <p:spPr>
          <a:xfrm>
            <a:off x="3407091" y="1262986"/>
            <a:ext cx="2665095" cy="620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r>
              <a:rPr lang="en-GB" sz="900" dirty="0">
                <a:solidFill>
                  <a:schemeClr val="tx1"/>
                </a:solidFill>
              </a:rPr>
              <a:t>Use the cross association coordination to develop a more comprehensive roadmap for the development of privacy protecting methodologies, policies and policing</a:t>
            </a:r>
            <a:endParaRPr lang="en-GB" sz="900" u="sng" dirty="0">
              <a:solidFill>
                <a:schemeClr val="tx1"/>
              </a:solidFill>
            </a:endParaRPr>
          </a:p>
        </p:txBody>
      </p:sp>
      <p:sp>
        <p:nvSpPr>
          <p:cNvPr id="22" name="Rectangle 21">
            <a:extLst>
              <a:ext uri="{FF2B5EF4-FFF2-40B4-BE49-F238E27FC236}">
                <a16:creationId xmlns:a16="http://schemas.microsoft.com/office/drawing/2014/main" id="{1999FBAB-5A05-FEF6-00CE-AE78CB8E9469}"/>
              </a:ext>
            </a:extLst>
          </p:cNvPr>
          <p:cNvSpPr/>
          <p:nvPr/>
        </p:nvSpPr>
        <p:spPr>
          <a:xfrm>
            <a:off x="3407091" y="3292797"/>
            <a:ext cx="2665095"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Critical Path Participants </a:t>
            </a:r>
          </a:p>
        </p:txBody>
      </p:sp>
      <p:sp>
        <p:nvSpPr>
          <p:cNvPr id="23" name="Rectangle 22">
            <a:extLst>
              <a:ext uri="{FF2B5EF4-FFF2-40B4-BE49-F238E27FC236}">
                <a16:creationId xmlns:a16="http://schemas.microsoft.com/office/drawing/2014/main" id="{28E0FFA5-FD74-F9AE-72C9-674FF6B9D191}"/>
              </a:ext>
            </a:extLst>
          </p:cNvPr>
          <p:cNvSpPr/>
          <p:nvPr/>
        </p:nvSpPr>
        <p:spPr>
          <a:xfrm>
            <a:off x="3406341" y="3461996"/>
            <a:ext cx="2665095" cy="5278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400"/>
              </a:spcAft>
            </a:pPr>
            <a:r>
              <a:rPr lang="en-GB" sz="900" dirty="0">
                <a:solidFill>
                  <a:schemeClr val="tx1"/>
                </a:solidFill>
              </a:rPr>
              <a:t>Publishers, OEMs, Measurement Cos (if have 1st party data), Advertisers</a:t>
            </a:r>
          </a:p>
        </p:txBody>
      </p:sp>
      <p:sp>
        <p:nvSpPr>
          <p:cNvPr id="25" name="Rectangle 24">
            <a:extLst>
              <a:ext uri="{FF2B5EF4-FFF2-40B4-BE49-F238E27FC236}">
                <a16:creationId xmlns:a16="http://schemas.microsoft.com/office/drawing/2014/main" id="{0C8DEE7E-4F8C-BD32-9952-F2EC4385EB6F}"/>
              </a:ext>
            </a:extLst>
          </p:cNvPr>
          <p:cNvSpPr/>
          <p:nvPr/>
        </p:nvSpPr>
        <p:spPr>
          <a:xfrm>
            <a:off x="3407091" y="4036295"/>
            <a:ext cx="2665095"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Unknowns</a:t>
            </a:r>
          </a:p>
        </p:txBody>
      </p:sp>
      <p:sp>
        <p:nvSpPr>
          <p:cNvPr id="26" name="Rectangle 25">
            <a:extLst>
              <a:ext uri="{FF2B5EF4-FFF2-40B4-BE49-F238E27FC236}">
                <a16:creationId xmlns:a16="http://schemas.microsoft.com/office/drawing/2014/main" id="{1D9BCCA6-9300-D25A-1CEE-70C3E0097C6E}"/>
              </a:ext>
            </a:extLst>
          </p:cNvPr>
          <p:cNvSpPr/>
          <p:nvPr/>
        </p:nvSpPr>
        <p:spPr>
          <a:xfrm>
            <a:off x="3406341" y="4205495"/>
            <a:ext cx="2665095" cy="4617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CCPA legislation</a:t>
            </a:r>
          </a:p>
        </p:txBody>
      </p:sp>
      <p:sp>
        <p:nvSpPr>
          <p:cNvPr id="28" name="Rectangle 27">
            <a:extLst>
              <a:ext uri="{FF2B5EF4-FFF2-40B4-BE49-F238E27FC236}">
                <a16:creationId xmlns:a16="http://schemas.microsoft.com/office/drawing/2014/main" id="{284DE029-FC75-DBE2-AE81-A88366EC0D3C}"/>
              </a:ext>
            </a:extLst>
          </p:cNvPr>
          <p:cNvSpPr/>
          <p:nvPr/>
        </p:nvSpPr>
        <p:spPr>
          <a:xfrm>
            <a:off x="6113775" y="1093787"/>
            <a:ext cx="2675896"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Benefits by Stakeholder Group</a:t>
            </a:r>
          </a:p>
        </p:txBody>
      </p:sp>
      <p:sp>
        <p:nvSpPr>
          <p:cNvPr id="29" name="Rectangle 28">
            <a:extLst>
              <a:ext uri="{FF2B5EF4-FFF2-40B4-BE49-F238E27FC236}">
                <a16:creationId xmlns:a16="http://schemas.microsoft.com/office/drawing/2014/main" id="{306A7EDF-896A-6EED-8AA5-BA46FC1EB978}"/>
              </a:ext>
            </a:extLst>
          </p:cNvPr>
          <p:cNvSpPr/>
          <p:nvPr/>
        </p:nvSpPr>
        <p:spPr>
          <a:xfrm>
            <a:off x="6113775" y="1262987"/>
            <a:ext cx="2675896" cy="172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Buy</a:t>
            </a:r>
          </a:p>
          <a:p>
            <a:pPr>
              <a:spcAft>
                <a:spcPts val="600"/>
              </a:spcAft>
            </a:pPr>
            <a:r>
              <a:rPr lang="en-GB" sz="900" dirty="0">
                <a:solidFill>
                  <a:schemeClr val="tx1"/>
                </a:solidFill>
              </a:rPr>
              <a:t>Sell</a:t>
            </a:r>
          </a:p>
          <a:p>
            <a:pPr>
              <a:spcAft>
                <a:spcPts val="600"/>
              </a:spcAft>
            </a:pPr>
            <a:r>
              <a:rPr lang="en-GB" sz="900" dirty="0">
                <a:solidFill>
                  <a:schemeClr val="tx1"/>
                </a:solidFill>
              </a:rPr>
              <a:t>Count</a:t>
            </a:r>
          </a:p>
          <a:p>
            <a:pPr>
              <a:spcAft>
                <a:spcPts val="600"/>
              </a:spcAft>
            </a:pPr>
            <a:r>
              <a:rPr lang="en-GB" sz="900" dirty="0">
                <a:solidFill>
                  <a:schemeClr val="tx1"/>
                </a:solidFill>
              </a:rPr>
              <a:t>OEM</a:t>
            </a:r>
          </a:p>
          <a:p>
            <a:pPr>
              <a:spcAft>
                <a:spcPts val="600"/>
              </a:spcAft>
            </a:pPr>
            <a:r>
              <a:rPr lang="en-GB" sz="900" dirty="0">
                <a:solidFill>
                  <a:schemeClr val="tx1"/>
                </a:solidFill>
              </a:rPr>
              <a:t>Support</a:t>
            </a:r>
          </a:p>
        </p:txBody>
      </p:sp>
      <p:sp>
        <p:nvSpPr>
          <p:cNvPr id="31" name="Rectangle 30">
            <a:extLst>
              <a:ext uri="{FF2B5EF4-FFF2-40B4-BE49-F238E27FC236}">
                <a16:creationId xmlns:a16="http://schemas.microsoft.com/office/drawing/2014/main" id="{F36AC4E7-B680-8047-009D-2D4A7B5EE2CD}"/>
              </a:ext>
            </a:extLst>
          </p:cNvPr>
          <p:cNvSpPr/>
          <p:nvPr/>
        </p:nvSpPr>
        <p:spPr>
          <a:xfrm>
            <a:off x="6113027" y="3028693"/>
            <a:ext cx="2683312"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Next Steps </a:t>
            </a:r>
          </a:p>
        </p:txBody>
      </p:sp>
      <p:sp>
        <p:nvSpPr>
          <p:cNvPr id="32" name="Rectangle 31">
            <a:extLst>
              <a:ext uri="{FF2B5EF4-FFF2-40B4-BE49-F238E27FC236}">
                <a16:creationId xmlns:a16="http://schemas.microsoft.com/office/drawing/2014/main" id="{32498B1B-63E6-C391-1379-502456132970}"/>
              </a:ext>
            </a:extLst>
          </p:cNvPr>
          <p:cNvSpPr/>
          <p:nvPr/>
        </p:nvSpPr>
        <p:spPr>
          <a:xfrm>
            <a:off x="6113027" y="3197893"/>
            <a:ext cx="2683312" cy="14693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300"/>
              </a:spcAft>
            </a:pPr>
            <a:r>
              <a:rPr lang="en-GB" sz="900" dirty="0">
                <a:solidFill>
                  <a:schemeClr val="tx1"/>
                </a:solidFill>
              </a:rPr>
              <a:t>CIMM privacy project to set the stage for the conversation on what to do to protect our access to data</a:t>
            </a:r>
          </a:p>
        </p:txBody>
      </p:sp>
      <p:sp>
        <p:nvSpPr>
          <p:cNvPr id="7" name="Rectangle 6">
            <a:extLst>
              <a:ext uri="{FF2B5EF4-FFF2-40B4-BE49-F238E27FC236}">
                <a16:creationId xmlns:a16="http://schemas.microsoft.com/office/drawing/2014/main" id="{0C8E8F6E-CA96-DDA6-322A-327F0D2CBA58}"/>
              </a:ext>
            </a:extLst>
          </p:cNvPr>
          <p:cNvSpPr/>
          <p:nvPr/>
        </p:nvSpPr>
        <p:spPr>
          <a:xfrm>
            <a:off x="5692588" y="276225"/>
            <a:ext cx="2411505" cy="771098"/>
          </a:xfrm>
          <a:prstGeom prst="rect">
            <a:avLst/>
          </a:prstGeom>
          <a:solidFill>
            <a:schemeClr val="bg1">
              <a:lumMod val="95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3.5 Perspective on Privacy</a:t>
            </a:r>
          </a:p>
        </p:txBody>
      </p:sp>
      <p:sp>
        <p:nvSpPr>
          <p:cNvPr id="17" name="Rectangle 16">
            <a:extLst>
              <a:ext uri="{FF2B5EF4-FFF2-40B4-BE49-F238E27FC236}">
                <a16:creationId xmlns:a16="http://schemas.microsoft.com/office/drawing/2014/main" id="{E3B0E102-7C1F-C15B-0A37-B9FA566D9065}"/>
              </a:ext>
            </a:extLst>
          </p:cNvPr>
          <p:cNvSpPr/>
          <p:nvPr/>
        </p:nvSpPr>
        <p:spPr>
          <a:xfrm>
            <a:off x="3407090" y="1927629"/>
            <a:ext cx="2665095" cy="169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ctr"/>
          <a:lstStyle/>
          <a:p>
            <a:r>
              <a:rPr lang="en-GB" sz="900" b="1" dirty="0"/>
              <a:t>Pros/Cons </a:t>
            </a:r>
          </a:p>
        </p:txBody>
      </p:sp>
      <p:sp>
        <p:nvSpPr>
          <p:cNvPr id="19" name="Rectangle 18">
            <a:extLst>
              <a:ext uri="{FF2B5EF4-FFF2-40B4-BE49-F238E27FC236}">
                <a16:creationId xmlns:a16="http://schemas.microsoft.com/office/drawing/2014/main" id="{8D06FBF2-67DA-CA39-5AFA-5BA60E6C92CF}"/>
              </a:ext>
            </a:extLst>
          </p:cNvPr>
          <p:cNvSpPr/>
          <p:nvPr/>
        </p:nvSpPr>
        <p:spPr>
          <a:xfrm>
            <a:off x="3407090" y="2096828"/>
            <a:ext cx="2665095" cy="11495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 tIns="18000" rIns="54000" bIns="18000" rtlCol="0" anchor="t"/>
          <a:lstStyle/>
          <a:p>
            <a:pPr>
              <a:spcAft>
                <a:spcPts val="600"/>
              </a:spcAft>
            </a:pPr>
            <a:r>
              <a:rPr lang="en-GB" sz="900" dirty="0">
                <a:solidFill>
                  <a:schemeClr val="tx1"/>
                </a:solidFill>
              </a:rPr>
              <a:t>Pro: Maintain an ability to collaborate with deterministic measurement data </a:t>
            </a:r>
          </a:p>
        </p:txBody>
      </p:sp>
      <p:sp>
        <p:nvSpPr>
          <p:cNvPr id="20" name="Slide Number Placeholder 19">
            <a:extLst>
              <a:ext uri="{FF2B5EF4-FFF2-40B4-BE49-F238E27FC236}">
                <a16:creationId xmlns:a16="http://schemas.microsoft.com/office/drawing/2014/main" id="{060AC809-AD99-3848-D811-056EE4DEC361}"/>
              </a:ext>
            </a:extLst>
          </p:cNvPr>
          <p:cNvSpPr>
            <a:spLocks noGrp="1"/>
          </p:cNvSpPr>
          <p:nvPr>
            <p:ph type="sldNum" sz="quarter" idx="11"/>
          </p:nvPr>
        </p:nvSpPr>
        <p:spPr/>
        <p:txBody>
          <a:bodyPr/>
          <a:lstStyle/>
          <a:p>
            <a:fld id="{10AABD62-4B1F-4370-9BF1-A64AA2AFB05A}" type="slidenum">
              <a:rPr lang="en-GB" smtClean="0"/>
              <a:pPr/>
              <a:t>62</a:t>
            </a:fld>
            <a:endParaRPr lang="en-GB" dirty="0"/>
          </a:p>
        </p:txBody>
      </p:sp>
    </p:spTree>
    <p:extLst>
      <p:ext uri="{BB962C8B-B14F-4D97-AF65-F5344CB8AC3E}">
        <p14:creationId xmlns:p14="http://schemas.microsoft.com/office/powerpoint/2010/main" val="17013375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315BBC-0AF5-A6CE-1A9E-37832BECEBD2}"/>
              </a:ext>
            </a:extLst>
          </p:cNvPr>
          <p:cNvSpPr/>
          <p:nvPr/>
        </p:nvSpPr>
        <p:spPr>
          <a:xfrm>
            <a:off x="354330" y="1093788"/>
            <a:ext cx="4155112" cy="35734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365760" rtlCol="0" anchor="t"/>
          <a:lstStyle/>
          <a:p>
            <a:pPr>
              <a:spcAft>
                <a:spcPts val="600"/>
              </a:spcAft>
            </a:pPr>
            <a:r>
              <a:rPr lang="en-GB" sz="1000" dirty="0">
                <a:solidFill>
                  <a:schemeClr val="tx1"/>
                </a:solidFill>
              </a:rPr>
              <a:t>Engineering and Product roles with 605, Comscore, Kenzan, Dish Network, 3Com, United Technologies, Sumtech</a:t>
            </a:r>
          </a:p>
          <a:p>
            <a:pPr marL="171450" indent="-171450">
              <a:spcAft>
                <a:spcPts val="600"/>
              </a:spcAft>
              <a:buFont typeface="Arial" panose="020B0604020202020204" pitchFamily="34" charset="0"/>
              <a:buChar char="•"/>
            </a:pPr>
            <a:r>
              <a:rPr lang="en-GB" sz="1000" dirty="0">
                <a:solidFill>
                  <a:schemeClr val="tx1"/>
                </a:solidFill>
              </a:rPr>
              <a:t>There is a lot of pain and frustration in the space. People very open to discussion and participation.</a:t>
            </a:r>
          </a:p>
          <a:p>
            <a:pPr marL="171450" indent="-171450">
              <a:spcAft>
                <a:spcPts val="600"/>
              </a:spcAft>
              <a:buFont typeface="Arial" panose="020B0604020202020204" pitchFamily="34" charset="0"/>
              <a:buChar char="•"/>
            </a:pPr>
            <a:r>
              <a:rPr lang="en-GB" sz="1000" dirty="0">
                <a:solidFill>
                  <a:schemeClr val="tx1"/>
                </a:solidFill>
              </a:rPr>
              <a:t>Solutions to these problems were discussed a decade ago and no follow through means nothing was implemented and no change was seen.</a:t>
            </a:r>
          </a:p>
          <a:p>
            <a:pPr marL="171450" indent="-171450">
              <a:spcAft>
                <a:spcPts val="600"/>
              </a:spcAft>
              <a:buFont typeface="Arial" panose="020B0604020202020204" pitchFamily="34" charset="0"/>
              <a:buChar char="•"/>
            </a:pPr>
            <a:r>
              <a:rPr lang="en-GB" sz="1000" dirty="0">
                <a:solidFill>
                  <a:schemeClr val="tx1"/>
                </a:solidFill>
              </a:rPr>
              <a:t>ATSC-3 can likely cause digital distribution models to explode and alignment now is key for the future. </a:t>
            </a:r>
          </a:p>
          <a:p>
            <a:pPr marL="171450" indent="-171450">
              <a:spcAft>
                <a:spcPts val="600"/>
              </a:spcAft>
              <a:buFont typeface="Arial" panose="020B0604020202020204" pitchFamily="34" charset="0"/>
              <a:buChar char="•"/>
            </a:pPr>
            <a:r>
              <a:rPr lang="en-GB" sz="1000" dirty="0">
                <a:solidFill>
                  <a:schemeClr val="tx1"/>
                </a:solidFill>
              </a:rPr>
              <a:t>Different groups doing similar things differently (IAB, ATSC, OAR) and in some cases they cannot work simultaneously. TV OEMS are doing similar things individually where collaboration can actually save them all money.</a:t>
            </a:r>
          </a:p>
          <a:p>
            <a:pPr marL="171450" indent="-171450">
              <a:spcAft>
                <a:spcPts val="600"/>
              </a:spcAft>
              <a:buFont typeface="Arial" panose="020B0604020202020204" pitchFamily="34" charset="0"/>
              <a:buChar char="•"/>
            </a:pPr>
            <a:r>
              <a:rPr lang="en-GB" sz="1000" dirty="0">
                <a:solidFill>
                  <a:schemeClr val="tx1"/>
                </a:solidFill>
              </a:rPr>
              <a:t>As a whole if folks worked together and pooled they could accomplish the same with lower costs. folks doing things differently causes confusion when interpreting results. Comparing apples to oranges.</a:t>
            </a:r>
          </a:p>
        </p:txBody>
      </p:sp>
      <p:sp>
        <p:nvSpPr>
          <p:cNvPr id="17" name="Rectangle 16">
            <a:extLst>
              <a:ext uri="{FF2B5EF4-FFF2-40B4-BE49-F238E27FC236}">
                <a16:creationId xmlns:a16="http://schemas.microsoft.com/office/drawing/2014/main" id="{B22E7D13-9B55-F54D-01DE-43F045D18EEF}"/>
              </a:ext>
            </a:extLst>
          </p:cNvPr>
          <p:cNvSpPr/>
          <p:nvPr/>
        </p:nvSpPr>
        <p:spPr>
          <a:xfrm>
            <a:off x="4634558" y="1093788"/>
            <a:ext cx="4155112" cy="35734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365760" rtlCol="0" anchor="t"/>
          <a:lstStyle/>
          <a:p>
            <a:pPr lvl="0" algn="l" rtl="0">
              <a:spcBef>
                <a:spcPts val="600"/>
              </a:spcBef>
              <a:spcAft>
                <a:spcPts val="0"/>
              </a:spcAft>
            </a:pPr>
            <a:r>
              <a:rPr lang="en-GB" sz="1000" dirty="0">
                <a:solidFill>
                  <a:schemeClr val="tx1"/>
                </a:solidFill>
              </a:rPr>
              <a:t>Product and Client Services leadership positions with 605, Comscore/Rentrak, GroupM, Dish Network, Organic, Bates</a:t>
            </a:r>
          </a:p>
          <a:p>
            <a:pPr marL="171450" lvl="0" indent="-171450" algn="l" rtl="0">
              <a:spcBef>
                <a:spcPts val="600"/>
              </a:spcBef>
              <a:spcAft>
                <a:spcPts val="0"/>
              </a:spcAft>
              <a:buFont typeface="Arial" panose="020B0604020202020204" pitchFamily="34" charset="0"/>
              <a:buChar char="•"/>
            </a:pPr>
            <a:r>
              <a:rPr lang="en-GB" sz="1000" dirty="0">
                <a:solidFill>
                  <a:schemeClr val="tx1"/>
                </a:solidFill>
              </a:rPr>
              <a:t>There was wonderful participation across the members and non-members that we reached out to. Many people care, and most don’t know how they can affect change. Even when they have a plan, people acknowledge a lack of follow-through on all parts.</a:t>
            </a:r>
          </a:p>
          <a:p>
            <a:pPr marL="171450" lvl="0" indent="-171450" algn="l" rtl="0">
              <a:spcBef>
                <a:spcPts val="600"/>
              </a:spcBef>
              <a:spcAft>
                <a:spcPts val="0"/>
              </a:spcAft>
              <a:buFont typeface="Arial" panose="020B0604020202020204" pitchFamily="34" charset="0"/>
              <a:buChar char="•"/>
            </a:pPr>
            <a:r>
              <a:rPr lang="en-GB" sz="1000" dirty="0">
                <a:solidFill>
                  <a:schemeClr val="tx1"/>
                </a:solidFill>
              </a:rPr>
              <a:t>Education about the measurement data ecosystem is needed. </a:t>
            </a:r>
          </a:p>
          <a:p>
            <a:pPr marL="171450" lvl="0" indent="-171450" algn="l" rtl="0">
              <a:spcBef>
                <a:spcPts val="600"/>
              </a:spcBef>
              <a:spcAft>
                <a:spcPts val="0"/>
              </a:spcAft>
              <a:buFont typeface="Arial" panose="020B0604020202020204" pitchFamily="34" charset="0"/>
              <a:buChar char="•"/>
            </a:pPr>
            <a:r>
              <a:rPr lang="en-GB" sz="1000" dirty="0">
                <a:solidFill>
                  <a:schemeClr val="tx1"/>
                </a:solidFill>
              </a:rPr>
              <a:t>We need to bridge the digital-linear divide. It is even more fragmented than we thought it would be.</a:t>
            </a:r>
          </a:p>
          <a:p>
            <a:pPr marL="171450" lvl="0" indent="-171450" algn="l" rtl="0">
              <a:spcBef>
                <a:spcPts val="600"/>
              </a:spcBef>
              <a:spcAft>
                <a:spcPts val="0"/>
              </a:spcAft>
              <a:buFont typeface="Arial" panose="020B0604020202020204" pitchFamily="34" charset="0"/>
              <a:buChar char="•"/>
            </a:pPr>
            <a:r>
              <a:rPr lang="en-GB" sz="1000" dirty="0">
                <a:solidFill>
                  <a:schemeClr val="tx1"/>
                </a:solidFill>
              </a:rPr>
              <a:t>Collaboration, cooperation, and coordination doesn’t have to be the antithesis of making money. The walled-garden ecosystem is failing buyers, sellers and viewers.</a:t>
            </a:r>
          </a:p>
          <a:p>
            <a:pPr marL="171450" lvl="0" indent="-171450" algn="l" rtl="0">
              <a:spcBef>
                <a:spcPts val="600"/>
              </a:spcBef>
              <a:spcAft>
                <a:spcPts val="0"/>
              </a:spcAft>
              <a:buFont typeface="Arial" panose="020B0604020202020204" pitchFamily="34" charset="0"/>
              <a:buChar char="•"/>
            </a:pPr>
            <a:r>
              <a:rPr lang="en-GB" sz="1000" dirty="0">
                <a:solidFill>
                  <a:schemeClr val="tx1"/>
                </a:solidFill>
              </a:rPr>
              <a:t>There needs to be a structure designed to coordinate the decisions that impact interoperability, no one is responsible.</a:t>
            </a:r>
          </a:p>
        </p:txBody>
      </p:sp>
      <p:sp>
        <p:nvSpPr>
          <p:cNvPr id="2" name="Title 1">
            <a:extLst>
              <a:ext uri="{FF2B5EF4-FFF2-40B4-BE49-F238E27FC236}">
                <a16:creationId xmlns:a16="http://schemas.microsoft.com/office/drawing/2014/main" id="{2000405B-8F00-4499-A2DA-2D5A732F9ADC}"/>
              </a:ext>
            </a:extLst>
          </p:cNvPr>
          <p:cNvSpPr>
            <a:spLocks noGrp="1"/>
          </p:cNvSpPr>
          <p:nvPr>
            <p:ph type="title"/>
          </p:nvPr>
        </p:nvSpPr>
        <p:spPr>
          <a:xfrm>
            <a:off x="354330" y="272581"/>
            <a:ext cx="8435340" cy="617220"/>
          </a:xfrm>
        </p:spPr>
        <p:txBody>
          <a:bodyPr>
            <a:normAutofit fontScale="90000"/>
          </a:bodyPr>
          <a:lstStyle/>
          <a:p>
            <a:r>
              <a:rPr lang="en-GB" dirty="0"/>
              <a:t>Project Team Experience and Reflections </a:t>
            </a:r>
            <a:br>
              <a:rPr lang="en-GB" dirty="0"/>
            </a:br>
            <a:r>
              <a:rPr lang="en-GB" dirty="0"/>
              <a:t>on this Program</a:t>
            </a:r>
          </a:p>
        </p:txBody>
      </p:sp>
      <p:sp>
        <p:nvSpPr>
          <p:cNvPr id="3" name="Footer Placeholder 2">
            <a:extLst>
              <a:ext uri="{FF2B5EF4-FFF2-40B4-BE49-F238E27FC236}">
                <a16:creationId xmlns:a16="http://schemas.microsoft.com/office/drawing/2014/main" id="{D5C810CA-6964-8E9C-C93F-CDF0DBEC26F0}"/>
              </a:ext>
            </a:extLst>
          </p:cNvPr>
          <p:cNvSpPr>
            <a:spLocks noGrp="1"/>
          </p:cNvSpPr>
          <p:nvPr>
            <p:ph type="ftr" sz="quarter" idx="10"/>
          </p:nvPr>
        </p:nvSpPr>
        <p:spPr/>
        <p:txBody>
          <a:bodyPr/>
          <a:lstStyle/>
          <a:p>
            <a:r>
              <a:rPr lang="en-GB" dirty="0"/>
              <a:t>Coalition for Innovation in Media Measurement, October 2023</a:t>
            </a:r>
          </a:p>
        </p:txBody>
      </p:sp>
      <p:sp>
        <p:nvSpPr>
          <p:cNvPr id="11" name="Rectangle 10">
            <a:extLst>
              <a:ext uri="{FF2B5EF4-FFF2-40B4-BE49-F238E27FC236}">
                <a16:creationId xmlns:a16="http://schemas.microsoft.com/office/drawing/2014/main" id="{62007C49-E022-0792-1AF5-03A52DCAFE7D}"/>
              </a:ext>
            </a:extLst>
          </p:cNvPr>
          <p:cNvSpPr/>
          <p:nvPr/>
        </p:nvSpPr>
        <p:spPr>
          <a:xfrm>
            <a:off x="354330" y="1093788"/>
            <a:ext cx="4155112" cy="30067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hlinkClick r:id="rId3">
                  <a:extLst>
                    <a:ext uri="{A12FA001-AC4F-418D-AE19-62706E023703}">
                      <ahyp:hlinkClr xmlns:ahyp="http://schemas.microsoft.com/office/drawing/2018/hyperlinkcolor" val="tx"/>
                    </a:ext>
                  </a:extLst>
                </a:hlinkClick>
              </a:rPr>
              <a:t>Myles Parker</a:t>
            </a:r>
            <a:r>
              <a:rPr lang="en-GB" sz="1200" b="1" dirty="0">
                <a:solidFill>
                  <a:schemeClr val="bg1"/>
                </a:solidFill>
              </a:rPr>
              <a:t>, Consultant, Tech Lead </a:t>
            </a:r>
          </a:p>
        </p:txBody>
      </p:sp>
      <p:sp>
        <p:nvSpPr>
          <p:cNvPr id="16" name="Rectangle 15">
            <a:extLst>
              <a:ext uri="{FF2B5EF4-FFF2-40B4-BE49-F238E27FC236}">
                <a16:creationId xmlns:a16="http://schemas.microsoft.com/office/drawing/2014/main" id="{1475063A-5D54-E5FF-3955-91DE9DABE52A}"/>
              </a:ext>
            </a:extLst>
          </p:cNvPr>
          <p:cNvSpPr/>
          <p:nvPr/>
        </p:nvSpPr>
        <p:spPr>
          <a:xfrm>
            <a:off x="4634558" y="1093788"/>
            <a:ext cx="4155112" cy="30067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hlinkClick r:id="rId4">
                  <a:extLst>
                    <a:ext uri="{A12FA001-AC4F-418D-AE19-62706E023703}">
                      <ahyp:hlinkClr xmlns:ahyp="http://schemas.microsoft.com/office/drawing/2018/hyperlinkcolor" val="tx"/>
                    </a:ext>
                  </a:extLst>
                </a:hlinkClick>
              </a:rPr>
              <a:t>Caroline Horner</a:t>
            </a:r>
            <a:r>
              <a:rPr lang="en-GB" sz="1200" b="1" dirty="0">
                <a:solidFill>
                  <a:schemeClr val="bg1"/>
                </a:solidFill>
              </a:rPr>
              <a:t>, Consultant, Project Lead</a:t>
            </a:r>
          </a:p>
        </p:txBody>
      </p:sp>
      <p:sp>
        <p:nvSpPr>
          <p:cNvPr id="5" name="Slide Number Placeholder 4">
            <a:extLst>
              <a:ext uri="{FF2B5EF4-FFF2-40B4-BE49-F238E27FC236}">
                <a16:creationId xmlns:a16="http://schemas.microsoft.com/office/drawing/2014/main" id="{23491EF2-2E0E-7F31-2C19-DA4350291AD0}"/>
              </a:ext>
            </a:extLst>
          </p:cNvPr>
          <p:cNvSpPr>
            <a:spLocks noGrp="1"/>
          </p:cNvSpPr>
          <p:nvPr>
            <p:ph type="sldNum" sz="quarter" idx="11"/>
          </p:nvPr>
        </p:nvSpPr>
        <p:spPr/>
        <p:txBody>
          <a:bodyPr/>
          <a:lstStyle/>
          <a:p>
            <a:fld id="{10AABD62-4B1F-4370-9BF1-A64AA2AFB05A}" type="slidenum">
              <a:rPr lang="en-GB" smtClean="0"/>
              <a:pPr/>
              <a:t>63</a:t>
            </a:fld>
            <a:endParaRPr lang="en-GB" dirty="0"/>
          </a:p>
        </p:txBody>
      </p:sp>
    </p:spTree>
    <p:extLst>
      <p:ext uri="{BB962C8B-B14F-4D97-AF65-F5344CB8AC3E}">
        <p14:creationId xmlns:p14="http://schemas.microsoft.com/office/powerpoint/2010/main" val="3041503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9B1C7-0CBA-A352-2FA3-BED0F96B5343}"/>
              </a:ext>
            </a:extLst>
          </p:cNvPr>
          <p:cNvSpPr>
            <a:spLocks noGrp="1"/>
          </p:cNvSpPr>
          <p:nvPr>
            <p:ph type="title"/>
          </p:nvPr>
        </p:nvSpPr>
        <p:spPr>
          <a:xfrm>
            <a:off x="354330" y="272581"/>
            <a:ext cx="8435340" cy="617220"/>
          </a:xfrm>
        </p:spPr>
        <p:txBody>
          <a:bodyPr>
            <a:noAutofit/>
          </a:bodyPr>
          <a:lstStyle/>
          <a:p>
            <a:r>
              <a:rPr lang="en-GB" sz="1400" dirty="0"/>
              <a:t>Smart TV data is a vital input for measurement solutions as it provides a view of </a:t>
            </a:r>
            <a:br>
              <a:rPr lang="en-GB" sz="1400" dirty="0"/>
            </a:br>
            <a:r>
              <a:rPr lang="en-GB" sz="1400" dirty="0"/>
              <a:t>traditional linear (decreasing) and OTT viewing (increasing,) has national representation </a:t>
            </a:r>
            <a:br>
              <a:rPr lang="en-GB" sz="1400" dirty="0"/>
            </a:br>
            <a:r>
              <a:rPr lang="en-GB" sz="1400" dirty="0"/>
              <a:t>and scale of data to support advance buying and insights</a:t>
            </a:r>
          </a:p>
        </p:txBody>
      </p:sp>
      <p:sp>
        <p:nvSpPr>
          <p:cNvPr id="3" name="Footer Placeholder 2">
            <a:extLst>
              <a:ext uri="{FF2B5EF4-FFF2-40B4-BE49-F238E27FC236}">
                <a16:creationId xmlns:a16="http://schemas.microsoft.com/office/drawing/2014/main" id="{393F755F-990F-5C7D-2741-7165DBE32266}"/>
              </a:ext>
            </a:extLst>
          </p:cNvPr>
          <p:cNvSpPr>
            <a:spLocks noGrp="1"/>
          </p:cNvSpPr>
          <p:nvPr>
            <p:ph type="ftr" sz="quarter" idx="10"/>
          </p:nvPr>
        </p:nvSpPr>
        <p:spPr/>
        <p:txBody>
          <a:bodyPr/>
          <a:lstStyle/>
          <a:p>
            <a:r>
              <a:rPr lang="en-GB" dirty="0"/>
              <a:t>Coalition for Innovation in Media Measurement, October 2023</a:t>
            </a:r>
          </a:p>
        </p:txBody>
      </p:sp>
      <p:grpSp>
        <p:nvGrpSpPr>
          <p:cNvPr id="15" name="Group 14">
            <a:extLst>
              <a:ext uri="{FF2B5EF4-FFF2-40B4-BE49-F238E27FC236}">
                <a16:creationId xmlns:a16="http://schemas.microsoft.com/office/drawing/2014/main" id="{0D9D390E-7DD5-613E-8230-A2841AC41A7B}"/>
              </a:ext>
            </a:extLst>
          </p:cNvPr>
          <p:cNvGrpSpPr/>
          <p:nvPr/>
        </p:nvGrpSpPr>
        <p:grpSpPr>
          <a:xfrm>
            <a:off x="354330" y="1100882"/>
            <a:ext cx="2017702" cy="3566368"/>
            <a:chOff x="354330" y="1109428"/>
            <a:chExt cx="2017702" cy="3557821"/>
          </a:xfrm>
        </p:grpSpPr>
        <p:sp>
          <p:nvSpPr>
            <p:cNvPr id="6" name="Rectangle 5">
              <a:extLst>
                <a:ext uri="{FF2B5EF4-FFF2-40B4-BE49-F238E27FC236}">
                  <a16:creationId xmlns:a16="http://schemas.microsoft.com/office/drawing/2014/main" id="{CDAAFC71-A2A9-2898-624A-BAEFFB9846C4}"/>
                </a:ext>
              </a:extLst>
            </p:cNvPr>
            <p:cNvSpPr/>
            <p:nvPr/>
          </p:nvSpPr>
          <p:spPr>
            <a:xfrm>
              <a:off x="354330" y="1109428"/>
              <a:ext cx="2017701" cy="35578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457200" rtlCol="0" anchor="t"/>
            <a:lstStyle/>
            <a:p>
              <a:pPr marL="171450" indent="-171450">
                <a:spcBef>
                  <a:spcPts val="300"/>
                </a:spcBef>
                <a:spcAft>
                  <a:spcPts val="300"/>
                </a:spcAft>
                <a:buFont typeface="Arial" panose="020B0604020202020204" pitchFamily="34" charset="0"/>
                <a:buChar char="•"/>
              </a:pPr>
              <a:r>
                <a:rPr lang="en-GB" sz="900" dirty="0">
                  <a:solidFill>
                    <a:schemeClr val="tx1"/>
                  </a:solidFill>
                </a:rPr>
                <a:t>Any single source of CTV data cannot represent all TV viewing by itself. (Bias, 1 TV per hh, location of TV in HH, no personification, missing coverage, missing true OTA)</a:t>
              </a:r>
            </a:p>
            <a:p>
              <a:pPr marL="171450" indent="-171450">
                <a:spcBef>
                  <a:spcPts val="300"/>
                </a:spcBef>
                <a:spcAft>
                  <a:spcPts val="300"/>
                </a:spcAft>
                <a:buFont typeface="Arial" panose="020B0604020202020204" pitchFamily="34" charset="0"/>
                <a:buChar char="•"/>
              </a:pPr>
              <a:r>
                <a:rPr lang="en-GB" sz="900" dirty="0">
                  <a:solidFill>
                    <a:schemeClr val="tx1"/>
                  </a:solidFill>
                </a:rPr>
                <a:t>Is not easy to integrate with others (different definitions, of metrics, privacy issues, and Identity)</a:t>
              </a:r>
            </a:p>
            <a:p>
              <a:pPr marL="171450" indent="-171450">
                <a:spcBef>
                  <a:spcPts val="300"/>
                </a:spcBef>
                <a:spcAft>
                  <a:spcPts val="300"/>
                </a:spcAft>
                <a:buFont typeface="Arial" panose="020B0604020202020204" pitchFamily="34" charset="0"/>
                <a:buChar char="•"/>
              </a:pPr>
              <a:r>
                <a:rPr lang="en-GB" sz="900" dirty="0">
                  <a:solidFill>
                    <a:schemeClr val="tx1"/>
                  </a:solidFill>
                </a:rPr>
                <a:t>Not all OEM brands are making data available – Walled-Gardens</a:t>
              </a:r>
            </a:p>
            <a:p>
              <a:pPr marL="171450" indent="-171450">
                <a:spcBef>
                  <a:spcPts val="300"/>
                </a:spcBef>
                <a:spcAft>
                  <a:spcPts val="300"/>
                </a:spcAft>
                <a:buFont typeface="Arial" panose="020B0604020202020204" pitchFamily="34" charset="0"/>
                <a:buChar char="•"/>
              </a:pPr>
              <a:r>
                <a:rPr lang="en-GB" sz="900" dirty="0">
                  <a:solidFill>
                    <a:schemeClr val="tx1"/>
                  </a:solidFill>
                </a:rPr>
                <a:t>Proprietary standards are unavailable to all</a:t>
              </a:r>
            </a:p>
            <a:p>
              <a:pPr marL="171450" indent="-171450">
                <a:spcBef>
                  <a:spcPts val="300"/>
                </a:spcBef>
                <a:spcAft>
                  <a:spcPts val="300"/>
                </a:spcAft>
                <a:buFont typeface="Arial" panose="020B0604020202020204" pitchFamily="34" charset="0"/>
                <a:buChar char="•"/>
              </a:pPr>
              <a:r>
                <a:rPr lang="en-GB" sz="900" dirty="0">
                  <a:solidFill>
                    <a:schemeClr val="tx1"/>
                  </a:solidFill>
                </a:rPr>
                <a:t>Data quality – fingerprinting has issues</a:t>
              </a:r>
            </a:p>
            <a:p>
              <a:pPr marL="171450" indent="-171450">
                <a:spcBef>
                  <a:spcPts val="300"/>
                </a:spcBef>
                <a:spcAft>
                  <a:spcPts val="300"/>
                </a:spcAft>
                <a:buFont typeface="Arial" panose="020B0604020202020204" pitchFamily="34" charset="0"/>
                <a:buChar char="•"/>
              </a:pPr>
              <a:r>
                <a:rPr lang="en-GB" sz="900" dirty="0">
                  <a:solidFill>
                    <a:schemeClr val="tx1"/>
                  </a:solidFill>
                </a:rPr>
                <a:t>Apps are contractually blocking measurement</a:t>
              </a:r>
            </a:p>
          </p:txBody>
        </p:sp>
        <p:sp>
          <p:nvSpPr>
            <p:cNvPr id="11" name="Rectangle 10">
              <a:extLst>
                <a:ext uri="{FF2B5EF4-FFF2-40B4-BE49-F238E27FC236}">
                  <a16:creationId xmlns:a16="http://schemas.microsoft.com/office/drawing/2014/main" id="{2028C201-DE12-21FD-58FA-6C5687A798FD}"/>
                </a:ext>
              </a:extLst>
            </p:cNvPr>
            <p:cNvSpPr/>
            <p:nvPr/>
          </p:nvSpPr>
          <p:spPr>
            <a:xfrm>
              <a:off x="354331" y="1109429"/>
              <a:ext cx="2017701" cy="377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dirty="0"/>
                <a:t>The data is hugely valuable, but has various weaknesses</a:t>
              </a:r>
            </a:p>
          </p:txBody>
        </p:sp>
      </p:grpSp>
      <p:grpSp>
        <p:nvGrpSpPr>
          <p:cNvPr id="16" name="Group 15">
            <a:extLst>
              <a:ext uri="{FF2B5EF4-FFF2-40B4-BE49-F238E27FC236}">
                <a16:creationId xmlns:a16="http://schemas.microsoft.com/office/drawing/2014/main" id="{395F6682-E8EB-AB83-8A31-3F4566CAD34F}"/>
              </a:ext>
            </a:extLst>
          </p:cNvPr>
          <p:cNvGrpSpPr/>
          <p:nvPr/>
        </p:nvGrpSpPr>
        <p:grpSpPr>
          <a:xfrm>
            <a:off x="2493544" y="1100882"/>
            <a:ext cx="2017701" cy="3566368"/>
            <a:chOff x="2493543" y="1109428"/>
            <a:chExt cx="2017701" cy="3557821"/>
          </a:xfrm>
        </p:grpSpPr>
        <p:sp>
          <p:nvSpPr>
            <p:cNvPr id="7" name="Rectangle 6">
              <a:extLst>
                <a:ext uri="{FF2B5EF4-FFF2-40B4-BE49-F238E27FC236}">
                  <a16:creationId xmlns:a16="http://schemas.microsoft.com/office/drawing/2014/main" id="{D5447691-59DB-4E8D-E1B8-F5107DE2EECB}"/>
                </a:ext>
              </a:extLst>
            </p:cNvPr>
            <p:cNvSpPr/>
            <p:nvPr/>
          </p:nvSpPr>
          <p:spPr>
            <a:xfrm>
              <a:off x="2493543" y="1109428"/>
              <a:ext cx="2017701" cy="35578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457200" rtlCol="0" anchor="t"/>
            <a:lstStyle/>
            <a:p>
              <a:pPr marL="171450" indent="-171450">
                <a:spcBef>
                  <a:spcPts val="300"/>
                </a:spcBef>
                <a:spcAft>
                  <a:spcPts val="300"/>
                </a:spcAft>
                <a:buFont typeface="Arial" panose="020B0604020202020204" pitchFamily="34" charset="0"/>
                <a:buChar char="•"/>
              </a:pPr>
              <a:r>
                <a:rPr lang="en-GB" sz="900" dirty="0">
                  <a:solidFill>
                    <a:schemeClr val="tx1"/>
                  </a:solidFill>
                </a:rPr>
                <a:t>Collaboration and adoption of definitions and standards across OEMs</a:t>
              </a:r>
            </a:p>
            <a:p>
              <a:pPr marL="171450" indent="-171450">
                <a:spcBef>
                  <a:spcPts val="300"/>
                </a:spcBef>
                <a:spcAft>
                  <a:spcPts val="300"/>
                </a:spcAft>
                <a:buFont typeface="Arial" panose="020B0604020202020204" pitchFamily="34" charset="0"/>
                <a:buChar char="•"/>
              </a:pPr>
              <a:r>
                <a:rPr lang="en-GB" sz="900" dirty="0">
                  <a:solidFill>
                    <a:schemeClr val="tx1"/>
                  </a:solidFill>
                </a:rPr>
                <a:t>Improve data quality and interoperability with cross-platform watermarks, shared source libraries, taxonomies/hierarchies</a:t>
              </a:r>
            </a:p>
            <a:p>
              <a:pPr marL="171450" indent="-171450">
                <a:spcBef>
                  <a:spcPts val="300"/>
                </a:spcBef>
                <a:spcAft>
                  <a:spcPts val="300"/>
                </a:spcAft>
                <a:buFont typeface="Arial" panose="020B0604020202020204" pitchFamily="34" charset="0"/>
                <a:buChar char="•"/>
              </a:pPr>
              <a:r>
                <a:rPr lang="en-GB" sz="900" dirty="0">
                  <a:solidFill>
                    <a:schemeClr val="tx1"/>
                  </a:solidFill>
                </a:rPr>
                <a:t>Work on identity solutions (longer term issues with privacy/cleanrooms/blockgraph/where the pairings happen)</a:t>
              </a:r>
            </a:p>
            <a:p>
              <a:pPr marL="171450" indent="-171450">
                <a:spcBef>
                  <a:spcPts val="300"/>
                </a:spcBef>
                <a:spcAft>
                  <a:spcPts val="300"/>
                </a:spcAft>
                <a:buFont typeface="Arial" panose="020B0604020202020204" pitchFamily="34" charset="0"/>
                <a:buChar char="•"/>
              </a:pPr>
              <a:r>
                <a:rPr lang="en-GB" sz="900" dirty="0">
                  <a:solidFill>
                    <a:schemeClr val="tx1"/>
                  </a:solidFill>
                </a:rPr>
                <a:t>Opportunities to draw more data into the measurement use</a:t>
              </a:r>
            </a:p>
          </p:txBody>
        </p:sp>
        <p:sp>
          <p:nvSpPr>
            <p:cNvPr id="12" name="Rectangle 11">
              <a:extLst>
                <a:ext uri="{FF2B5EF4-FFF2-40B4-BE49-F238E27FC236}">
                  <a16:creationId xmlns:a16="http://schemas.microsoft.com/office/drawing/2014/main" id="{EECBF08E-9168-7129-6560-D652719129CE}"/>
                </a:ext>
              </a:extLst>
            </p:cNvPr>
            <p:cNvSpPr/>
            <p:nvPr/>
          </p:nvSpPr>
          <p:spPr>
            <a:xfrm>
              <a:off x="2493543" y="1109429"/>
              <a:ext cx="2017701" cy="377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dirty="0"/>
                <a:t>There are a range of options for improving the data</a:t>
              </a:r>
            </a:p>
          </p:txBody>
        </p:sp>
      </p:grpSp>
      <p:grpSp>
        <p:nvGrpSpPr>
          <p:cNvPr id="18" name="Group 17">
            <a:extLst>
              <a:ext uri="{FF2B5EF4-FFF2-40B4-BE49-F238E27FC236}">
                <a16:creationId xmlns:a16="http://schemas.microsoft.com/office/drawing/2014/main" id="{46FA7EBE-2A20-EA60-1F10-27521A669288}"/>
              </a:ext>
            </a:extLst>
          </p:cNvPr>
          <p:cNvGrpSpPr/>
          <p:nvPr/>
        </p:nvGrpSpPr>
        <p:grpSpPr>
          <a:xfrm>
            <a:off x="6771969" y="1100882"/>
            <a:ext cx="2017701" cy="3566368"/>
            <a:chOff x="6771969" y="1109428"/>
            <a:chExt cx="2017701" cy="3557821"/>
          </a:xfrm>
        </p:grpSpPr>
        <p:sp>
          <p:nvSpPr>
            <p:cNvPr id="9" name="Rectangle 8">
              <a:extLst>
                <a:ext uri="{FF2B5EF4-FFF2-40B4-BE49-F238E27FC236}">
                  <a16:creationId xmlns:a16="http://schemas.microsoft.com/office/drawing/2014/main" id="{F9952A06-648B-FBA0-5593-9F54AA1EB5E6}"/>
                </a:ext>
              </a:extLst>
            </p:cNvPr>
            <p:cNvSpPr/>
            <p:nvPr/>
          </p:nvSpPr>
          <p:spPr>
            <a:xfrm>
              <a:off x="6771969" y="1109428"/>
              <a:ext cx="2017701" cy="35578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457200" rtlCol="0" anchor="t"/>
            <a:lstStyle/>
            <a:p>
              <a:pPr marL="171450" indent="-171450">
                <a:spcBef>
                  <a:spcPts val="300"/>
                </a:spcBef>
                <a:spcAft>
                  <a:spcPts val="300"/>
                </a:spcAft>
                <a:buFont typeface="Arial" panose="020B0604020202020204" pitchFamily="34" charset="0"/>
                <a:buChar char="•"/>
              </a:pPr>
              <a:r>
                <a:rPr lang="en-GB" sz="900" dirty="0">
                  <a:solidFill>
                    <a:schemeClr val="tx1"/>
                  </a:solidFill>
                </a:rPr>
                <a:t>Standards for OEM terms, metrics, tech, and test lab</a:t>
              </a:r>
            </a:p>
            <a:p>
              <a:pPr marL="171450" indent="-171450">
                <a:spcBef>
                  <a:spcPts val="300"/>
                </a:spcBef>
                <a:spcAft>
                  <a:spcPts val="300"/>
                </a:spcAft>
                <a:buFont typeface="Arial" panose="020B0604020202020204" pitchFamily="34" charset="0"/>
                <a:buChar char="•"/>
              </a:pPr>
              <a:r>
                <a:rPr lang="en-GB" sz="900" dirty="0">
                  <a:solidFill>
                    <a:schemeClr val="tx1"/>
                  </a:solidFill>
                </a:rPr>
                <a:t>Sponsorship of open foundational resources</a:t>
              </a:r>
            </a:p>
            <a:p>
              <a:pPr marL="171450" indent="-171450">
                <a:spcBef>
                  <a:spcPts val="300"/>
                </a:spcBef>
                <a:spcAft>
                  <a:spcPts val="300"/>
                </a:spcAft>
                <a:buFont typeface="Arial" panose="020B0604020202020204" pitchFamily="34" charset="0"/>
                <a:buChar char="•"/>
              </a:pPr>
              <a:r>
                <a:rPr lang="en-GB" sz="900" dirty="0">
                  <a:solidFill>
                    <a:schemeClr val="tx1"/>
                  </a:solidFill>
                </a:rPr>
                <a:t>Use AI to generate consistent metadata</a:t>
              </a:r>
            </a:p>
            <a:p>
              <a:pPr marL="171450" indent="-171450">
                <a:spcBef>
                  <a:spcPts val="300"/>
                </a:spcBef>
                <a:spcAft>
                  <a:spcPts val="300"/>
                </a:spcAft>
                <a:buFont typeface="Arial" panose="020B0604020202020204" pitchFamily="34" charset="0"/>
                <a:buChar char="•"/>
              </a:pPr>
              <a:r>
                <a:rPr lang="en-GB" sz="900" dirty="0">
                  <a:solidFill>
                    <a:schemeClr val="tx1"/>
                  </a:solidFill>
                </a:rPr>
                <a:t>Education and adoption plans for Ad-ID, EIDR, ECID/UCID, Activation</a:t>
              </a:r>
            </a:p>
            <a:p>
              <a:pPr marL="171450" indent="-171450">
                <a:spcBef>
                  <a:spcPts val="300"/>
                </a:spcBef>
                <a:spcAft>
                  <a:spcPts val="300"/>
                </a:spcAft>
                <a:buFont typeface="Arial" panose="020B0604020202020204" pitchFamily="34" charset="0"/>
                <a:buChar char="•"/>
              </a:pPr>
              <a:r>
                <a:rPr lang="en-GB" sz="900" dirty="0">
                  <a:solidFill>
                    <a:schemeClr val="tx1"/>
                  </a:solidFill>
                </a:rPr>
                <a:t>Adoption of ATSC3 and Privacy solutions</a:t>
              </a:r>
            </a:p>
            <a:p>
              <a:pPr marL="171450" indent="-171450">
                <a:spcBef>
                  <a:spcPts val="300"/>
                </a:spcBef>
                <a:spcAft>
                  <a:spcPts val="300"/>
                </a:spcAft>
                <a:buFont typeface="Arial" panose="020B0604020202020204" pitchFamily="34" charset="0"/>
                <a:buChar char="•"/>
              </a:pPr>
              <a:r>
                <a:rPr lang="en-GB" sz="900" dirty="0">
                  <a:solidFill>
                    <a:schemeClr val="tx1"/>
                  </a:solidFill>
                </a:rPr>
                <a:t>Strawman for more OEM participation – working group and rev</a:t>
              </a:r>
            </a:p>
            <a:p>
              <a:pPr marL="171450" indent="-171450">
                <a:spcBef>
                  <a:spcPts val="300"/>
                </a:spcBef>
                <a:spcAft>
                  <a:spcPts val="300"/>
                </a:spcAft>
                <a:buFont typeface="Arial" panose="020B0604020202020204" pitchFamily="34" charset="0"/>
                <a:buChar char="•"/>
              </a:pPr>
              <a:r>
                <a:rPr lang="en-GB" sz="900" dirty="0">
                  <a:solidFill>
                    <a:schemeClr val="tx1"/>
                  </a:solidFill>
                </a:rPr>
                <a:t>Trade associate partnerships for education and adoption </a:t>
              </a:r>
            </a:p>
            <a:p>
              <a:pPr marL="171450" indent="-171450">
                <a:spcBef>
                  <a:spcPts val="300"/>
                </a:spcBef>
                <a:spcAft>
                  <a:spcPts val="300"/>
                </a:spcAft>
                <a:buFont typeface="Arial" panose="020B0604020202020204" pitchFamily="34" charset="0"/>
                <a:buChar char="•"/>
              </a:pPr>
              <a:r>
                <a:rPr lang="en-GB" sz="900" dirty="0">
                  <a:solidFill>
                    <a:schemeClr val="tx1"/>
                  </a:solidFill>
                </a:rPr>
                <a:t>Digital - Linear watermark process</a:t>
              </a:r>
            </a:p>
          </p:txBody>
        </p:sp>
        <p:sp>
          <p:nvSpPr>
            <p:cNvPr id="13" name="Rectangle 12">
              <a:extLst>
                <a:ext uri="{FF2B5EF4-FFF2-40B4-BE49-F238E27FC236}">
                  <a16:creationId xmlns:a16="http://schemas.microsoft.com/office/drawing/2014/main" id="{598E03D7-0EAC-20E5-9AA4-791BFE10645A}"/>
                </a:ext>
              </a:extLst>
            </p:cNvPr>
            <p:cNvSpPr/>
            <p:nvPr/>
          </p:nvSpPr>
          <p:spPr>
            <a:xfrm>
              <a:off x="6771969" y="1109429"/>
              <a:ext cx="2017701" cy="377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dirty="0"/>
                <a:t>Recommended Proposals</a:t>
              </a:r>
            </a:p>
          </p:txBody>
        </p:sp>
      </p:grpSp>
      <p:grpSp>
        <p:nvGrpSpPr>
          <p:cNvPr id="17" name="Group 16">
            <a:extLst>
              <a:ext uri="{FF2B5EF4-FFF2-40B4-BE49-F238E27FC236}">
                <a16:creationId xmlns:a16="http://schemas.microsoft.com/office/drawing/2014/main" id="{4E873B07-1A52-FCF8-0A56-68C48F601706}"/>
              </a:ext>
            </a:extLst>
          </p:cNvPr>
          <p:cNvGrpSpPr/>
          <p:nvPr/>
        </p:nvGrpSpPr>
        <p:grpSpPr>
          <a:xfrm>
            <a:off x="4632757" y="1100882"/>
            <a:ext cx="2017701" cy="3566368"/>
            <a:chOff x="4632756" y="1109428"/>
            <a:chExt cx="2017701" cy="3557821"/>
          </a:xfrm>
        </p:grpSpPr>
        <p:sp>
          <p:nvSpPr>
            <p:cNvPr id="8" name="Rectangle 7">
              <a:extLst>
                <a:ext uri="{FF2B5EF4-FFF2-40B4-BE49-F238E27FC236}">
                  <a16:creationId xmlns:a16="http://schemas.microsoft.com/office/drawing/2014/main" id="{42217FA2-56AC-4620-8D61-CD0301163D86}"/>
                </a:ext>
              </a:extLst>
            </p:cNvPr>
            <p:cNvSpPr/>
            <p:nvPr/>
          </p:nvSpPr>
          <p:spPr>
            <a:xfrm>
              <a:off x="4632756" y="1109428"/>
              <a:ext cx="2017701" cy="35578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457200" rtlCol="0" anchor="t"/>
            <a:lstStyle/>
            <a:p>
              <a:pPr marL="171450" indent="-171450">
                <a:spcBef>
                  <a:spcPts val="300"/>
                </a:spcBef>
                <a:spcAft>
                  <a:spcPts val="300"/>
                </a:spcAft>
                <a:buFont typeface="Arial" panose="020B0604020202020204" pitchFamily="34" charset="0"/>
                <a:buChar char="•"/>
              </a:pPr>
              <a:r>
                <a:rPr lang="en-GB" sz="900" dirty="0">
                  <a:solidFill>
                    <a:schemeClr val="tx1"/>
                  </a:solidFill>
                </a:rPr>
                <a:t>Cascading techniques may be required but all can incorporate some unifying standards: AD-ID, EIDR +, and UCID, ECID</a:t>
              </a:r>
            </a:p>
            <a:p>
              <a:pPr marL="171450" indent="-171450">
                <a:spcBef>
                  <a:spcPts val="300"/>
                </a:spcBef>
                <a:spcAft>
                  <a:spcPts val="300"/>
                </a:spcAft>
                <a:buFont typeface="Arial" panose="020B0604020202020204" pitchFamily="34" charset="0"/>
                <a:buChar char="•"/>
              </a:pPr>
              <a:r>
                <a:rPr lang="en-GB" sz="900" dirty="0">
                  <a:solidFill>
                    <a:schemeClr val="tx1"/>
                  </a:solidFill>
                </a:rPr>
                <a:t>Syndicated foundational resources for accessible definitions of markets, and taxonomies</a:t>
              </a:r>
            </a:p>
            <a:p>
              <a:pPr marL="171450" indent="-171450">
                <a:spcBef>
                  <a:spcPts val="300"/>
                </a:spcBef>
                <a:spcAft>
                  <a:spcPts val="300"/>
                </a:spcAft>
                <a:buFont typeface="Arial" panose="020B0604020202020204" pitchFamily="34" charset="0"/>
                <a:buChar char="•"/>
              </a:pPr>
              <a:r>
                <a:rPr lang="en-GB" sz="900" dirty="0">
                  <a:solidFill>
                    <a:schemeClr val="tx1"/>
                  </a:solidFill>
                </a:rPr>
                <a:t>Watermark and AI can fix a bunch but need leadership, follow-through and technical support</a:t>
              </a:r>
            </a:p>
            <a:p>
              <a:pPr marL="171450" indent="-171450">
                <a:spcBef>
                  <a:spcPts val="300"/>
                </a:spcBef>
                <a:spcAft>
                  <a:spcPts val="300"/>
                </a:spcAft>
                <a:buFont typeface="Arial" panose="020B0604020202020204" pitchFamily="34" charset="0"/>
                <a:buChar char="•"/>
              </a:pPr>
              <a:r>
                <a:rPr lang="en-GB" sz="900" dirty="0">
                  <a:solidFill>
                    <a:schemeClr val="tx1"/>
                  </a:solidFill>
                </a:rPr>
                <a:t>More work on identity and privacy</a:t>
              </a:r>
            </a:p>
            <a:p>
              <a:pPr marL="171450" indent="-171450">
                <a:spcBef>
                  <a:spcPts val="300"/>
                </a:spcBef>
                <a:spcAft>
                  <a:spcPts val="300"/>
                </a:spcAft>
                <a:buFont typeface="Arial" panose="020B0604020202020204" pitchFamily="34" charset="0"/>
                <a:buChar char="•"/>
              </a:pPr>
              <a:r>
                <a:rPr lang="en-GB" sz="900" dirty="0">
                  <a:solidFill>
                    <a:schemeClr val="tx1"/>
                  </a:solidFill>
                </a:rPr>
                <a:t>Newer data partnerships for longer term solutions</a:t>
              </a:r>
            </a:p>
          </p:txBody>
        </p:sp>
        <p:sp>
          <p:nvSpPr>
            <p:cNvPr id="14" name="Rectangle 13">
              <a:extLst>
                <a:ext uri="{FF2B5EF4-FFF2-40B4-BE49-F238E27FC236}">
                  <a16:creationId xmlns:a16="http://schemas.microsoft.com/office/drawing/2014/main" id="{47C432A4-0EEB-0911-ED4D-3962599EF7BF}"/>
                </a:ext>
              </a:extLst>
            </p:cNvPr>
            <p:cNvSpPr/>
            <p:nvPr/>
          </p:nvSpPr>
          <p:spPr>
            <a:xfrm>
              <a:off x="4632756" y="1109429"/>
              <a:ext cx="2017701" cy="3775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dirty="0"/>
                <a:t>A rigorous evaluation of these options suggests that</a:t>
              </a:r>
            </a:p>
          </p:txBody>
        </p:sp>
      </p:grpSp>
      <p:sp>
        <p:nvSpPr>
          <p:cNvPr id="5" name="Slide Number Placeholder 4">
            <a:extLst>
              <a:ext uri="{FF2B5EF4-FFF2-40B4-BE49-F238E27FC236}">
                <a16:creationId xmlns:a16="http://schemas.microsoft.com/office/drawing/2014/main" id="{71B96B84-88B7-2D16-692C-16246E0E4EB4}"/>
              </a:ext>
            </a:extLst>
          </p:cNvPr>
          <p:cNvSpPr>
            <a:spLocks noGrp="1"/>
          </p:cNvSpPr>
          <p:nvPr>
            <p:ph type="sldNum" sz="quarter" idx="11"/>
          </p:nvPr>
        </p:nvSpPr>
        <p:spPr/>
        <p:txBody>
          <a:bodyPr/>
          <a:lstStyle/>
          <a:p>
            <a:fld id="{10AABD62-4B1F-4370-9BF1-A64AA2AFB05A}" type="slidenum">
              <a:rPr lang="en-GB" smtClean="0"/>
              <a:pPr/>
              <a:t>64</a:t>
            </a:fld>
            <a:endParaRPr lang="en-GB" dirty="0"/>
          </a:p>
        </p:txBody>
      </p:sp>
    </p:spTree>
    <p:extLst>
      <p:ext uri="{BB962C8B-B14F-4D97-AF65-F5344CB8AC3E}">
        <p14:creationId xmlns:p14="http://schemas.microsoft.com/office/powerpoint/2010/main" val="426638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CB459-71A6-38EE-7AD5-AE3903CD03DA}"/>
              </a:ext>
            </a:extLst>
          </p:cNvPr>
          <p:cNvSpPr>
            <a:spLocks noGrp="1"/>
          </p:cNvSpPr>
          <p:nvPr>
            <p:ph type="title"/>
          </p:nvPr>
        </p:nvSpPr>
        <p:spPr>
          <a:xfrm>
            <a:off x="354330" y="272581"/>
            <a:ext cx="8435340" cy="617220"/>
          </a:xfrm>
        </p:spPr>
        <p:txBody>
          <a:bodyPr/>
          <a:lstStyle/>
          <a:p>
            <a:r>
              <a:rPr lang="en-GB" dirty="0"/>
              <a:t>CIMM Smart(er)TV Phases</a:t>
            </a:r>
          </a:p>
        </p:txBody>
      </p:sp>
      <p:sp>
        <p:nvSpPr>
          <p:cNvPr id="6" name="Google Shape;178;p35" descr="Red square">
            <a:extLst>
              <a:ext uri="{FF2B5EF4-FFF2-40B4-BE49-F238E27FC236}">
                <a16:creationId xmlns:a16="http://schemas.microsoft.com/office/drawing/2014/main" id="{9804BA74-4B99-6D6D-BAE6-14AD0D75F8EC}"/>
              </a:ext>
            </a:extLst>
          </p:cNvPr>
          <p:cNvSpPr/>
          <p:nvPr/>
        </p:nvSpPr>
        <p:spPr>
          <a:xfrm>
            <a:off x="347359" y="1106885"/>
            <a:ext cx="552161" cy="555053"/>
          </a:xfrm>
          <a:prstGeom prst="rect">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51431" tIns="25706" rIns="51431" bIns="25706" anchor="ctr" anchorCtr="0">
            <a:noAutofit/>
          </a:bodyPr>
          <a:lstStyle/>
          <a:p>
            <a:pPr algn="ctr">
              <a:buClr>
                <a:srgbClr val="000000"/>
              </a:buClr>
              <a:buSzPts val="1400"/>
            </a:pPr>
            <a:endParaRPr lang="en-GB" sz="1000" dirty="0">
              <a:solidFill>
                <a:schemeClr val="lt1"/>
              </a:solidFill>
              <a:ea typeface="Arial"/>
              <a:cs typeface="Arial"/>
              <a:sym typeface="Arial"/>
            </a:endParaRPr>
          </a:p>
        </p:txBody>
      </p:sp>
      <p:sp>
        <p:nvSpPr>
          <p:cNvPr id="7" name="Google Shape;179;p35" descr="Orange square">
            <a:extLst>
              <a:ext uri="{FF2B5EF4-FFF2-40B4-BE49-F238E27FC236}">
                <a16:creationId xmlns:a16="http://schemas.microsoft.com/office/drawing/2014/main" id="{A65B3F4E-4DCA-E43E-8DAA-AD9C93B84093}"/>
              </a:ext>
            </a:extLst>
          </p:cNvPr>
          <p:cNvSpPr/>
          <p:nvPr/>
        </p:nvSpPr>
        <p:spPr>
          <a:xfrm>
            <a:off x="2053446" y="1106885"/>
            <a:ext cx="552161" cy="555053"/>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51431" tIns="25706" rIns="51431" bIns="25706" anchor="ctr" anchorCtr="0">
            <a:noAutofit/>
          </a:bodyPr>
          <a:lstStyle/>
          <a:p>
            <a:pPr algn="ctr">
              <a:buClr>
                <a:srgbClr val="000000"/>
              </a:buClr>
              <a:buSzPts val="1400"/>
            </a:pPr>
            <a:endParaRPr lang="en-GB" sz="1000" dirty="0">
              <a:solidFill>
                <a:schemeClr val="lt1"/>
              </a:solidFill>
              <a:ea typeface="Arial"/>
              <a:cs typeface="Arial"/>
              <a:sym typeface="Arial"/>
            </a:endParaRPr>
          </a:p>
        </p:txBody>
      </p:sp>
      <p:sp>
        <p:nvSpPr>
          <p:cNvPr id="8" name="Google Shape;180;p35" descr="Orange square">
            <a:extLst>
              <a:ext uri="{FF2B5EF4-FFF2-40B4-BE49-F238E27FC236}">
                <a16:creationId xmlns:a16="http://schemas.microsoft.com/office/drawing/2014/main" id="{C2CD89C7-32C6-23B4-B8F0-BBC0023CEF67}"/>
              </a:ext>
            </a:extLst>
          </p:cNvPr>
          <p:cNvSpPr/>
          <p:nvPr/>
        </p:nvSpPr>
        <p:spPr>
          <a:xfrm>
            <a:off x="3759533" y="1092994"/>
            <a:ext cx="552161" cy="555053"/>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51431" tIns="25706" rIns="51431" bIns="25706" anchor="ctr" anchorCtr="0">
            <a:noAutofit/>
          </a:bodyPr>
          <a:lstStyle/>
          <a:p>
            <a:pPr algn="ctr">
              <a:buClr>
                <a:srgbClr val="000000"/>
              </a:buClr>
              <a:buSzPts val="1400"/>
            </a:pPr>
            <a:endParaRPr lang="en-GB" sz="1000" dirty="0">
              <a:solidFill>
                <a:schemeClr val="lt1"/>
              </a:solidFill>
              <a:ea typeface="Arial"/>
              <a:cs typeface="Arial"/>
              <a:sym typeface="Arial"/>
            </a:endParaRPr>
          </a:p>
        </p:txBody>
      </p:sp>
      <p:sp>
        <p:nvSpPr>
          <p:cNvPr id="9" name="Google Shape;181;p35" descr="Orange square">
            <a:extLst>
              <a:ext uri="{FF2B5EF4-FFF2-40B4-BE49-F238E27FC236}">
                <a16:creationId xmlns:a16="http://schemas.microsoft.com/office/drawing/2014/main" id="{F853C9F5-F819-AA53-945C-6BD71B31EC0C}"/>
              </a:ext>
            </a:extLst>
          </p:cNvPr>
          <p:cNvSpPr/>
          <p:nvPr/>
        </p:nvSpPr>
        <p:spPr>
          <a:xfrm>
            <a:off x="5465620" y="1106885"/>
            <a:ext cx="552161" cy="555053"/>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51431" tIns="25706" rIns="51431" bIns="25706" anchor="ctr" anchorCtr="0">
            <a:noAutofit/>
          </a:bodyPr>
          <a:lstStyle/>
          <a:p>
            <a:pPr algn="ctr">
              <a:buClr>
                <a:srgbClr val="000000"/>
              </a:buClr>
              <a:buSzPts val="1400"/>
            </a:pPr>
            <a:endParaRPr lang="en-GB" sz="1000" dirty="0">
              <a:solidFill>
                <a:schemeClr val="lt1"/>
              </a:solidFill>
              <a:ea typeface="Arial"/>
              <a:cs typeface="Arial"/>
              <a:sym typeface="Arial"/>
            </a:endParaRPr>
          </a:p>
        </p:txBody>
      </p:sp>
      <p:sp>
        <p:nvSpPr>
          <p:cNvPr id="10" name="Google Shape;182;p35" descr="Yellow square">
            <a:extLst>
              <a:ext uri="{FF2B5EF4-FFF2-40B4-BE49-F238E27FC236}">
                <a16:creationId xmlns:a16="http://schemas.microsoft.com/office/drawing/2014/main" id="{1B09C8A3-4084-44CD-3D32-C96E206CAA25}"/>
              </a:ext>
            </a:extLst>
          </p:cNvPr>
          <p:cNvSpPr/>
          <p:nvPr/>
        </p:nvSpPr>
        <p:spPr>
          <a:xfrm>
            <a:off x="7171708" y="1106885"/>
            <a:ext cx="552161" cy="555053"/>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51431" tIns="25706" rIns="51431" bIns="25706" anchor="ctr" anchorCtr="0">
            <a:noAutofit/>
          </a:bodyPr>
          <a:lstStyle/>
          <a:p>
            <a:pPr algn="ctr">
              <a:buClr>
                <a:srgbClr val="000000"/>
              </a:buClr>
              <a:buSzPts val="1400"/>
            </a:pPr>
            <a:endParaRPr lang="en-GB" sz="1000" dirty="0">
              <a:solidFill>
                <a:schemeClr val="lt1"/>
              </a:solidFill>
              <a:ea typeface="Arial"/>
              <a:cs typeface="Arial"/>
              <a:sym typeface="Arial"/>
            </a:endParaRPr>
          </a:p>
        </p:txBody>
      </p:sp>
      <p:pic>
        <p:nvPicPr>
          <p:cNvPr id="11" name="Google Shape;183;p35" descr="Clock">
            <a:extLst>
              <a:ext uri="{FF2B5EF4-FFF2-40B4-BE49-F238E27FC236}">
                <a16:creationId xmlns:a16="http://schemas.microsoft.com/office/drawing/2014/main" id="{64223DD5-C628-34AE-5C10-B738A7EA36DF}"/>
              </a:ext>
            </a:extLst>
          </p:cNvPr>
          <p:cNvPicPr preferRelativeResize="0"/>
          <p:nvPr/>
        </p:nvPicPr>
        <p:blipFill rotWithShape="1">
          <a:blip r:embed="rId3">
            <a:alphaModFix/>
          </a:blip>
          <a:srcRect/>
          <a:stretch/>
        </p:blipFill>
        <p:spPr>
          <a:xfrm>
            <a:off x="449543" y="1203473"/>
            <a:ext cx="346288" cy="348165"/>
          </a:xfrm>
          <a:prstGeom prst="rect">
            <a:avLst/>
          </a:prstGeom>
          <a:noFill/>
          <a:ln>
            <a:noFill/>
          </a:ln>
        </p:spPr>
      </p:pic>
      <p:pic>
        <p:nvPicPr>
          <p:cNvPr id="12" name="Google Shape;184;p35" descr="Target">
            <a:extLst>
              <a:ext uri="{FF2B5EF4-FFF2-40B4-BE49-F238E27FC236}">
                <a16:creationId xmlns:a16="http://schemas.microsoft.com/office/drawing/2014/main" id="{94881E1D-8F22-57E4-DC0E-AF4F9049EC58}"/>
              </a:ext>
            </a:extLst>
          </p:cNvPr>
          <p:cNvPicPr preferRelativeResize="0"/>
          <p:nvPr/>
        </p:nvPicPr>
        <p:blipFill rotWithShape="1">
          <a:blip r:embed="rId4">
            <a:alphaModFix/>
          </a:blip>
          <a:srcRect/>
          <a:stretch/>
        </p:blipFill>
        <p:spPr>
          <a:xfrm>
            <a:off x="2168992" y="1203473"/>
            <a:ext cx="346288" cy="348165"/>
          </a:xfrm>
          <a:prstGeom prst="rect">
            <a:avLst/>
          </a:prstGeom>
          <a:noFill/>
          <a:ln>
            <a:noFill/>
          </a:ln>
        </p:spPr>
      </p:pic>
      <p:pic>
        <p:nvPicPr>
          <p:cNvPr id="13" name="Google Shape;185;p35" descr="Research">
            <a:extLst>
              <a:ext uri="{FF2B5EF4-FFF2-40B4-BE49-F238E27FC236}">
                <a16:creationId xmlns:a16="http://schemas.microsoft.com/office/drawing/2014/main" id="{E599B8E2-FA17-C29F-7EF7-E36C5B2C845F}"/>
              </a:ext>
            </a:extLst>
          </p:cNvPr>
          <p:cNvPicPr preferRelativeResize="0"/>
          <p:nvPr/>
        </p:nvPicPr>
        <p:blipFill rotWithShape="1">
          <a:blip r:embed="rId5">
            <a:alphaModFix/>
          </a:blip>
          <a:srcRect/>
          <a:stretch/>
        </p:blipFill>
        <p:spPr>
          <a:xfrm>
            <a:off x="3875482" y="1203473"/>
            <a:ext cx="346288" cy="348165"/>
          </a:xfrm>
          <a:prstGeom prst="rect">
            <a:avLst/>
          </a:prstGeom>
          <a:noFill/>
          <a:ln>
            <a:noFill/>
          </a:ln>
        </p:spPr>
      </p:pic>
      <p:pic>
        <p:nvPicPr>
          <p:cNvPr id="14" name="Google Shape;186;p35" descr="Flip calendar">
            <a:extLst>
              <a:ext uri="{FF2B5EF4-FFF2-40B4-BE49-F238E27FC236}">
                <a16:creationId xmlns:a16="http://schemas.microsoft.com/office/drawing/2014/main" id="{0CC12C82-2A90-A1DF-037B-818778EB4F13}"/>
              </a:ext>
            </a:extLst>
          </p:cNvPr>
          <p:cNvPicPr preferRelativeResize="0"/>
          <p:nvPr/>
        </p:nvPicPr>
        <p:blipFill rotWithShape="1">
          <a:blip r:embed="rId6">
            <a:alphaModFix/>
          </a:blip>
          <a:srcRect/>
          <a:stretch/>
        </p:blipFill>
        <p:spPr>
          <a:xfrm>
            <a:off x="5571914" y="1203473"/>
            <a:ext cx="346288" cy="348165"/>
          </a:xfrm>
          <a:prstGeom prst="rect">
            <a:avLst/>
          </a:prstGeom>
          <a:noFill/>
          <a:ln>
            <a:noFill/>
          </a:ln>
        </p:spPr>
      </p:pic>
      <p:pic>
        <p:nvPicPr>
          <p:cNvPr id="15" name="Google Shape;187;p35" descr="Presentation with bar chart">
            <a:extLst>
              <a:ext uri="{FF2B5EF4-FFF2-40B4-BE49-F238E27FC236}">
                <a16:creationId xmlns:a16="http://schemas.microsoft.com/office/drawing/2014/main" id="{4D22AF35-B712-CC4F-7FED-6D0E0FCC449F}"/>
              </a:ext>
            </a:extLst>
          </p:cNvPr>
          <p:cNvPicPr preferRelativeResize="0"/>
          <p:nvPr/>
        </p:nvPicPr>
        <p:blipFill rotWithShape="1">
          <a:blip r:embed="rId7">
            <a:alphaModFix/>
          </a:blip>
          <a:srcRect/>
          <a:stretch/>
        </p:blipFill>
        <p:spPr>
          <a:xfrm>
            <a:off x="7282126" y="1203473"/>
            <a:ext cx="346288" cy="348165"/>
          </a:xfrm>
          <a:prstGeom prst="rect">
            <a:avLst/>
          </a:prstGeom>
          <a:noFill/>
          <a:ln>
            <a:noFill/>
          </a:ln>
        </p:spPr>
      </p:pic>
      <p:sp>
        <p:nvSpPr>
          <p:cNvPr id="18" name="Google Shape;190;p35">
            <a:extLst>
              <a:ext uri="{FF2B5EF4-FFF2-40B4-BE49-F238E27FC236}">
                <a16:creationId xmlns:a16="http://schemas.microsoft.com/office/drawing/2014/main" id="{E497A5FA-521D-E84A-AB65-DA239FC1B175}"/>
              </a:ext>
            </a:extLst>
          </p:cNvPr>
          <p:cNvSpPr/>
          <p:nvPr/>
        </p:nvSpPr>
        <p:spPr>
          <a:xfrm>
            <a:off x="347359" y="3114729"/>
            <a:ext cx="1795982" cy="600943"/>
          </a:xfrm>
          <a:prstGeom prst="homePlate">
            <a:avLst>
              <a:gd name="adj" fmla="val 25000"/>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51431" tIns="51431" rIns="51431" bIns="51431" anchor="ctr" anchorCtr="0">
            <a:noAutofit/>
          </a:bodyPr>
          <a:lstStyle/>
          <a:p>
            <a:pPr algn="ctr">
              <a:buClr>
                <a:srgbClr val="000000"/>
              </a:buClr>
              <a:buSzPts val="1400"/>
            </a:pPr>
            <a:r>
              <a:rPr lang="en-GB" sz="1000" b="1" dirty="0">
                <a:solidFill>
                  <a:schemeClr val="bg1"/>
                </a:solidFill>
                <a:ea typeface="Arial"/>
                <a:cs typeface="Arial"/>
                <a:sym typeface="Arial"/>
              </a:rPr>
              <a:t>Kick-off</a:t>
            </a:r>
          </a:p>
        </p:txBody>
      </p:sp>
      <p:sp>
        <p:nvSpPr>
          <p:cNvPr id="19" name="Google Shape;191;p35">
            <a:extLst>
              <a:ext uri="{FF2B5EF4-FFF2-40B4-BE49-F238E27FC236}">
                <a16:creationId xmlns:a16="http://schemas.microsoft.com/office/drawing/2014/main" id="{25F340E1-2CAF-D30F-6FA4-36FF6429D698}"/>
              </a:ext>
            </a:extLst>
          </p:cNvPr>
          <p:cNvSpPr/>
          <p:nvPr/>
        </p:nvSpPr>
        <p:spPr>
          <a:xfrm>
            <a:off x="491030" y="1195726"/>
            <a:ext cx="1458198" cy="1830088"/>
          </a:xfrm>
          <a:prstGeom prst="rect">
            <a:avLst/>
          </a:prstGeom>
          <a:noFill/>
          <a:ln>
            <a:noFill/>
          </a:ln>
        </p:spPr>
        <p:txBody>
          <a:bodyPr spcFirstLastPara="1" wrap="square" lIns="51431" tIns="51431" rIns="51431" bIns="51431" anchor="ctr" anchorCtr="0">
            <a:noAutofit/>
          </a:bodyPr>
          <a:lstStyle/>
          <a:p>
            <a:pPr>
              <a:buClr>
                <a:srgbClr val="000000"/>
              </a:buClr>
              <a:buSzPts val="1400"/>
            </a:pPr>
            <a:endParaRPr lang="en-GB" sz="1000" dirty="0">
              <a:solidFill>
                <a:srgbClr val="000000"/>
              </a:solidFill>
              <a:ea typeface="Arial"/>
              <a:cs typeface="Arial"/>
              <a:sym typeface="Arial"/>
            </a:endParaRPr>
          </a:p>
        </p:txBody>
      </p:sp>
      <p:sp>
        <p:nvSpPr>
          <p:cNvPr id="20" name="Google Shape;192;p35">
            <a:extLst>
              <a:ext uri="{FF2B5EF4-FFF2-40B4-BE49-F238E27FC236}">
                <a16:creationId xmlns:a16="http://schemas.microsoft.com/office/drawing/2014/main" id="{48473E59-C0A9-2919-002A-428270E76CDF}"/>
              </a:ext>
            </a:extLst>
          </p:cNvPr>
          <p:cNvSpPr txBox="1"/>
          <p:nvPr/>
        </p:nvSpPr>
        <p:spPr>
          <a:xfrm>
            <a:off x="432541" y="1732761"/>
            <a:ext cx="1532780" cy="1124739"/>
          </a:xfrm>
          <a:prstGeom prst="rect">
            <a:avLst/>
          </a:prstGeom>
          <a:noFill/>
          <a:ln>
            <a:noFill/>
          </a:ln>
        </p:spPr>
        <p:txBody>
          <a:bodyPr spcFirstLastPara="1" wrap="square" lIns="0" tIns="0" rIns="0" bIns="0" anchor="t" anchorCtr="0">
            <a:noAutofit/>
          </a:bodyPr>
          <a:lstStyle/>
          <a:p>
            <a:pPr>
              <a:spcAft>
                <a:spcPts val="600"/>
              </a:spcAft>
              <a:buClr>
                <a:schemeClr val="dk2"/>
              </a:buClr>
              <a:buSzPts val="900"/>
            </a:pPr>
            <a:r>
              <a:rPr lang="en-GB" sz="900" dirty="0">
                <a:ea typeface="Arial"/>
                <a:cs typeface="Arial"/>
                <a:sym typeface="Arial"/>
              </a:rPr>
              <a:t>Identify Project Steering Committee (PSC) </a:t>
            </a:r>
          </a:p>
          <a:p>
            <a:pPr>
              <a:spcAft>
                <a:spcPts val="600"/>
              </a:spcAft>
              <a:buClr>
                <a:schemeClr val="dk2"/>
              </a:buClr>
              <a:buSzPts val="900"/>
            </a:pPr>
            <a:r>
              <a:rPr lang="en-GB" sz="900" dirty="0">
                <a:ea typeface="Arial"/>
                <a:cs typeface="Arial"/>
                <a:sym typeface="Arial"/>
              </a:rPr>
              <a:t>Recruit stakeholders</a:t>
            </a:r>
          </a:p>
          <a:p>
            <a:pPr>
              <a:spcAft>
                <a:spcPts val="600"/>
              </a:spcAft>
              <a:buClr>
                <a:schemeClr val="dk2"/>
              </a:buClr>
              <a:buSzPts val="900"/>
            </a:pPr>
            <a:r>
              <a:rPr lang="en-GB" sz="900" dirty="0">
                <a:ea typeface="Arial"/>
                <a:cs typeface="Arial"/>
                <a:sym typeface="Arial"/>
              </a:rPr>
              <a:t>Build questionnaires</a:t>
            </a:r>
          </a:p>
          <a:p>
            <a:pPr>
              <a:spcAft>
                <a:spcPts val="600"/>
              </a:spcAft>
              <a:buClr>
                <a:schemeClr val="dk2"/>
              </a:buClr>
              <a:buSzPts val="900"/>
            </a:pPr>
            <a:r>
              <a:rPr lang="en-GB" sz="900" dirty="0">
                <a:ea typeface="Arial"/>
                <a:cs typeface="Arial"/>
                <a:sym typeface="Arial"/>
              </a:rPr>
              <a:t>Schedule interviews</a:t>
            </a:r>
          </a:p>
        </p:txBody>
      </p:sp>
      <p:sp>
        <p:nvSpPr>
          <p:cNvPr id="22" name="Google Shape;194;p35">
            <a:extLst>
              <a:ext uri="{FF2B5EF4-FFF2-40B4-BE49-F238E27FC236}">
                <a16:creationId xmlns:a16="http://schemas.microsoft.com/office/drawing/2014/main" id="{F93C1887-BF4C-720D-2F91-E98423A4277C}"/>
              </a:ext>
            </a:extLst>
          </p:cNvPr>
          <p:cNvSpPr/>
          <p:nvPr/>
        </p:nvSpPr>
        <p:spPr>
          <a:xfrm>
            <a:off x="2053446" y="3114729"/>
            <a:ext cx="1795982" cy="600943"/>
          </a:xfrm>
          <a:prstGeom prst="chevron">
            <a:avLst>
              <a:gd name="adj" fmla="val 25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51431" tIns="51431" rIns="51431" bIns="51431" anchor="ctr" anchorCtr="0">
            <a:noAutofit/>
          </a:bodyPr>
          <a:lstStyle/>
          <a:p>
            <a:pPr algn="ctr">
              <a:buClr>
                <a:srgbClr val="000000"/>
              </a:buClr>
              <a:buSzPts val="1400"/>
            </a:pPr>
            <a:r>
              <a:rPr lang="en-GB" sz="1000" b="1" dirty="0">
                <a:solidFill>
                  <a:schemeClr val="bg1"/>
                </a:solidFill>
                <a:ea typeface="Arial"/>
                <a:cs typeface="Arial"/>
                <a:sym typeface="Arial"/>
              </a:rPr>
              <a:t>Hypotheses Development</a:t>
            </a:r>
          </a:p>
        </p:txBody>
      </p:sp>
      <p:sp>
        <p:nvSpPr>
          <p:cNvPr id="24" name="Google Shape;196;p35">
            <a:extLst>
              <a:ext uri="{FF2B5EF4-FFF2-40B4-BE49-F238E27FC236}">
                <a16:creationId xmlns:a16="http://schemas.microsoft.com/office/drawing/2014/main" id="{79E06C05-844A-CEC5-EAC3-77E9DF7C69AE}"/>
              </a:ext>
            </a:extLst>
          </p:cNvPr>
          <p:cNvSpPr/>
          <p:nvPr/>
        </p:nvSpPr>
        <p:spPr>
          <a:xfrm>
            <a:off x="2197117" y="1195726"/>
            <a:ext cx="1458198" cy="1830088"/>
          </a:xfrm>
          <a:prstGeom prst="rect">
            <a:avLst/>
          </a:prstGeom>
          <a:noFill/>
          <a:ln>
            <a:noFill/>
          </a:ln>
        </p:spPr>
        <p:txBody>
          <a:bodyPr spcFirstLastPara="1" wrap="square" lIns="51431" tIns="51431" rIns="51431" bIns="51431" anchor="ctr" anchorCtr="0">
            <a:noAutofit/>
          </a:bodyPr>
          <a:lstStyle/>
          <a:p>
            <a:pPr>
              <a:buClr>
                <a:srgbClr val="000000"/>
              </a:buClr>
              <a:buSzPts val="1400"/>
            </a:pPr>
            <a:endParaRPr lang="en-GB" sz="1000" dirty="0">
              <a:solidFill>
                <a:srgbClr val="000000"/>
              </a:solidFill>
              <a:ea typeface="Arial"/>
              <a:cs typeface="Arial"/>
              <a:sym typeface="Arial"/>
            </a:endParaRPr>
          </a:p>
        </p:txBody>
      </p:sp>
      <p:sp>
        <p:nvSpPr>
          <p:cNvPr id="25" name="Google Shape;197;p35">
            <a:extLst>
              <a:ext uri="{FF2B5EF4-FFF2-40B4-BE49-F238E27FC236}">
                <a16:creationId xmlns:a16="http://schemas.microsoft.com/office/drawing/2014/main" id="{F3255CE6-8C12-663A-305E-873AFC243BBD}"/>
              </a:ext>
            </a:extLst>
          </p:cNvPr>
          <p:cNvSpPr txBox="1"/>
          <p:nvPr/>
        </p:nvSpPr>
        <p:spPr>
          <a:xfrm>
            <a:off x="2138628" y="1732761"/>
            <a:ext cx="1532780" cy="1124739"/>
          </a:xfrm>
          <a:prstGeom prst="rect">
            <a:avLst/>
          </a:prstGeom>
          <a:noFill/>
          <a:ln>
            <a:noFill/>
          </a:ln>
        </p:spPr>
        <p:txBody>
          <a:bodyPr spcFirstLastPara="1" wrap="square" lIns="0" tIns="0" rIns="0" bIns="0" anchor="t" anchorCtr="0">
            <a:noAutofit/>
          </a:bodyPr>
          <a:lstStyle/>
          <a:p>
            <a:pPr>
              <a:spcAft>
                <a:spcPts val="600"/>
              </a:spcAft>
              <a:buClr>
                <a:schemeClr val="dk2"/>
              </a:buClr>
              <a:buSzPts val="900"/>
            </a:pPr>
            <a:r>
              <a:rPr lang="en-GB" sz="900" dirty="0">
                <a:ea typeface="Arial"/>
                <a:cs typeface="Arial"/>
                <a:sym typeface="Arial"/>
              </a:rPr>
              <a:t>CIMM stakeholder interviews with Agencies, Programmers, and Measurement Cos</a:t>
            </a:r>
          </a:p>
          <a:p>
            <a:pPr>
              <a:spcBef>
                <a:spcPts val="225"/>
              </a:spcBef>
              <a:spcAft>
                <a:spcPts val="600"/>
              </a:spcAft>
              <a:buClr>
                <a:schemeClr val="dk2"/>
              </a:buClr>
              <a:buSzPts val="900"/>
            </a:pPr>
            <a:r>
              <a:rPr lang="en-GB" sz="900" dirty="0">
                <a:ea typeface="Arial"/>
                <a:cs typeface="Arial"/>
                <a:sym typeface="Arial"/>
              </a:rPr>
              <a:t>CIMM PSC summary presentation and feedback session</a:t>
            </a:r>
          </a:p>
        </p:txBody>
      </p:sp>
      <p:sp>
        <p:nvSpPr>
          <p:cNvPr id="27" name="Google Shape;199;p35">
            <a:extLst>
              <a:ext uri="{FF2B5EF4-FFF2-40B4-BE49-F238E27FC236}">
                <a16:creationId xmlns:a16="http://schemas.microsoft.com/office/drawing/2014/main" id="{4735B9B5-6C7D-FE8E-9ED7-BC1B80F229A6}"/>
              </a:ext>
            </a:extLst>
          </p:cNvPr>
          <p:cNvSpPr/>
          <p:nvPr/>
        </p:nvSpPr>
        <p:spPr>
          <a:xfrm>
            <a:off x="3759533" y="3114729"/>
            <a:ext cx="1795982" cy="600943"/>
          </a:xfrm>
          <a:prstGeom prst="chevron">
            <a:avLst>
              <a:gd name="adj" fmla="val 25000"/>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51431" tIns="51431" rIns="51431" bIns="51431" anchor="ctr" anchorCtr="0">
            <a:noAutofit/>
          </a:bodyPr>
          <a:lstStyle/>
          <a:p>
            <a:pPr algn="ctr">
              <a:buClr>
                <a:srgbClr val="000000"/>
              </a:buClr>
              <a:buSzPts val="1400"/>
            </a:pPr>
            <a:r>
              <a:rPr lang="en-GB" sz="1000" b="1" dirty="0">
                <a:solidFill>
                  <a:schemeClr val="bg1"/>
                </a:solidFill>
                <a:ea typeface="Arial"/>
                <a:cs typeface="Arial"/>
                <a:sym typeface="Arial"/>
              </a:rPr>
              <a:t>Solutions Development</a:t>
            </a:r>
          </a:p>
        </p:txBody>
      </p:sp>
      <p:sp>
        <p:nvSpPr>
          <p:cNvPr id="29" name="Google Shape;201;p35">
            <a:extLst>
              <a:ext uri="{FF2B5EF4-FFF2-40B4-BE49-F238E27FC236}">
                <a16:creationId xmlns:a16="http://schemas.microsoft.com/office/drawing/2014/main" id="{089D23BC-799F-4B90-94D6-A98011C0EBC9}"/>
              </a:ext>
            </a:extLst>
          </p:cNvPr>
          <p:cNvSpPr/>
          <p:nvPr/>
        </p:nvSpPr>
        <p:spPr>
          <a:xfrm>
            <a:off x="3903204" y="1195726"/>
            <a:ext cx="1458198" cy="1830088"/>
          </a:xfrm>
          <a:prstGeom prst="rect">
            <a:avLst/>
          </a:prstGeom>
          <a:noFill/>
          <a:ln>
            <a:noFill/>
          </a:ln>
        </p:spPr>
        <p:txBody>
          <a:bodyPr spcFirstLastPara="1" wrap="square" lIns="51431" tIns="51431" rIns="51431" bIns="51431" anchor="ctr" anchorCtr="0">
            <a:noAutofit/>
          </a:bodyPr>
          <a:lstStyle/>
          <a:p>
            <a:pPr>
              <a:buClr>
                <a:srgbClr val="000000"/>
              </a:buClr>
              <a:buSzPts val="1400"/>
            </a:pPr>
            <a:endParaRPr lang="en-GB" sz="1000" dirty="0">
              <a:solidFill>
                <a:srgbClr val="000000"/>
              </a:solidFill>
              <a:ea typeface="Arial"/>
              <a:cs typeface="Arial"/>
              <a:sym typeface="Arial"/>
            </a:endParaRPr>
          </a:p>
        </p:txBody>
      </p:sp>
      <p:sp>
        <p:nvSpPr>
          <p:cNvPr id="30" name="Google Shape;202;p35">
            <a:extLst>
              <a:ext uri="{FF2B5EF4-FFF2-40B4-BE49-F238E27FC236}">
                <a16:creationId xmlns:a16="http://schemas.microsoft.com/office/drawing/2014/main" id="{074869D3-7E12-15A1-3577-478E993CC178}"/>
              </a:ext>
            </a:extLst>
          </p:cNvPr>
          <p:cNvSpPr txBox="1"/>
          <p:nvPr/>
        </p:nvSpPr>
        <p:spPr>
          <a:xfrm>
            <a:off x="3844715" y="1732761"/>
            <a:ext cx="1532780" cy="1124739"/>
          </a:xfrm>
          <a:prstGeom prst="rect">
            <a:avLst/>
          </a:prstGeom>
          <a:noFill/>
          <a:ln>
            <a:noFill/>
          </a:ln>
        </p:spPr>
        <p:txBody>
          <a:bodyPr spcFirstLastPara="1" wrap="square" lIns="0" tIns="0" rIns="0" bIns="0" anchor="t" anchorCtr="0">
            <a:noAutofit/>
          </a:bodyPr>
          <a:lstStyle/>
          <a:p>
            <a:pPr>
              <a:spcAft>
                <a:spcPts val="600"/>
              </a:spcAft>
              <a:buClr>
                <a:schemeClr val="dk2"/>
              </a:buClr>
              <a:buSzPts val="900"/>
            </a:pPr>
            <a:r>
              <a:rPr lang="en-GB" sz="900" dirty="0">
                <a:ea typeface="Arial"/>
                <a:cs typeface="Arial"/>
                <a:sym typeface="Arial"/>
              </a:rPr>
              <a:t>Technical interviews and solution development with OEMs and vendors</a:t>
            </a:r>
          </a:p>
          <a:p>
            <a:pPr>
              <a:spcBef>
                <a:spcPts val="225"/>
              </a:spcBef>
              <a:spcAft>
                <a:spcPts val="600"/>
              </a:spcAft>
              <a:buClr>
                <a:schemeClr val="dk2"/>
              </a:buClr>
              <a:buSzPts val="900"/>
            </a:pPr>
            <a:r>
              <a:rPr lang="en-GB" sz="900" dirty="0">
                <a:ea typeface="Arial"/>
                <a:cs typeface="Arial"/>
                <a:sym typeface="Arial"/>
              </a:rPr>
              <a:t>CIMM PSC summary of potential solutions and feedback session</a:t>
            </a:r>
          </a:p>
        </p:txBody>
      </p:sp>
      <p:sp>
        <p:nvSpPr>
          <p:cNvPr id="32" name="Google Shape;204;p35">
            <a:extLst>
              <a:ext uri="{FF2B5EF4-FFF2-40B4-BE49-F238E27FC236}">
                <a16:creationId xmlns:a16="http://schemas.microsoft.com/office/drawing/2014/main" id="{2448D142-49C7-EA5A-6D37-5C6116F6A938}"/>
              </a:ext>
            </a:extLst>
          </p:cNvPr>
          <p:cNvSpPr/>
          <p:nvPr/>
        </p:nvSpPr>
        <p:spPr>
          <a:xfrm>
            <a:off x="5465620" y="3114729"/>
            <a:ext cx="1795982" cy="600943"/>
          </a:xfrm>
          <a:prstGeom prst="chevron">
            <a:avLst>
              <a:gd name="adj" fmla="val 25000"/>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51431" tIns="51431" rIns="51431" bIns="51431" anchor="ctr" anchorCtr="0">
            <a:noAutofit/>
          </a:bodyPr>
          <a:lstStyle/>
          <a:p>
            <a:pPr algn="ctr">
              <a:buClr>
                <a:srgbClr val="000000"/>
              </a:buClr>
              <a:buSzPts val="1400"/>
            </a:pPr>
            <a:r>
              <a:rPr lang="en-GB" sz="1000" b="1" dirty="0">
                <a:solidFill>
                  <a:schemeClr val="bg1"/>
                </a:solidFill>
                <a:ea typeface="Arial"/>
                <a:cs typeface="Arial"/>
                <a:sym typeface="Arial"/>
              </a:rPr>
              <a:t>Conclusions</a:t>
            </a:r>
          </a:p>
        </p:txBody>
      </p:sp>
      <p:sp>
        <p:nvSpPr>
          <p:cNvPr id="34" name="Google Shape;206;p35">
            <a:extLst>
              <a:ext uri="{FF2B5EF4-FFF2-40B4-BE49-F238E27FC236}">
                <a16:creationId xmlns:a16="http://schemas.microsoft.com/office/drawing/2014/main" id="{F5BEB755-3FC7-B82B-B308-BCDB7BD2A74F}"/>
              </a:ext>
            </a:extLst>
          </p:cNvPr>
          <p:cNvSpPr/>
          <p:nvPr/>
        </p:nvSpPr>
        <p:spPr>
          <a:xfrm>
            <a:off x="5609291" y="1195726"/>
            <a:ext cx="1458198" cy="1830088"/>
          </a:xfrm>
          <a:prstGeom prst="rect">
            <a:avLst/>
          </a:prstGeom>
          <a:noFill/>
          <a:ln>
            <a:noFill/>
          </a:ln>
        </p:spPr>
        <p:txBody>
          <a:bodyPr spcFirstLastPara="1" wrap="square" lIns="51431" tIns="51431" rIns="51431" bIns="51431" anchor="ctr" anchorCtr="0">
            <a:noAutofit/>
          </a:bodyPr>
          <a:lstStyle/>
          <a:p>
            <a:pPr>
              <a:buClr>
                <a:srgbClr val="000000"/>
              </a:buClr>
              <a:buSzPts val="1400"/>
            </a:pPr>
            <a:endParaRPr lang="en-GB" sz="1000" dirty="0">
              <a:solidFill>
                <a:srgbClr val="000000"/>
              </a:solidFill>
              <a:ea typeface="Arial"/>
              <a:cs typeface="Arial"/>
              <a:sym typeface="Arial"/>
            </a:endParaRPr>
          </a:p>
        </p:txBody>
      </p:sp>
      <p:sp>
        <p:nvSpPr>
          <p:cNvPr id="35" name="Google Shape;207;p35">
            <a:extLst>
              <a:ext uri="{FF2B5EF4-FFF2-40B4-BE49-F238E27FC236}">
                <a16:creationId xmlns:a16="http://schemas.microsoft.com/office/drawing/2014/main" id="{2822B10F-0ECF-6E96-F3BE-ED1A22D45111}"/>
              </a:ext>
            </a:extLst>
          </p:cNvPr>
          <p:cNvSpPr txBox="1"/>
          <p:nvPr/>
        </p:nvSpPr>
        <p:spPr>
          <a:xfrm>
            <a:off x="5550802" y="1732761"/>
            <a:ext cx="1532780" cy="1124739"/>
          </a:xfrm>
          <a:prstGeom prst="rect">
            <a:avLst/>
          </a:prstGeom>
          <a:noFill/>
          <a:ln>
            <a:noFill/>
          </a:ln>
        </p:spPr>
        <p:txBody>
          <a:bodyPr spcFirstLastPara="1" wrap="square" lIns="0" tIns="0" rIns="0" bIns="0" anchor="t" anchorCtr="0">
            <a:noAutofit/>
          </a:bodyPr>
          <a:lstStyle/>
          <a:p>
            <a:pPr>
              <a:spcAft>
                <a:spcPts val="600"/>
              </a:spcAft>
              <a:buClr>
                <a:srgbClr val="666666"/>
              </a:buClr>
              <a:buSzPts val="900"/>
            </a:pPr>
            <a:r>
              <a:rPr lang="en-GB" sz="900" dirty="0">
                <a:ea typeface="Arial"/>
                <a:cs typeface="Arial"/>
                <a:sym typeface="Arial"/>
              </a:rPr>
              <a:t>Follow-up interviews and solution refinement</a:t>
            </a:r>
          </a:p>
          <a:p>
            <a:pPr>
              <a:spcAft>
                <a:spcPts val="600"/>
              </a:spcAft>
              <a:buClr>
                <a:srgbClr val="666666"/>
              </a:buClr>
              <a:buSzPts val="900"/>
            </a:pPr>
            <a:r>
              <a:rPr lang="en-GB" sz="900" dirty="0">
                <a:ea typeface="Arial"/>
                <a:cs typeface="Arial"/>
                <a:sym typeface="Arial"/>
              </a:rPr>
              <a:t>Complete the evaluation framework</a:t>
            </a:r>
          </a:p>
          <a:p>
            <a:pPr>
              <a:spcAft>
                <a:spcPts val="600"/>
              </a:spcAft>
              <a:buClr>
                <a:srgbClr val="666666"/>
              </a:buClr>
              <a:buSzPts val="900"/>
            </a:pPr>
            <a:r>
              <a:rPr lang="en-GB" sz="900" dirty="0">
                <a:ea typeface="Arial"/>
                <a:cs typeface="Arial"/>
                <a:sym typeface="Arial"/>
              </a:rPr>
              <a:t>CIMM PSC summary of solutions and feedback session</a:t>
            </a:r>
          </a:p>
        </p:txBody>
      </p:sp>
      <p:sp>
        <p:nvSpPr>
          <p:cNvPr id="37" name="Google Shape;209;p35">
            <a:extLst>
              <a:ext uri="{FF2B5EF4-FFF2-40B4-BE49-F238E27FC236}">
                <a16:creationId xmlns:a16="http://schemas.microsoft.com/office/drawing/2014/main" id="{43214982-C350-FFE4-BE3B-AA231A93DD1F}"/>
              </a:ext>
            </a:extLst>
          </p:cNvPr>
          <p:cNvSpPr/>
          <p:nvPr/>
        </p:nvSpPr>
        <p:spPr>
          <a:xfrm>
            <a:off x="7171708" y="3114729"/>
            <a:ext cx="1795982" cy="600943"/>
          </a:xfrm>
          <a:prstGeom prst="chevron">
            <a:avLst>
              <a:gd name="adj" fmla="val 25000"/>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51431" tIns="51431" rIns="51431" bIns="51431" anchor="ctr" anchorCtr="0">
            <a:noAutofit/>
          </a:bodyPr>
          <a:lstStyle/>
          <a:p>
            <a:pPr algn="ctr">
              <a:buClr>
                <a:srgbClr val="000000"/>
              </a:buClr>
              <a:buSzPts val="1400"/>
            </a:pPr>
            <a:r>
              <a:rPr lang="en-GB" sz="1000" b="1" dirty="0">
                <a:solidFill>
                  <a:schemeClr val="bg1"/>
                </a:solidFill>
                <a:ea typeface="Arial"/>
                <a:cs typeface="Arial"/>
                <a:sym typeface="Arial"/>
              </a:rPr>
              <a:t>Recommendation</a:t>
            </a:r>
          </a:p>
        </p:txBody>
      </p:sp>
      <p:sp>
        <p:nvSpPr>
          <p:cNvPr id="39" name="Google Shape;211;p35">
            <a:extLst>
              <a:ext uri="{FF2B5EF4-FFF2-40B4-BE49-F238E27FC236}">
                <a16:creationId xmlns:a16="http://schemas.microsoft.com/office/drawing/2014/main" id="{A4771DAD-5746-1DA3-9D2D-D6CD1DECBDD4}"/>
              </a:ext>
            </a:extLst>
          </p:cNvPr>
          <p:cNvSpPr/>
          <p:nvPr/>
        </p:nvSpPr>
        <p:spPr>
          <a:xfrm>
            <a:off x="7315379" y="1195726"/>
            <a:ext cx="1458198" cy="1492477"/>
          </a:xfrm>
          <a:prstGeom prst="rect">
            <a:avLst/>
          </a:prstGeom>
          <a:noFill/>
          <a:ln>
            <a:noFill/>
          </a:ln>
        </p:spPr>
        <p:txBody>
          <a:bodyPr spcFirstLastPara="1" wrap="square" lIns="51431" tIns="51431" rIns="51431" bIns="51431" anchor="ctr" anchorCtr="0">
            <a:noAutofit/>
          </a:bodyPr>
          <a:lstStyle/>
          <a:p>
            <a:pPr>
              <a:buClr>
                <a:srgbClr val="000000"/>
              </a:buClr>
              <a:buSzPts val="1400"/>
            </a:pPr>
            <a:endParaRPr lang="en-GB" sz="1000" dirty="0">
              <a:solidFill>
                <a:srgbClr val="000000"/>
              </a:solidFill>
              <a:ea typeface="Arial"/>
              <a:cs typeface="Arial"/>
              <a:sym typeface="Arial"/>
            </a:endParaRPr>
          </a:p>
        </p:txBody>
      </p:sp>
      <p:sp>
        <p:nvSpPr>
          <p:cNvPr id="40" name="Google Shape;212;p35">
            <a:extLst>
              <a:ext uri="{FF2B5EF4-FFF2-40B4-BE49-F238E27FC236}">
                <a16:creationId xmlns:a16="http://schemas.microsoft.com/office/drawing/2014/main" id="{AB25D07E-2143-C4B1-E35D-F06C542DA067}"/>
              </a:ext>
            </a:extLst>
          </p:cNvPr>
          <p:cNvSpPr txBox="1"/>
          <p:nvPr/>
        </p:nvSpPr>
        <p:spPr>
          <a:xfrm>
            <a:off x="7256890" y="1732761"/>
            <a:ext cx="1532780" cy="1124739"/>
          </a:xfrm>
          <a:prstGeom prst="rect">
            <a:avLst/>
          </a:prstGeom>
          <a:noFill/>
          <a:ln>
            <a:noFill/>
          </a:ln>
        </p:spPr>
        <p:txBody>
          <a:bodyPr spcFirstLastPara="1" wrap="square" lIns="0" tIns="0" rIns="0" bIns="0" anchor="t" anchorCtr="0">
            <a:noAutofit/>
          </a:bodyPr>
          <a:lstStyle/>
          <a:p>
            <a:pPr>
              <a:spcAft>
                <a:spcPts val="600"/>
              </a:spcAft>
              <a:buClr>
                <a:srgbClr val="666666"/>
              </a:buClr>
              <a:buSzPts val="900"/>
            </a:pPr>
            <a:r>
              <a:rPr lang="en-GB" sz="900" dirty="0">
                <a:ea typeface="Arial"/>
                <a:cs typeface="Arial"/>
                <a:sym typeface="Arial"/>
              </a:rPr>
              <a:t>Integrate PSC feedback</a:t>
            </a:r>
          </a:p>
          <a:p>
            <a:pPr>
              <a:spcAft>
                <a:spcPts val="600"/>
              </a:spcAft>
              <a:buClr>
                <a:srgbClr val="666666"/>
              </a:buClr>
              <a:buSzPts val="900"/>
            </a:pPr>
            <a:r>
              <a:rPr lang="en-GB" sz="900" dirty="0">
                <a:ea typeface="Arial"/>
                <a:cs typeface="Arial"/>
                <a:sym typeface="Arial"/>
              </a:rPr>
              <a:t>Present to CIMM SC</a:t>
            </a:r>
          </a:p>
          <a:p>
            <a:pPr>
              <a:spcAft>
                <a:spcPts val="600"/>
              </a:spcAft>
              <a:buClr>
                <a:srgbClr val="666666"/>
              </a:buClr>
              <a:buSzPts val="900"/>
            </a:pPr>
            <a:r>
              <a:rPr lang="en-GB" sz="900" dirty="0">
                <a:ea typeface="Arial"/>
                <a:cs typeface="Arial"/>
                <a:sym typeface="Arial"/>
              </a:rPr>
              <a:t>Integrate SC feedback</a:t>
            </a:r>
          </a:p>
          <a:p>
            <a:pPr>
              <a:spcAft>
                <a:spcPts val="600"/>
              </a:spcAft>
              <a:buClr>
                <a:srgbClr val="666666"/>
              </a:buClr>
              <a:buSzPts val="900"/>
            </a:pPr>
            <a:r>
              <a:rPr lang="en-GB" sz="900" dirty="0">
                <a:ea typeface="Arial"/>
                <a:cs typeface="Arial"/>
                <a:sym typeface="Arial"/>
              </a:rPr>
              <a:t>CIMM member presentation and paper</a:t>
            </a:r>
          </a:p>
        </p:txBody>
      </p:sp>
      <p:cxnSp>
        <p:nvCxnSpPr>
          <p:cNvPr id="16" name="Straight Connector 15">
            <a:extLst>
              <a:ext uri="{FF2B5EF4-FFF2-40B4-BE49-F238E27FC236}">
                <a16:creationId xmlns:a16="http://schemas.microsoft.com/office/drawing/2014/main" id="{90B1E76C-FE72-BE71-3977-0720AA4CFF53}"/>
              </a:ext>
            </a:extLst>
          </p:cNvPr>
          <p:cNvCxnSpPr/>
          <p:nvPr/>
        </p:nvCxnSpPr>
        <p:spPr>
          <a:xfrm flipV="1">
            <a:off x="347359" y="1551638"/>
            <a:ext cx="0" cy="156309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A56F2ED-5D87-045D-6357-0ED010122907}"/>
              </a:ext>
            </a:extLst>
          </p:cNvPr>
          <p:cNvCxnSpPr/>
          <p:nvPr/>
        </p:nvCxnSpPr>
        <p:spPr>
          <a:xfrm flipV="1">
            <a:off x="2053446" y="1551638"/>
            <a:ext cx="0" cy="156309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CF905D2-87AC-54B6-56B3-0C5685F0D93D}"/>
              </a:ext>
            </a:extLst>
          </p:cNvPr>
          <p:cNvCxnSpPr/>
          <p:nvPr/>
        </p:nvCxnSpPr>
        <p:spPr>
          <a:xfrm flipV="1">
            <a:off x="3759533" y="1551638"/>
            <a:ext cx="0" cy="156309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DC44257-9C3B-BCC4-FD29-58C22289761B}"/>
              </a:ext>
            </a:extLst>
          </p:cNvPr>
          <p:cNvCxnSpPr/>
          <p:nvPr/>
        </p:nvCxnSpPr>
        <p:spPr>
          <a:xfrm flipV="1">
            <a:off x="5465620" y="1551638"/>
            <a:ext cx="0" cy="156309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FCB761A-5BD8-182C-6AD5-E4C1B62DF4E9}"/>
              </a:ext>
            </a:extLst>
          </p:cNvPr>
          <p:cNvCxnSpPr/>
          <p:nvPr/>
        </p:nvCxnSpPr>
        <p:spPr>
          <a:xfrm flipV="1">
            <a:off x="7171708" y="1551638"/>
            <a:ext cx="0" cy="1563091"/>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0F279E70-AC4D-AD42-79E9-A85D25F824BD}"/>
              </a:ext>
            </a:extLst>
          </p:cNvPr>
          <p:cNvGrpSpPr/>
          <p:nvPr/>
        </p:nvGrpSpPr>
        <p:grpSpPr>
          <a:xfrm>
            <a:off x="354329" y="3776567"/>
            <a:ext cx="8442009" cy="890684"/>
            <a:chOff x="354329" y="3857625"/>
            <a:chExt cx="7989705" cy="809625"/>
          </a:xfrm>
          <a:solidFill>
            <a:schemeClr val="bg1">
              <a:lumMod val="95000"/>
            </a:schemeClr>
          </a:solidFill>
        </p:grpSpPr>
        <p:sp>
          <p:nvSpPr>
            <p:cNvPr id="46" name="Rectangle 45">
              <a:extLst>
                <a:ext uri="{FF2B5EF4-FFF2-40B4-BE49-F238E27FC236}">
                  <a16:creationId xmlns:a16="http://schemas.microsoft.com/office/drawing/2014/main" id="{29C27F76-3536-CA44-43F3-B07CFB85F3BE}"/>
                </a:ext>
              </a:extLst>
            </p:cNvPr>
            <p:cNvSpPr/>
            <p:nvPr/>
          </p:nvSpPr>
          <p:spPr>
            <a:xfrm>
              <a:off x="354329" y="3857625"/>
              <a:ext cx="1960245" cy="80962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Review issues and current initiative with expert advisors </a:t>
              </a:r>
            </a:p>
          </p:txBody>
        </p:sp>
        <p:sp>
          <p:nvSpPr>
            <p:cNvPr id="47" name="Rectangle 46">
              <a:extLst>
                <a:ext uri="{FF2B5EF4-FFF2-40B4-BE49-F238E27FC236}">
                  <a16:creationId xmlns:a16="http://schemas.microsoft.com/office/drawing/2014/main" id="{37AB7070-DF1C-1DA7-BF0D-65B1C896B921}"/>
                </a:ext>
              </a:extLst>
            </p:cNvPr>
            <p:cNvSpPr/>
            <p:nvPr/>
          </p:nvSpPr>
          <p:spPr>
            <a:xfrm>
              <a:off x="2364149" y="3857625"/>
              <a:ext cx="1960245" cy="80962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Interview stakeholders across the advertising industry to gather current practices and opportunities for improvement</a:t>
              </a:r>
            </a:p>
          </p:txBody>
        </p:sp>
        <p:sp>
          <p:nvSpPr>
            <p:cNvPr id="48" name="Rectangle 47">
              <a:extLst>
                <a:ext uri="{FF2B5EF4-FFF2-40B4-BE49-F238E27FC236}">
                  <a16:creationId xmlns:a16="http://schemas.microsoft.com/office/drawing/2014/main" id="{5C71C3AE-026D-0ADF-D383-F206FC5C4462}"/>
                </a:ext>
              </a:extLst>
            </p:cNvPr>
            <p:cNvSpPr/>
            <p:nvPr/>
          </p:nvSpPr>
          <p:spPr>
            <a:xfrm>
              <a:off x="4373969" y="3857625"/>
              <a:ext cx="1960245" cy="80962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Conduct iterative feedback sessions with committees to identify the most feasible projects with the highest potential impact</a:t>
              </a:r>
            </a:p>
          </p:txBody>
        </p:sp>
        <p:sp>
          <p:nvSpPr>
            <p:cNvPr id="49" name="Rectangle 48">
              <a:extLst>
                <a:ext uri="{FF2B5EF4-FFF2-40B4-BE49-F238E27FC236}">
                  <a16:creationId xmlns:a16="http://schemas.microsoft.com/office/drawing/2014/main" id="{7C657080-E9AE-9D81-FF76-AE0A40D99CE9}"/>
                </a:ext>
              </a:extLst>
            </p:cNvPr>
            <p:cNvSpPr/>
            <p:nvPr/>
          </p:nvSpPr>
          <p:spPr>
            <a:xfrm>
              <a:off x="6383789" y="3857625"/>
              <a:ext cx="1960245" cy="80962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Publish list of projects, insights and recommendations</a:t>
              </a:r>
            </a:p>
          </p:txBody>
        </p:sp>
      </p:grpSp>
      <p:sp>
        <p:nvSpPr>
          <p:cNvPr id="3" name="Footer Placeholder 2">
            <a:extLst>
              <a:ext uri="{FF2B5EF4-FFF2-40B4-BE49-F238E27FC236}">
                <a16:creationId xmlns:a16="http://schemas.microsoft.com/office/drawing/2014/main" id="{5636A047-8145-FCAF-0823-B1A968BC9B87}"/>
              </a:ext>
            </a:extLst>
          </p:cNvPr>
          <p:cNvSpPr>
            <a:spLocks noGrp="1"/>
          </p:cNvSpPr>
          <p:nvPr>
            <p:ph type="ftr" sz="quarter" idx="10"/>
          </p:nvPr>
        </p:nvSpPr>
        <p:spPr/>
        <p:txBody>
          <a:bodyPr/>
          <a:lstStyle/>
          <a:p>
            <a:r>
              <a:rPr lang="en-GB" dirty="0"/>
              <a:t>Coalition for Innovation in Media Measurement, October 2023</a:t>
            </a:r>
          </a:p>
        </p:txBody>
      </p:sp>
      <p:sp>
        <p:nvSpPr>
          <p:cNvPr id="5" name="Slide Number Placeholder 4">
            <a:extLst>
              <a:ext uri="{FF2B5EF4-FFF2-40B4-BE49-F238E27FC236}">
                <a16:creationId xmlns:a16="http://schemas.microsoft.com/office/drawing/2014/main" id="{98D2CCFE-0A99-3C72-3CA4-49E670A0712F}"/>
              </a:ext>
            </a:extLst>
          </p:cNvPr>
          <p:cNvSpPr>
            <a:spLocks noGrp="1"/>
          </p:cNvSpPr>
          <p:nvPr>
            <p:ph type="sldNum" sz="quarter" idx="11"/>
          </p:nvPr>
        </p:nvSpPr>
        <p:spPr/>
        <p:txBody>
          <a:bodyPr/>
          <a:lstStyle/>
          <a:p>
            <a:fld id="{10AABD62-4B1F-4370-9BF1-A64AA2AFB05A}" type="slidenum">
              <a:rPr lang="en-GB" smtClean="0"/>
              <a:pPr/>
              <a:t>7</a:t>
            </a:fld>
            <a:endParaRPr lang="en-GB" dirty="0"/>
          </a:p>
        </p:txBody>
      </p:sp>
    </p:spTree>
    <p:extLst>
      <p:ext uri="{BB962C8B-B14F-4D97-AF65-F5344CB8AC3E}">
        <p14:creationId xmlns:p14="http://schemas.microsoft.com/office/powerpoint/2010/main" val="1664816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DF089-76ED-7E3A-3A77-DB1AD8407B4C}"/>
              </a:ext>
            </a:extLst>
          </p:cNvPr>
          <p:cNvSpPr>
            <a:spLocks noGrp="1"/>
          </p:cNvSpPr>
          <p:nvPr>
            <p:ph type="title"/>
          </p:nvPr>
        </p:nvSpPr>
        <p:spPr/>
        <p:txBody>
          <a:bodyPr/>
          <a:lstStyle/>
          <a:p>
            <a:r>
              <a:rPr lang="en-GB" dirty="0"/>
              <a:t>It Takes a Village: Credits and Appreciation</a:t>
            </a:r>
          </a:p>
        </p:txBody>
      </p:sp>
      <p:sp>
        <p:nvSpPr>
          <p:cNvPr id="5" name="Rectangle 4">
            <a:extLst>
              <a:ext uri="{FF2B5EF4-FFF2-40B4-BE49-F238E27FC236}">
                <a16:creationId xmlns:a16="http://schemas.microsoft.com/office/drawing/2014/main" id="{AF21632F-9004-4B31-6CF7-90EB0DE86E86}"/>
              </a:ext>
            </a:extLst>
          </p:cNvPr>
          <p:cNvSpPr/>
          <p:nvPr/>
        </p:nvSpPr>
        <p:spPr>
          <a:xfrm>
            <a:off x="342900" y="1093788"/>
            <a:ext cx="2066490" cy="35734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56000" rIns="72000" rtlCol="0" anchor="t"/>
          <a:lstStyle/>
          <a:p>
            <a:pPr>
              <a:spcAft>
                <a:spcPts val="1200"/>
              </a:spcAft>
            </a:pPr>
            <a:r>
              <a:rPr lang="en-GB" sz="1000" b="1" dirty="0">
                <a:solidFill>
                  <a:schemeClr val="tx1"/>
                </a:solidFill>
              </a:rPr>
              <a:t>Adam Gerber, </a:t>
            </a:r>
            <a:r>
              <a:rPr lang="en-GB" sz="1000" dirty="0">
                <a:solidFill>
                  <a:schemeClr val="tx1"/>
                </a:solidFill>
              </a:rPr>
              <a:t>Head of Client Development, Advertising, Netflix</a:t>
            </a:r>
          </a:p>
          <a:p>
            <a:pPr>
              <a:spcAft>
                <a:spcPts val="1200"/>
              </a:spcAft>
            </a:pPr>
            <a:r>
              <a:rPr lang="en-GB" sz="1000" b="1" dirty="0">
                <a:solidFill>
                  <a:schemeClr val="tx1"/>
                </a:solidFill>
              </a:rPr>
              <a:t>Brian West</a:t>
            </a:r>
            <a:r>
              <a:rPr lang="en-GB" sz="1000" dirty="0">
                <a:solidFill>
                  <a:schemeClr val="tx1"/>
                </a:solidFill>
              </a:rPr>
              <a:t>, SVP, Data &amp; Measurement Strategy, NBCU</a:t>
            </a:r>
          </a:p>
          <a:p>
            <a:pPr>
              <a:spcAft>
                <a:spcPts val="1200"/>
              </a:spcAft>
            </a:pPr>
            <a:r>
              <a:rPr lang="en-GB" sz="1000" b="1" dirty="0">
                <a:solidFill>
                  <a:schemeClr val="tx1"/>
                </a:solidFill>
              </a:rPr>
              <a:t>Helen Katz</a:t>
            </a:r>
            <a:r>
              <a:rPr lang="en-GB" sz="1000" dirty="0">
                <a:solidFill>
                  <a:schemeClr val="tx1"/>
                </a:solidFill>
              </a:rPr>
              <a:t>, EVP Research, Publicis Media</a:t>
            </a:r>
          </a:p>
          <a:p>
            <a:pPr>
              <a:spcAft>
                <a:spcPts val="1200"/>
              </a:spcAft>
            </a:pPr>
            <a:r>
              <a:rPr lang="en-GB" sz="1000" b="1" dirty="0">
                <a:solidFill>
                  <a:schemeClr val="tx1"/>
                </a:solidFill>
              </a:rPr>
              <a:t>Albert Lau, </a:t>
            </a:r>
            <a:r>
              <a:rPr lang="en-GB" sz="1000" dirty="0">
                <a:solidFill>
                  <a:schemeClr val="tx1"/>
                </a:solidFill>
              </a:rPr>
              <a:t>Senior Director, Media Analytics and Marketplace Intelligence, OMG </a:t>
            </a:r>
          </a:p>
          <a:p>
            <a:pPr>
              <a:spcAft>
                <a:spcPts val="1200"/>
              </a:spcAft>
            </a:pPr>
            <a:r>
              <a:rPr lang="en-GB" sz="1000" b="1" dirty="0">
                <a:solidFill>
                  <a:schemeClr val="tx1"/>
                </a:solidFill>
              </a:rPr>
              <a:t>Howard Shimmel, </a:t>
            </a:r>
            <a:r>
              <a:rPr lang="en-GB" sz="1000" dirty="0">
                <a:solidFill>
                  <a:schemeClr val="tx1"/>
                </a:solidFill>
              </a:rPr>
              <a:t>President, Janus Strategy &amp; Insights</a:t>
            </a:r>
          </a:p>
        </p:txBody>
      </p:sp>
      <p:sp>
        <p:nvSpPr>
          <p:cNvPr id="6" name="Rectangle 5">
            <a:extLst>
              <a:ext uri="{FF2B5EF4-FFF2-40B4-BE49-F238E27FC236}">
                <a16:creationId xmlns:a16="http://schemas.microsoft.com/office/drawing/2014/main" id="{EFF72396-E456-620C-8150-8A5F12A33153}"/>
              </a:ext>
            </a:extLst>
          </p:cNvPr>
          <p:cNvSpPr/>
          <p:nvPr/>
        </p:nvSpPr>
        <p:spPr>
          <a:xfrm>
            <a:off x="2471883" y="1093788"/>
            <a:ext cx="2066490" cy="35734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56000" rIns="72000" rtlCol="0" anchor="t"/>
          <a:lstStyle/>
          <a:p>
            <a:pPr>
              <a:spcAft>
                <a:spcPts val="1200"/>
              </a:spcAft>
            </a:pPr>
            <a:r>
              <a:rPr lang="en-GB" sz="1000" b="1" dirty="0">
                <a:solidFill>
                  <a:schemeClr val="tx1"/>
                </a:solidFill>
              </a:rPr>
              <a:t>Jonathan Steuer, </a:t>
            </a:r>
            <a:r>
              <a:rPr lang="en-GB" sz="1000" dirty="0">
                <a:solidFill>
                  <a:schemeClr val="tx1"/>
                </a:solidFill>
              </a:rPr>
              <a:t>CEO Anonymous Media Research</a:t>
            </a:r>
          </a:p>
          <a:p>
            <a:pPr>
              <a:spcAft>
                <a:spcPts val="1200"/>
              </a:spcAft>
            </a:pPr>
            <a:r>
              <a:rPr lang="en-GB" sz="1000" b="1" dirty="0">
                <a:solidFill>
                  <a:schemeClr val="tx1"/>
                </a:solidFill>
              </a:rPr>
              <a:t>Tom Morgan, </a:t>
            </a:r>
            <a:r>
              <a:rPr lang="en-GB" sz="1000" dirty="0">
                <a:solidFill>
                  <a:schemeClr val="tx1"/>
                </a:solidFill>
              </a:rPr>
              <a:t>Principal, MediaD.tv</a:t>
            </a:r>
          </a:p>
          <a:p>
            <a:pPr>
              <a:spcAft>
                <a:spcPts val="1200"/>
              </a:spcAft>
            </a:pPr>
            <a:r>
              <a:rPr lang="en-GB" sz="1000" b="1" dirty="0">
                <a:solidFill>
                  <a:schemeClr val="tx1"/>
                </a:solidFill>
              </a:rPr>
              <a:t>Bill Harvey, </a:t>
            </a:r>
            <a:r>
              <a:rPr lang="en-GB" sz="1000" dirty="0">
                <a:solidFill>
                  <a:schemeClr val="tx1"/>
                </a:solidFill>
              </a:rPr>
              <a:t>Bill Harvey Consulting</a:t>
            </a:r>
          </a:p>
        </p:txBody>
      </p:sp>
      <p:sp>
        <p:nvSpPr>
          <p:cNvPr id="7" name="Rectangle 6">
            <a:extLst>
              <a:ext uri="{FF2B5EF4-FFF2-40B4-BE49-F238E27FC236}">
                <a16:creationId xmlns:a16="http://schemas.microsoft.com/office/drawing/2014/main" id="{90AD3F61-FDE0-AF07-4605-3458ADD5AC48}"/>
              </a:ext>
            </a:extLst>
          </p:cNvPr>
          <p:cNvSpPr/>
          <p:nvPr/>
        </p:nvSpPr>
        <p:spPr>
          <a:xfrm>
            <a:off x="4600866" y="1093788"/>
            <a:ext cx="2066490" cy="35734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56000" rIns="72000" rtlCol="0" anchor="t"/>
          <a:lstStyle/>
          <a:p>
            <a:pPr>
              <a:spcAft>
                <a:spcPts val="1200"/>
              </a:spcAft>
            </a:pPr>
            <a:r>
              <a:rPr lang="en-GB" sz="1000" b="1" dirty="0">
                <a:solidFill>
                  <a:schemeClr val="tx1"/>
                </a:solidFill>
              </a:rPr>
              <a:t>Caroline Horner, </a:t>
            </a:r>
            <a:r>
              <a:rPr lang="en-GB" sz="1000" dirty="0">
                <a:solidFill>
                  <a:schemeClr val="tx1"/>
                </a:solidFill>
              </a:rPr>
              <a:t>Lift Analytics</a:t>
            </a:r>
          </a:p>
          <a:p>
            <a:pPr>
              <a:spcAft>
                <a:spcPts val="1200"/>
              </a:spcAft>
            </a:pPr>
            <a:r>
              <a:rPr lang="en-GB" sz="1000" b="1" dirty="0">
                <a:solidFill>
                  <a:schemeClr val="tx1"/>
                </a:solidFill>
              </a:rPr>
              <a:t>Myles Parker, </a:t>
            </a:r>
            <a:r>
              <a:rPr lang="en-GB" sz="1000" dirty="0">
                <a:solidFill>
                  <a:schemeClr val="tx1"/>
                </a:solidFill>
              </a:rPr>
              <a:t>Consultant</a:t>
            </a:r>
          </a:p>
        </p:txBody>
      </p:sp>
      <p:sp>
        <p:nvSpPr>
          <p:cNvPr id="8" name="Rectangle 7">
            <a:extLst>
              <a:ext uri="{FF2B5EF4-FFF2-40B4-BE49-F238E27FC236}">
                <a16:creationId xmlns:a16="http://schemas.microsoft.com/office/drawing/2014/main" id="{6E6EA894-44B9-AE9B-F2F2-0A520621A3A2}"/>
              </a:ext>
            </a:extLst>
          </p:cNvPr>
          <p:cNvSpPr/>
          <p:nvPr/>
        </p:nvSpPr>
        <p:spPr>
          <a:xfrm>
            <a:off x="6729848" y="1093788"/>
            <a:ext cx="2066490" cy="35734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56000" rIns="72000" rtlCol="0" anchor="t"/>
          <a:lstStyle/>
          <a:p>
            <a:pPr>
              <a:spcAft>
                <a:spcPts val="1200"/>
              </a:spcAft>
            </a:pPr>
            <a:r>
              <a:rPr lang="en-GB" sz="1000" b="1" dirty="0">
                <a:solidFill>
                  <a:schemeClr val="tx1"/>
                </a:solidFill>
              </a:rPr>
              <a:t>Jon Watts, </a:t>
            </a:r>
            <a:r>
              <a:rPr lang="en-GB" sz="1000" dirty="0">
                <a:solidFill>
                  <a:schemeClr val="tx1"/>
                </a:solidFill>
              </a:rPr>
              <a:t>Managing Director, CIMM</a:t>
            </a:r>
          </a:p>
          <a:p>
            <a:pPr>
              <a:spcAft>
                <a:spcPts val="1200"/>
              </a:spcAft>
            </a:pPr>
            <a:r>
              <a:rPr lang="en-GB" sz="1000" b="1" dirty="0">
                <a:solidFill>
                  <a:schemeClr val="tx1"/>
                </a:solidFill>
              </a:rPr>
              <a:t>Tameka Kee, </a:t>
            </a:r>
            <a:r>
              <a:rPr lang="en-GB" sz="1000" dirty="0">
                <a:solidFill>
                  <a:schemeClr val="tx1"/>
                </a:solidFill>
              </a:rPr>
              <a:t>Deputy Managing Director, CIMM</a:t>
            </a:r>
          </a:p>
          <a:p>
            <a:pPr>
              <a:spcAft>
                <a:spcPts val="1200"/>
              </a:spcAft>
            </a:pPr>
            <a:r>
              <a:rPr lang="en-GB" sz="1000" b="1" dirty="0">
                <a:solidFill>
                  <a:schemeClr val="tx1"/>
                </a:solidFill>
              </a:rPr>
              <a:t>India Fordham, </a:t>
            </a:r>
            <a:r>
              <a:rPr lang="en-GB" sz="1000" dirty="0">
                <a:solidFill>
                  <a:schemeClr val="tx1"/>
                </a:solidFill>
              </a:rPr>
              <a:t>Executive Assistant, ARF</a:t>
            </a:r>
          </a:p>
        </p:txBody>
      </p:sp>
      <p:sp>
        <p:nvSpPr>
          <p:cNvPr id="10" name="Oval 9">
            <a:extLst>
              <a:ext uri="{FF2B5EF4-FFF2-40B4-BE49-F238E27FC236}">
                <a16:creationId xmlns:a16="http://schemas.microsoft.com/office/drawing/2014/main" id="{D104FC69-6A12-BFB7-14CA-E5DF67103CA4}"/>
              </a:ext>
            </a:extLst>
          </p:cNvPr>
          <p:cNvSpPr/>
          <p:nvPr/>
        </p:nvSpPr>
        <p:spPr>
          <a:xfrm>
            <a:off x="413293" y="1173163"/>
            <a:ext cx="571500" cy="5715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A721F5AF-B9CF-2DC2-721D-92127D350604}"/>
              </a:ext>
            </a:extLst>
          </p:cNvPr>
          <p:cNvSpPr/>
          <p:nvPr/>
        </p:nvSpPr>
        <p:spPr>
          <a:xfrm>
            <a:off x="2542276" y="1173163"/>
            <a:ext cx="571500" cy="571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solidFill>
            </a:endParaRPr>
          </a:p>
        </p:txBody>
      </p:sp>
      <p:sp>
        <p:nvSpPr>
          <p:cNvPr id="12" name="Oval 11">
            <a:extLst>
              <a:ext uri="{FF2B5EF4-FFF2-40B4-BE49-F238E27FC236}">
                <a16:creationId xmlns:a16="http://schemas.microsoft.com/office/drawing/2014/main" id="{7BBD7C37-95C4-621B-BB9C-50E7B52A4573}"/>
              </a:ext>
            </a:extLst>
          </p:cNvPr>
          <p:cNvSpPr/>
          <p:nvPr/>
        </p:nvSpPr>
        <p:spPr>
          <a:xfrm>
            <a:off x="4671259" y="1173163"/>
            <a:ext cx="571500" cy="5715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94D8F723-D6A7-483C-DDBF-F2AFBE6170BE}"/>
              </a:ext>
            </a:extLst>
          </p:cNvPr>
          <p:cNvSpPr/>
          <p:nvPr/>
        </p:nvSpPr>
        <p:spPr>
          <a:xfrm>
            <a:off x="6800241" y="1173163"/>
            <a:ext cx="571500" cy="5715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654CDC69-9519-3784-23A2-8512219EE0D4}"/>
              </a:ext>
            </a:extLst>
          </p:cNvPr>
          <p:cNvSpPr txBox="1"/>
          <p:nvPr/>
        </p:nvSpPr>
        <p:spPr>
          <a:xfrm>
            <a:off x="1055186" y="1274247"/>
            <a:ext cx="1217387" cy="369332"/>
          </a:xfrm>
          <a:prstGeom prst="rect">
            <a:avLst/>
          </a:prstGeom>
          <a:noFill/>
        </p:spPr>
        <p:txBody>
          <a:bodyPr wrap="square" lIns="0" tIns="0" rIns="0" bIns="0" rtlCol="0" anchor="ctr">
            <a:spAutoFit/>
          </a:bodyPr>
          <a:lstStyle/>
          <a:p>
            <a:r>
              <a:rPr lang="en-GB" sz="1200" b="1" dirty="0">
                <a:solidFill>
                  <a:schemeClr val="accent1"/>
                </a:solidFill>
              </a:rPr>
              <a:t>Project Steering Committee</a:t>
            </a:r>
          </a:p>
        </p:txBody>
      </p:sp>
      <p:sp>
        <p:nvSpPr>
          <p:cNvPr id="15" name="TextBox 14">
            <a:extLst>
              <a:ext uri="{FF2B5EF4-FFF2-40B4-BE49-F238E27FC236}">
                <a16:creationId xmlns:a16="http://schemas.microsoft.com/office/drawing/2014/main" id="{C12C1797-8A97-A939-2493-E9C28421C17C}"/>
              </a:ext>
            </a:extLst>
          </p:cNvPr>
          <p:cNvSpPr txBox="1"/>
          <p:nvPr/>
        </p:nvSpPr>
        <p:spPr>
          <a:xfrm>
            <a:off x="3184169" y="1274247"/>
            <a:ext cx="1217387" cy="369332"/>
          </a:xfrm>
          <a:prstGeom prst="rect">
            <a:avLst/>
          </a:prstGeom>
          <a:noFill/>
        </p:spPr>
        <p:txBody>
          <a:bodyPr wrap="square" lIns="0" tIns="0" rIns="0" bIns="0" rtlCol="0" anchor="ctr">
            <a:spAutoFit/>
          </a:bodyPr>
          <a:lstStyle/>
          <a:p>
            <a:r>
              <a:rPr lang="en-GB" sz="1200" b="1" dirty="0">
                <a:solidFill>
                  <a:schemeClr val="accent2"/>
                </a:solidFill>
              </a:rPr>
              <a:t>Technical Advisors</a:t>
            </a:r>
          </a:p>
        </p:txBody>
      </p:sp>
      <p:sp>
        <p:nvSpPr>
          <p:cNvPr id="16" name="TextBox 15">
            <a:extLst>
              <a:ext uri="{FF2B5EF4-FFF2-40B4-BE49-F238E27FC236}">
                <a16:creationId xmlns:a16="http://schemas.microsoft.com/office/drawing/2014/main" id="{48909508-802A-1EE6-C860-7AC0E14E3DC7}"/>
              </a:ext>
            </a:extLst>
          </p:cNvPr>
          <p:cNvSpPr txBox="1"/>
          <p:nvPr/>
        </p:nvSpPr>
        <p:spPr>
          <a:xfrm>
            <a:off x="5313152" y="1366580"/>
            <a:ext cx="1217387" cy="184666"/>
          </a:xfrm>
          <a:prstGeom prst="rect">
            <a:avLst/>
          </a:prstGeom>
          <a:noFill/>
        </p:spPr>
        <p:txBody>
          <a:bodyPr wrap="square" lIns="0" tIns="0" rIns="0" bIns="0" rtlCol="0" anchor="ctr">
            <a:spAutoFit/>
          </a:bodyPr>
          <a:lstStyle/>
          <a:p>
            <a:r>
              <a:rPr lang="en-GB" sz="1200" b="1" dirty="0">
                <a:solidFill>
                  <a:schemeClr val="accent3"/>
                </a:solidFill>
              </a:rPr>
              <a:t>Project Leads </a:t>
            </a:r>
          </a:p>
        </p:txBody>
      </p:sp>
      <p:sp>
        <p:nvSpPr>
          <p:cNvPr id="17" name="TextBox 16">
            <a:extLst>
              <a:ext uri="{FF2B5EF4-FFF2-40B4-BE49-F238E27FC236}">
                <a16:creationId xmlns:a16="http://schemas.microsoft.com/office/drawing/2014/main" id="{3FDF5F3F-DF4B-AF0C-0FC1-5BA9F32C83A5}"/>
              </a:ext>
            </a:extLst>
          </p:cNvPr>
          <p:cNvSpPr txBox="1"/>
          <p:nvPr/>
        </p:nvSpPr>
        <p:spPr>
          <a:xfrm>
            <a:off x="7442134" y="1366580"/>
            <a:ext cx="1217387" cy="184666"/>
          </a:xfrm>
          <a:prstGeom prst="rect">
            <a:avLst/>
          </a:prstGeom>
          <a:noFill/>
        </p:spPr>
        <p:txBody>
          <a:bodyPr wrap="square" lIns="0" tIns="0" rIns="0" bIns="0" rtlCol="0" anchor="ctr">
            <a:spAutoFit/>
          </a:bodyPr>
          <a:lstStyle/>
          <a:p>
            <a:r>
              <a:rPr lang="en-GB" sz="1200" b="1" dirty="0">
                <a:solidFill>
                  <a:schemeClr val="accent4"/>
                </a:solidFill>
              </a:rPr>
              <a:t>CIMM </a:t>
            </a:r>
          </a:p>
        </p:txBody>
      </p:sp>
      <p:sp>
        <p:nvSpPr>
          <p:cNvPr id="3" name="Footer Placeholder 2">
            <a:extLst>
              <a:ext uri="{FF2B5EF4-FFF2-40B4-BE49-F238E27FC236}">
                <a16:creationId xmlns:a16="http://schemas.microsoft.com/office/drawing/2014/main" id="{ACF404B3-2905-AD18-A66A-80E04B525A20}"/>
              </a:ext>
            </a:extLst>
          </p:cNvPr>
          <p:cNvSpPr>
            <a:spLocks noGrp="1"/>
          </p:cNvSpPr>
          <p:nvPr>
            <p:ph type="ftr" sz="quarter" idx="10"/>
          </p:nvPr>
        </p:nvSpPr>
        <p:spPr/>
        <p:txBody>
          <a:bodyPr/>
          <a:lstStyle/>
          <a:p>
            <a:r>
              <a:rPr lang="en-GB" dirty="0"/>
              <a:t>Coalition for Innovation in Media Measurement, October 2023</a:t>
            </a:r>
          </a:p>
        </p:txBody>
      </p:sp>
      <p:sp>
        <p:nvSpPr>
          <p:cNvPr id="20" name="Freeform: Shape 19">
            <a:extLst>
              <a:ext uri="{FF2B5EF4-FFF2-40B4-BE49-F238E27FC236}">
                <a16:creationId xmlns:a16="http://schemas.microsoft.com/office/drawing/2014/main" id="{B806BF8E-5BE1-596C-C660-A487752C0ABA}"/>
              </a:ext>
            </a:extLst>
          </p:cNvPr>
          <p:cNvSpPr/>
          <p:nvPr/>
        </p:nvSpPr>
        <p:spPr>
          <a:xfrm>
            <a:off x="540207" y="1305766"/>
            <a:ext cx="317674" cy="306294"/>
          </a:xfrm>
          <a:custGeom>
            <a:avLst/>
            <a:gdLst>
              <a:gd name="connsiteX0" fmla="*/ 665902 w 845038"/>
              <a:gd name="connsiteY0" fmla="*/ 200625 h 814768"/>
              <a:gd name="connsiteX1" fmla="*/ 781031 w 845038"/>
              <a:gd name="connsiteY1" fmla="*/ 285436 h 814768"/>
              <a:gd name="connsiteX2" fmla="*/ 776888 w 845038"/>
              <a:gd name="connsiteY2" fmla="*/ 309924 h 814768"/>
              <a:gd name="connsiteX3" fmla="*/ 754713 w 845038"/>
              <a:gd name="connsiteY3" fmla="*/ 321126 h 814768"/>
              <a:gd name="connsiteX4" fmla="*/ 609924 w 845038"/>
              <a:gd name="connsiteY4" fmla="*/ 321126 h 814768"/>
              <a:gd name="connsiteX5" fmla="*/ 609924 w 845038"/>
              <a:gd name="connsiteY5" fmla="*/ 319669 h 814768"/>
              <a:gd name="connsiteX6" fmla="*/ 609771 w 845038"/>
              <a:gd name="connsiteY6" fmla="*/ 318221 h 814768"/>
              <a:gd name="connsiteX7" fmla="*/ 580596 w 845038"/>
              <a:gd name="connsiteY7" fmla="*/ 236030 h 814768"/>
              <a:gd name="connsiteX8" fmla="*/ 665902 w 845038"/>
              <a:gd name="connsiteY8" fmla="*/ 200625 h 814768"/>
              <a:gd name="connsiteX9" fmla="*/ 665902 w 845038"/>
              <a:gd name="connsiteY9" fmla="*/ 200625 h 814768"/>
              <a:gd name="connsiteX10" fmla="*/ 845039 w 845038"/>
              <a:gd name="connsiteY10" fmla="*/ 392249 h 814768"/>
              <a:gd name="connsiteX11" fmla="*/ 845039 w 845038"/>
              <a:gd name="connsiteY11" fmla="*/ 449361 h 814768"/>
              <a:gd name="connsiteX12" fmla="*/ 752275 w 845038"/>
              <a:gd name="connsiteY12" fmla="*/ 464210 h 814768"/>
              <a:gd name="connsiteX13" fmla="*/ 706574 w 845038"/>
              <a:gd name="connsiteY13" fmla="*/ 574529 h 814768"/>
              <a:gd name="connsiteX14" fmla="*/ 761676 w 845038"/>
              <a:gd name="connsiteY14" fmla="*/ 650634 h 814768"/>
              <a:gd name="connsiteX15" fmla="*/ 680904 w 845038"/>
              <a:gd name="connsiteY15" fmla="*/ 731406 h 814768"/>
              <a:gd name="connsiteX16" fmla="*/ 604799 w 845038"/>
              <a:gd name="connsiteY16" fmla="*/ 676304 h 814768"/>
              <a:gd name="connsiteX17" fmla="*/ 494481 w 845038"/>
              <a:gd name="connsiteY17" fmla="*/ 722005 h 814768"/>
              <a:gd name="connsiteX18" fmla="*/ 479631 w 845038"/>
              <a:gd name="connsiteY18" fmla="*/ 814768 h 814768"/>
              <a:gd name="connsiteX19" fmla="*/ 365408 w 845038"/>
              <a:gd name="connsiteY19" fmla="*/ 814768 h 814768"/>
              <a:gd name="connsiteX20" fmla="*/ 350558 w 845038"/>
              <a:gd name="connsiteY20" fmla="*/ 722005 h 814768"/>
              <a:gd name="connsiteX21" fmla="*/ 240240 w 845038"/>
              <a:gd name="connsiteY21" fmla="*/ 676304 h 814768"/>
              <a:gd name="connsiteX22" fmla="*/ 164135 w 845038"/>
              <a:gd name="connsiteY22" fmla="*/ 731406 h 814768"/>
              <a:gd name="connsiteX23" fmla="*/ 83363 w 845038"/>
              <a:gd name="connsiteY23" fmla="*/ 650634 h 814768"/>
              <a:gd name="connsiteX24" fmla="*/ 138465 w 845038"/>
              <a:gd name="connsiteY24" fmla="*/ 574529 h 814768"/>
              <a:gd name="connsiteX25" fmla="*/ 92764 w 845038"/>
              <a:gd name="connsiteY25" fmla="*/ 464210 h 814768"/>
              <a:gd name="connsiteX26" fmla="*/ 0 w 845038"/>
              <a:gd name="connsiteY26" fmla="*/ 449361 h 814768"/>
              <a:gd name="connsiteX27" fmla="*/ 0 w 845038"/>
              <a:gd name="connsiteY27" fmla="*/ 392249 h 814768"/>
              <a:gd name="connsiteX28" fmla="*/ 85049 w 845038"/>
              <a:gd name="connsiteY28" fmla="*/ 392249 h 814768"/>
              <a:gd name="connsiteX29" fmla="*/ 138989 w 845038"/>
              <a:gd name="connsiteY29" fmla="*/ 392249 h 814768"/>
              <a:gd name="connsiteX30" fmla="*/ 188262 w 845038"/>
              <a:gd name="connsiteY30" fmla="*/ 392249 h 814768"/>
              <a:gd name="connsiteX31" fmla="*/ 188262 w 845038"/>
              <a:gd name="connsiteY31" fmla="*/ 392249 h 814768"/>
              <a:gd name="connsiteX32" fmla="*/ 422519 w 845038"/>
              <a:gd name="connsiteY32" fmla="*/ 626507 h 814768"/>
              <a:gd name="connsiteX33" fmla="*/ 656777 w 845038"/>
              <a:gd name="connsiteY33" fmla="*/ 392249 h 814768"/>
              <a:gd name="connsiteX34" fmla="*/ 656777 w 845038"/>
              <a:gd name="connsiteY34" fmla="*/ 392249 h 814768"/>
              <a:gd name="connsiteX35" fmla="*/ 706050 w 845038"/>
              <a:gd name="connsiteY35" fmla="*/ 392249 h 814768"/>
              <a:gd name="connsiteX36" fmla="*/ 759990 w 845038"/>
              <a:gd name="connsiteY36" fmla="*/ 392249 h 814768"/>
              <a:gd name="connsiteX37" fmla="*/ 845039 w 845038"/>
              <a:gd name="connsiteY37" fmla="*/ 392249 h 814768"/>
              <a:gd name="connsiteX38" fmla="*/ 845039 w 845038"/>
              <a:gd name="connsiteY38" fmla="*/ 392249 h 814768"/>
              <a:gd name="connsiteX39" fmla="*/ 422519 w 845038"/>
              <a:gd name="connsiteY39" fmla="*/ 0 h 814768"/>
              <a:gd name="connsiteX40" fmla="*/ 503958 w 845038"/>
              <a:gd name="connsiteY40" fmla="*/ 81439 h 814768"/>
              <a:gd name="connsiteX41" fmla="*/ 422519 w 845038"/>
              <a:gd name="connsiteY41" fmla="*/ 162878 h 814768"/>
              <a:gd name="connsiteX42" fmla="*/ 341081 w 845038"/>
              <a:gd name="connsiteY42" fmla="*/ 81439 h 814768"/>
              <a:gd name="connsiteX43" fmla="*/ 422519 w 845038"/>
              <a:gd name="connsiteY43" fmla="*/ 0 h 814768"/>
              <a:gd name="connsiteX44" fmla="*/ 422519 w 845038"/>
              <a:gd name="connsiteY44" fmla="*/ 0 h 814768"/>
              <a:gd name="connsiteX45" fmla="*/ 582663 w 845038"/>
              <a:gd name="connsiteY45" fmla="*/ 321116 h 814768"/>
              <a:gd name="connsiteX46" fmla="*/ 422519 w 845038"/>
              <a:gd name="connsiteY46" fmla="*/ 177384 h 814768"/>
              <a:gd name="connsiteX47" fmla="*/ 262376 w 845038"/>
              <a:gd name="connsiteY47" fmla="*/ 321126 h 814768"/>
              <a:gd name="connsiteX48" fmla="*/ 262376 w 845038"/>
              <a:gd name="connsiteY48" fmla="*/ 353682 h 814768"/>
              <a:gd name="connsiteX49" fmla="*/ 305419 w 845038"/>
              <a:gd name="connsiteY49" fmla="*/ 396726 h 814768"/>
              <a:gd name="connsiteX50" fmla="*/ 539610 w 845038"/>
              <a:gd name="connsiteY50" fmla="*/ 396726 h 814768"/>
              <a:gd name="connsiteX51" fmla="*/ 582654 w 845038"/>
              <a:gd name="connsiteY51" fmla="*/ 353682 h 814768"/>
              <a:gd name="connsiteX52" fmla="*/ 582654 w 845038"/>
              <a:gd name="connsiteY52" fmla="*/ 321116 h 814768"/>
              <a:gd name="connsiteX53" fmla="*/ 582663 w 845038"/>
              <a:gd name="connsiteY53" fmla="*/ 321116 h 814768"/>
              <a:gd name="connsiteX54" fmla="*/ 179137 w 845038"/>
              <a:gd name="connsiteY54" fmla="*/ 62494 h 814768"/>
              <a:gd name="connsiteX55" fmla="*/ 240059 w 845038"/>
              <a:gd name="connsiteY55" fmla="*/ 123425 h 814768"/>
              <a:gd name="connsiteX56" fmla="*/ 179137 w 845038"/>
              <a:gd name="connsiteY56" fmla="*/ 184347 h 814768"/>
              <a:gd name="connsiteX57" fmla="*/ 118205 w 845038"/>
              <a:gd name="connsiteY57" fmla="*/ 123425 h 814768"/>
              <a:gd name="connsiteX58" fmla="*/ 179137 w 845038"/>
              <a:gd name="connsiteY58" fmla="*/ 62494 h 814768"/>
              <a:gd name="connsiteX59" fmla="*/ 179137 w 845038"/>
              <a:gd name="connsiteY59" fmla="*/ 62494 h 814768"/>
              <a:gd name="connsiteX60" fmla="*/ 179137 w 845038"/>
              <a:gd name="connsiteY60" fmla="*/ 200625 h 814768"/>
              <a:gd name="connsiteX61" fmla="*/ 264452 w 845038"/>
              <a:gd name="connsiteY61" fmla="*/ 236030 h 814768"/>
              <a:gd name="connsiteX62" fmla="*/ 235287 w 845038"/>
              <a:gd name="connsiteY62" fmla="*/ 318221 h 814768"/>
              <a:gd name="connsiteX63" fmla="*/ 235134 w 845038"/>
              <a:gd name="connsiteY63" fmla="*/ 319669 h 814768"/>
              <a:gd name="connsiteX64" fmla="*/ 235134 w 845038"/>
              <a:gd name="connsiteY64" fmla="*/ 321126 h 814768"/>
              <a:gd name="connsiteX65" fmla="*/ 90316 w 845038"/>
              <a:gd name="connsiteY65" fmla="*/ 321126 h 814768"/>
              <a:gd name="connsiteX66" fmla="*/ 68142 w 845038"/>
              <a:gd name="connsiteY66" fmla="*/ 309924 h 814768"/>
              <a:gd name="connsiteX67" fmla="*/ 63998 w 845038"/>
              <a:gd name="connsiteY67" fmla="*/ 285436 h 814768"/>
              <a:gd name="connsiteX68" fmla="*/ 179137 w 845038"/>
              <a:gd name="connsiteY68" fmla="*/ 200625 h 814768"/>
              <a:gd name="connsiteX69" fmla="*/ 179137 w 845038"/>
              <a:gd name="connsiteY69" fmla="*/ 200625 h 814768"/>
              <a:gd name="connsiteX70" fmla="*/ 665912 w 845038"/>
              <a:gd name="connsiteY70" fmla="*/ 62494 h 814768"/>
              <a:gd name="connsiteX71" fmla="*/ 726843 w 845038"/>
              <a:gd name="connsiteY71" fmla="*/ 123425 h 814768"/>
              <a:gd name="connsiteX72" fmla="*/ 665912 w 845038"/>
              <a:gd name="connsiteY72" fmla="*/ 184347 h 814768"/>
              <a:gd name="connsiteX73" fmla="*/ 604990 w 845038"/>
              <a:gd name="connsiteY73" fmla="*/ 123425 h 814768"/>
              <a:gd name="connsiteX74" fmla="*/ 665912 w 845038"/>
              <a:gd name="connsiteY74" fmla="*/ 62494 h 81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845038" h="814768">
                <a:moveTo>
                  <a:pt x="665902" y="200625"/>
                </a:moveTo>
                <a:cubicBezTo>
                  <a:pt x="720033" y="200625"/>
                  <a:pt x="765820" y="236315"/>
                  <a:pt x="781031" y="285436"/>
                </a:cubicBezTo>
                <a:cubicBezTo>
                  <a:pt x="783707" y="294065"/>
                  <a:pt x="782250" y="302657"/>
                  <a:pt x="776888" y="309924"/>
                </a:cubicBezTo>
                <a:cubicBezTo>
                  <a:pt x="771525" y="317202"/>
                  <a:pt x="763753" y="321126"/>
                  <a:pt x="754713" y="321126"/>
                </a:cubicBezTo>
                <a:lnTo>
                  <a:pt x="609924" y="321126"/>
                </a:lnTo>
                <a:lnTo>
                  <a:pt x="609924" y="319669"/>
                </a:lnTo>
                <a:lnTo>
                  <a:pt x="609771" y="318221"/>
                </a:lnTo>
                <a:cubicBezTo>
                  <a:pt x="606533" y="287998"/>
                  <a:pt x="596227" y="260080"/>
                  <a:pt x="580596" y="236030"/>
                </a:cubicBezTo>
                <a:cubicBezTo>
                  <a:pt x="602409" y="214160"/>
                  <a:pt x="632574" y="200625"/>
                  <a:pt x="665902" y="200625"/>
                </a:cubicBezTo>
                <a:lnTo>
                  <a:pt x="665902" y="200625"/>
                </a:lnTo>
                <a:close/>
                <a:moveTo>
                  <a:pt x="845039" y="392249"/>
                </a:moveTo>
                <a:lnTo>
                  <a:pt x="845039" y="449361"/>
                </a:lnTo>
                <a:lnTo>
                  <a:pt x="752275" y="464210"/>
                </a:lnTo>
                <a:cubicBezTo>
                  <a:pt x="743617" y="504063"/>
                  <a:pt x="727939" y="541296"/>
                  <a:pt x="706574" y="574529"/>
                </a:cubicBezTo>
                <a:lnTo>
                  <a:pt x="761676" y="650634"/>
                </a:lnTo>
                <a:lnTo>
                  <a:pt x="680904" y="731406"/>
                </a:lnTo>
                <a:lnTo>
                  <a:pt x="604799" y="676304"/>
                </a:lnTo>
                <a:cubicBezTo>
                  <a:pt x="571567" y="697678"/>
                  <a:pt x="534333" y="713346"/>
                  <a:pt x="494481" y="722005"/>
                </a:cubicBezTo>
                <a:lnTo>
                  <a:pt x="479631" y="814768"/>
                </a:lnTo>
                <a:lnTo>
                  <a:pt x="365408" y="814768"/>
                </a:lnTo>
                <a:lnTo>
                  <a:pt x="350558" y="722005"/>
                </a:lnTo>
                <a:cubicBezTo>
                  <a:pt x="310706" y="713346"/>
                  <a:pt x="273472" y="697668"/>
                  <a:pt x="240240" y="676304"/>
                </a:cubicBezTo>
                <a:lnTo>
                  <a:pt x="164135" y="731406"/>
                </a:lnTo>
                <a:lnTo>
                  <a:pt x="83363" y="650634"/>
                </a:lnTo>
                <a:lnTo>
                  <a:pt x="138465" y="574529"/>
                </a:lnTo>
                <a:cubicBezTo>
                  <a:pt x="117091" y="541296"/>
                  <a:pt x="101422" y="504063"/>
                  <a:pt x="92764" y="464210"/>
                </a:cubicBezTo>
                <a:lnTo>
                  <a:pt x="0" y="449361"/>
                </a:lnTo>
                <a:lnTo>
                  <a:pt x="0" y="392249"/>
                </a:lnTo>
                <a:lnTo>
                  <a:pt x="85049" y="392249"/>
                </a:lnTo>
                <a:lnTo>
                  <a:pt x="138989" y="392249"/>
                </a:lnTo>
                <a:lnTo>
                  <a:pt x="188262" y="392249"/>
                </a:lnTo>
                <a:lnTo>
                  <a:pt x="188262" y="392249"/>
                </a:lnTo>
                <a:cubicBezTo>
                  <a:pt x="188262" y="521627"/>
                  <a:pt x="293141" y="626507"/>
                  <a:pt x="422519" y="626507"/>
                </a:cubicBezTo>
                <a:cubicBezTo>
                  <a:pt x="551898" y="626507"/>
                  <a:pt x="656777" y="521627"/>
                  <a:pt x="656777" y="392249"/>
                </a:cubicBezTo>
                <a:lnTo>
                  <a:pt x="656777" y="392249"/>
                </a:lnTo>
                <a:lnTo>
                  <a:pt x="706050" y="392249"/>
                </a:lnTo>
                <a:lnTo>
                  <a:pt x="759990" y="392249"/>
                </a:lnTo>
                <a:lnTo>
                  <a:pt x="845039" y="392249"/>
                </a:lnTo>
                <a:lnTo>
                  <a:pt x="845039" y="392249"/>
                </a:lnTo>
                <a:close/>
                <a:moveTo>
                  <a:pt x="422519" y="0"/>
                </a:moveTo>
                <a:cubicBezTo>
                  <a:pt x="467497" y="0"/>
                  <a:pt x="503958" y="36462"/>
                  <a:pt x="503958" y="81439"/>
                </a:cubicBezTo>
                <a:cubicBezTo>
                  <a:pt x="503958" y="126416"/>
                  <a:pt x="467497" y="162878"/>
                  <a:pt x="422519" y="162878"/>
                </a:cubicBezTo>
                <a:cubicBezTo>
                  <a:pt x="377542" y="162878"/>
                  <a:pt x="341081" y="126416"/>
                  <a:pt x="341081" y="81439"/>
                </a:cubicBezTo>
                <a:cubicBezTo>
                  <a:pt x="341081" y="36462"/>
                  <a:pt x="377542" y="0"/>
                  <a:pt x="422519" y="0"/>
                </a:cubicBezTo>
                <a:lnTo>
                  <a:pt x="422519" y="0"/>
                </a:lnTo>
                <a:close/>
                <a:moveTo>
                  <a:pt x="582663" y="321116"/>
                </a:moveTo>
                <a:cubicBezTo>
                  <a:pt x="574015" y="240316"/>
                  <a:pt x="505616" y="177384"/>
                  <a:pt x="422519" y="177384"/>
                </a:cubicBezTo>
                <a:cubicBezTo>
                  <a:pt x="339423" y="177384"/>
                  <a:pt x="271024" y="240316"/>
                  <a:pt x="262376" y="321126"/>
                </a:cubicBezTo>
                <a:lnTo>
                  <a:pt x="262376" y="353682"/>
                </a:lnTo>
                <a:cubicBezTo>
                  <a:pt x="262376" y="377390"/>
                  <a:pt x="281711" y="396726"/>
                  <a:pt x="305419" y="396726"/>
                </a:cubicBezTo>
                <a:lnTo>
                  <a:pt x="539610" y="396726"/>
                </a:lnTo>
                <a:cubicBezTo>
                  <a:pt x="563318" y="396726"/>
                  <a:pt x="582654" y="377390"/>
                  <a:pt x="582654" y="353682"/>
                </a:cubicBezTo>
                <a:lnTo>
                  <a:pt x="582654" y="321116"/>
                </a:lnTo>
                <a:lnTo>
                  <a:pt x="582663" y="321116"/>
                </a:lnTo>
                <a:close/>
                <a:moveTo>
                  <a:pt x="179137" y="62494"/>
                </a:moveTo>
                <a:cubicBezTo>
                  <a:pt x="212789" y="62494"/>
                  <a:pt x="240059" y="89773"/>
                  <a:pt x="240059" y="123425"/>
                </a:cubicBezTo>
                <a:cubicBezTo>
                  <a:pt x="240059" y="157077"/>
                  <a:pt x="212779" y="184347"/>
                  <a:pt x="179137" y="184347"/>
                </a:cubicBezTo>
                <a:cubicBezTo>
                  <a:pt x="145494" y="184347"/>
                  <a:pt x="118205" y="157067"/>
                  <a:pt x="118205" y="123425"/>
                </a:cubicBezTo>
                <a:cubicBezTo>
                  <a:pt x="118205" y="89773"/>
                  <a:pt x="145485" y="62494"/>
                  <a:pt x="179137" y="62494"/>
                </a:cubicBezTo>
                <a:lnTo>
                  <a:pt x="179137" y="62494"/>
                </a:lnTo>
                <a:close/>
                <a:moveTo>
                  <a:pt x="179137" y="200625"/>
                </a:moveTo>
                <a:cubicBezTo>
                  <a:pt x="212465" y="200625"/>
                  <a:pt x="242630" y="214160"/>
                  <a:pt x="264452" y="236030"/>
                </a:cubicBezTo>
                <a:cubicBezTo>
                  <a:pt x="248831" y="260080"/>
                  <a:pt x="238516" y="287998"/>
                  <a:pt x="235287" y="318221"/>
                </a:cubicBezTo>
                <a:lnTo>
                  <a:pt x="235134" y="319669"/>
                </a:lnTo>
                <a:lnTo>
                  <a:pt x="235134" y="321126"/>
                </a:lnTo>
                <a:lnTo>
                  <a:pt x="90316" y="321126"/>
                </a:lnTo>
                <a:cubicBezTo>
                  <a:pt x="81277" y="321126"/>
                  <a:pt x="73504" y="317202"/>
                  <a:pt x="68142" y="309924"/>
                </a:cubicBezTo>
                <a:cubicBezTo>
                  <a:pt x="62779" y="302647"/>
                  <a:pt x="61331" y="294065"/>
                  <a:pt x="63998" y="285436"/>
                </a:cubicBezTo>
                <a:cubicBezTo>
                  <a:pt x="79210" y="236306"/>
                  <a:pt x="125006" y="200625"/>
                  <a:pt x="179137" y="200625"/>
                </a:cubicBezTo>
                <a:lnTo>
                  <a:pt x="179137" y="200625"/>
                </a:lnTo>
                <a:close/>
                <a:moveTo>
                  <a:pt x="665912" y="62494"/>
                </a:moveTo>
                <a:cubicBezTo>
                  <a:pt x="699564" y="62494"/>
                  <a:pt x="726843" y="89773"/>
                  <a:pt x="726843" y="123425"/>
                </a:cubicBezTo>
                <a:cubicBezTo>
                  <a:pt x="726843" y="157077"/>
                  <a:pt x="699564" y="184347"/>
                  <a:pt x="665912" y="184347"/>
                </a:cubicBezTo>
                <a:cubicBezTo>
                  <a:pt x="632260" y="184347"/>
                  <a:pt x="604990" y="157067"/>
                  <a:pt x="604990" y="123425"/>
                </a:cubicBezTo>
                <a:cubicBezTo>
                  <a:pt x="604980" y="89773"/>
                  <a:pt x="632260" y="62494"/>
                  <a:pt x="665912" y="62494"/>
                </a:cubicBezTo>
                <a:close/>
              </a:path>
            </a:pathLst>
          </a:custGeom>
          <a:solidFill>
            <a:schemeClr val="bg1"/>
          </a:solidFill>
          <a:ln w="9525" cap="flat">
            <a:noFill/>
            <a:prstDash val="solid"/>
            <a:miter/>
          </a:ln>
        </p:spPr>
        <p:txBody>
          <a:bodyPr rtlCol="0" anchor="ctr"/>
          <a:lstStyle/>
          <a:p>
            <a:endParaRPr lang="en-GB" dirty="0"/>
          </a:p>
        </p:txBody>
      </p:sp>
      <p:grpSp>
        <p:nvGrpSpPr>
          <p:cNvPr id="26" name="Graphic 23">
            <a:extLst>
              <a:ext uri="{FF2B5EF4-FFF2-40B4-BE49-F238E27FC236}">
                <a16:creationId xmlns:a16="http://schemas.microsoft.com/office/drawing/2014/main" id="{6CF5771D-7B26-35C8-8A01-8071E47A170F}"/>
              </a:ext>
            </a:extLst>
          </p:cNvPr>
          <p:cNvGrpSpPr/>
          <p:nvPr/>
        </p:nvGrpSpPr>
        <p:grpSpPr>
          <a:xfrm>
            <a:off x="2649905" y="1355414"/>
            <a:ext cx="356242" cy="206998"/>
            <a:chOff x="-1673225" y="2521584"/>
            <a:chExt cx="1186815" cy="689610"/>
          </a:xfrm>
          <a:solidFill>
            <a:schemeClr val="bg1"/>
          </a:solidFill>
        </p:grpSpPr>
        <p:sp>
          <p:nvSpPr>
            <p:cNvPr id="27" name="Freeform: Shape 26">
              <a:extLst>
                <a:ext uri="{FF2B5EF4-FFF2-40B4-BE49-F238E27FC236}">
                  <a16:creationId xmlns:a16="http://schemas.microsoft.com/office/drawing/2014/main" id="{33B1E78B-3B72-46FA-BC60-45DF2B385AC0}"/>
                </a:ext>
              </a:extLst>
            </p:cNvPr>
            <p:cNvSpPr/>
            <p:nvPr/>
          </p:nvSpPr>
          <p:spPr>
            <a:xfrm>
              <a:off x="-1264602" y="2521584"/>
              <a:ext cx="368617" cy="368617"/>
            </a:xfrm>
            <a:custGeom>
              <a:avLst/>
              <a:gdLst>
                <a:gd name="connsiteX0" fmla="*/ 345758 w 368617"/>
                <a:gd name="connsiteY0" fmla="*/ 155258 h 368617"/>
                <a:gd name="connsiteX1" fmla="*/ 337185 w 368617"/>
                <a:gd name="connsiteY1" fmla="*/ 154305 h 368617"/>
                <a:gd name="connsiteX2" fmla="*/ 313372 w 368617"/>
                <a:gd name="connsiteY2" fmla="*/ 96203 h 368617"/>
                <a:gd name="connsiteX3" fmla="*/ 319087 w 368617"/>
                <a:gd name="connsiteY3" fmla="*/ 89535 h 368617"/>
                <a:gd name="connsiteX4" fmla="*/ 333375 w 368617"/>
                <a:gd name="connsiteY4" fmla="*/ 70485 h 368617"/>
                <a:gd name="connsiteX5" fmla="*/ 298133 w 368617"/>
                <a:gd name="connsiteY5" fmla="*/ 35243 h 368617"/>
                <a:gd name="connsiteX6" fmla="*/ 279083 w 368617"/>
                <a:gd name="connsiteY6" fmla="*/ 49530 h 368617"/>
                <a:gd name="connsiteX7" fmla="*/ 272415 w 368617"/>
                <a:gd name="connsiteY7" fmla="*/ 55245 h 368617"/>
                <a:gd name="connsiteX8" fmla="*/ 214312 w 368617"/>
                <a:gd name="connsiteY8" fmla="*/ 31433 h 368617"/>
                <a:gd name="connsiteX9" fmla="*/ 213360 w 368617"/>
                <a:gd name="connsiteY9" fmla="*/ 22860 h 368617"/>
                <a:gd name="connsiteX10" fmla="*/ 209550 w 368617"/>
                <a:gd name="connsiteY10" fmla="*/ 0 h 368617"/>
                <a:gd name="connsiteX11" fmla="*/ 159068 w 368617"/>
                <a:gd name="connsiteY11" fmla="*/ 0 h 368617"/>
                <a:gd name="connsiteX12" fmla="*/ 155258 w 368617"/>
                <a:gd name="connsiteY12" fmla="*/ 22860 h 368617"/>
                <a:gd name="connsiteX13" fmla="*/ 154305 w 368617"/>
                <a:gd name="connsiteY13" fmla="*/ 31433 h 368617"/>
                <a:gd name="connsiteX14" fmla="*/ 96202 w 368617"/>
                <a:gd name="connsiteY14" fmla="*/ 55245 h 368617"/>
                <a:gd name="connsiteX15" fmla="*/ 89535 w 368617"/>
                <a:gd name="connsiteY15" fmla="*/ 49530 h 368617"/>
                <a:gd name="connsiteX16" fmla="*/ 70485 w 368617"/>
                <a:gd name="connsiteY16" fmla="*/ 35243 h 368617"/>
                <a:gd name="connsiteX17" fmla="*/ 35243 w 368617"/>
                <a:gd name="connsiteY17" fmla="*/ 70485 h 368617"/>
                <a:gd name="connsiteX18" fmla="*/ 49530 w 368617"/>
                <a:gd name="connsiteY18" fmla="*/ 89535 h 368617"/>
                <a:gd name="connsiteX19" fmla="*/ 55245 w 368617"/>
                <a:gd name="connsiteY19" fmla="*/ 96203 h 368617"/>
                <a:gd name="connsiteX20" fmla="*/ 31432 w 368617"/>
                <a:gd name="connsiteY20" fmla="*/ 154305 h 368617"/>
                <a:gd name="connsiteX21" fmla="*/ 22860 w 368617"/>
                <a:gd name="connsiteY21" fmla="*/ 155258 h 368617"/>
                <a:gd name="connsiteX22" fmla="*/ 0 w 368617"/>
                <a:gd name="connsiteY22" fmla="*/ 159067 h 368617"/>
                <a:gd name="connsiteX23" fmla="*/ 0 w 368617"/>
                <a:gd name="connsiteY23" fmla="*/ 209550 h 368617"/>
                <a:gd name="connsiteX24" fmla="*/ 22860 w 368617"/>
                <a:gd name="connsiteY24" fmla="*/ 213360 h 368617"/>
                <a:gd name="connsiteX25" fmla="*/ 31432 w 368617"/>
                <a:gd name="connsiteY25" fmla="*/ 214313 h 368617"/>
                <a:gd name="connsiteX26" fmla="*/ 55245 w 368617"/>
                <a:gd name="connsiteY26" fmla="*/ 272415 h 368617"/>
                <a:gd name="connsiteX27" fmla="*/ 49530 w 368617"/>
                <a:gd name="connsiteY27" fmla="*/ 279083 h 368617"/>
                <a:gd name="connsiteX28" fmla="*/ 35243 w 368617"/>
                <a:gd name="connsiteY28" fmla="*/ 298133 h 368617"/>
                <a:gd name="connsiteX29" fmla="*/ 70485 w 368617"/>
                <a:gd name="connsiteY29" fmla="*/ 333375 h 368617"/>
                <a:gd name="connsiteX30" fmla="*/ 89535 w 368617"/>
                <a:gd name="connsiteY30" fmla="*/ 319088 h 368617"/>
                <a:gd name="connsiteX31" fmla="*/ 96202 w 368617"/>
                <a:gd name="connsiteY31" fmla="*/ 313373 h 368617"/>
                <a:gd name="connsiteX32" fmla="*/ 154305 w 368617"/>
                <a:gd name="connsiteY32" fmla="*/ 337185 h 368617"/>
                <a:gd name="connsiteX33" fmla="*/ 155258 w 368617"/>
                <a:gd name="connsiteY33" fmla="*/ 345757 h 368617"/>
                <a:gd name="connsiteX34" fmla="*/ 159068 w 368617"/>
                <a:gd name="connsiteY34" fmla="*/ 368618 h 368617"/>
                <a:gd name="connsiteX35" fmla="*/ 209550 w 368617"/>
                <a:gd name="connsiteY35" fmla="*/ 368618 h 368617"/>
                <a:gd name="connsiteX36" fmla="*/ 213360 w 368617"/>
                <a:gd name="connsiteY36" fmla="*/ 345757 h 368617"/>
                <a:gd name="connsiteX37" fmla="*/ 214312 w 368617"/>
                <a:gd name="connsiteY37" fmla="*/ 337185 h 368617"/>
                <a:gd name="connsiteX38" fmla="*/ 272415 w 368617"/>
                <a:gd name="connsiteY38" fmla="*/ 313373 h 368617"/>
                <a:gd name="connsiteX39" fmla="*/ 279083 w 368617"/>
                <a:gd name="connsiteY39" fmla="*/ 319088 h 368617"/>
                <a:gd name="connsiteX40" fmla="*/ 298133 w 368617"/>
                <a:gd name="connsiteY40" fmla="*/ 333375 h 368617"/>
                <a:gd name="connsiteX41" fmla="*/ 333375 w 368617"/>
                <a:gd name="connsiteY41" fmla="*/ 298133 h 368617"/>
                <a:gd name="connsiteX42" fmla="*/ 319087 w 368617"/>
                <a:gd name="connsiteY42" fmla="*/ 279083 h 368617"/>
                <a:gd name="connsiteX43" fmla="*/ 313372 w 368617"/>
                <a:gd name="connsiteY43" fmla="*/ 272415 h 368617"/>
                <a:gd name="connsiteX44" fmla="*/ 337185 w 368617"/>
                <a:gd name="connsiteY44" fmla="*/ 214313 h 368617"/>
                <a:gd name="connsiteX45" fmla="*/ 345758 w 368617"/>
                <a:gd name="connsiteY45" fmla="*/ 213360 h 368617"/>
                <a:gd name="connsiteX46" fmla="*/ 368618 w 368617"/>
                <a:gd name="connsiteY46" fmla="*/ 209550 h 368617"/>
                <a:gd name="connsiteX47" fmla="*/ 368618 w 368617"/>
                <a:gd name="connsiteY47" fmla="*/ 159067 h 368617"/>
                <a:gd name="connsiteX48" fmla="*/ 345758 w 368617"/>
                <a:gd name="connsiteY48" fmla="*/ 155258 h 368617"/>
                <a:gd name="connsiteX49" fmla="*/ 233362 w 368617"/>
                <a:gd name="connsiteY49" fmla="*/ 280988 h 368617"/>
                <a:gd name="connsiteX50" fmla="*/ 218122 w 368617"/>
                <a:gd name="connsiteY50" fmla="*/ 287655 h 368617"/>
                <a:gd name="connsiteX51" fmla="*/ 183833 w 368617"/>
                <a:gd name="connsiteY51" fmla="*/ 293370 h 368617"/>
                <a:gd name="connsiteX52" fmla="*/ 149543 w 368617"/>
                <a:gd name="connsiteY52" fmla="*/ 287655 h 368617"/>
                <a:gd name="connsiteX53" fmla="*/ 134302 w 368617"/>
                <a:gd name="connsiteY53" fmla="*/ 280988 h 368617"/>
                <a:gd name="connsiteX54" fmla="*/ 85725 w 368617"/>
                <a:gd name="connsiteY54" fmla="*/ 232410 h 368617"/>
                <a:gd name="connsiteX55" fmla="*/ 79057 w 368617"/>
                <a:gd name="connsiteY55" fmla="*/ 216217 h 368617"/>
                <a:gd name="connsiteX56" fmla="*/ 73343 w 368617"/>
                <a:gd name="connsiteY56" fmla="*/ 181928 h 368617"/>
                <a:gd name="connsiteX57" fmla="*/ 79057 w 368617"/>
                <a:gd name="connsiteY57" fmla="*/ 147638 h 368617"/>
                <a:gd name="connsiteX58" fmla="*/ 85725 w 368617"/>
                <a:gd name="connsiteY58" fmla="*/ 131445 h 368617"/>
                <a:gd name="connsiteX59" fmla="*/ 133350 w 368617"/>
                <a:gd name="connsiteY59" fmla="*/ 83820 h 368617"/>
                <a:gd name="connsiteX60" fmla="*/ 149543 w 368617"/>
                <a:gd name="connsiteY60" fmla="*/ 77153 h 368617"/>
                <a:gd name="connsiteX61" fmla="*/ 183833 w 368617"/>
                <a:gd name="connsiteY61" fmla="*/ 71438 h 368617"/>
                <a:gd name="connsiteX62" fmla="*/ 218122 w 368617"/>
                <a:gd name="connsiteY62" fmla="*/ 77153 h 368617"/>
                <a:gd name="connsiteX63" fmla="*/ 234315 w 368617"/>
                <a:gd name="connsiteY63" fmla="*/ 83820 h 368617"/>
                <a:gd name="connsiteX64" fmla="*/ 281940 w 368617"/>
                <a:gd name="connsiteY64" fmla="*/ 131445 h 368617"/>
                <a:gd name="connsiteX65" fmla="*/ 288608 w 368617"/>
                <a:gd name="connsiteY65" fmla="*/ 147638 h 368617"/>
                <a:gd name="connsiteX66" fmla="*/ 294322 w 368617"/>
                <a:gd name="connsiteY66" fmla="*/ 181928 h 368617"/>
                <a:gd name="connsiteX67" fmla="*/ 288608 w 368617"/>
                <a:gd name="connsiteY67" fmla="*/ 216217 h 368617"/>
                <a:gd name="connsiteX68" fmla="*/ 281940 w 368617"/>
                <a:gd name="connsiteY68" fmla="*/ 231458 h 368617"/>
                <a:gd name="connsiteX69" fmla="*/ 233362 w 368617"/>
                <a:gd name="connsiteY69" fmla="*/ 280988 h 36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68617" h="368617">
                  <a:moveTo>
                    <a:pt x="345758" y="155258"/>
                  </a:moveTo>
                  <a:cubicBezTo>
                    <a:pt x="342900" y="155258"/>
                    <a:pt x="340043" y="154305"/>
                    <a:pt x="337185" y="154305"/>
                  </a:cubicBezTo>
                  <a:cubicBezTo>
                    <a:pt x="333375" y="133350"/>
                    <a:pt x="324803" y="113348"/>
                    <a:pt x="313372" y="96203"/>
                  </a:cubicBezTo>
                  <a:cubicBezTo>
                    <a:pt x="315278" y="94298"/>
                    <a:pt x="317183" y="91440"/>
                    <a:pt x="319087" y="89535"/>
                  </a:cubicBezTo>
                  <a:cubicBezTo>
                    <a:pt x="323850" y="83820"/>
                    <a:pt x="328612" y="77153"/>
                    <a:pt x="333375" y="70485"/>
                  </a:cubicBezTo>
                  <a:lnTo>
                    <a:pt x="298133" y="35243"/>
                  </a:lnTo>
                  <a:cubicBezTo>
                    <a:pt x="291465" y="40005"/>
                    <a:pt x="285750" y="44767"/>
                    <a:pt x="279083" y="49530"/>
                  </a:cubicBezTo>
                  <a:cubicBezTo>
                    <a:pt x="277178" y="51435"/>
                    <a:pt x="274320" y="53340"/>
                    <a:pt x="272415" y="55245"/>
                  </a:cubicBezTo>
                  <a:cubicBezTo>
                    <a:pt x="255270" y="43815"/>
                    <a:pt x="235268" y="35243"/>
                    <a:pt x="214312" y="31433"/>
                  </a:cubicBezTo>
                  <a:cubicBezTo>
                    <a:pt x="214312" y="28575"/>
                    <a:pt x="213360" y="25718"/>
                    <a:pt x="213360" y="22860"/>
                  </a:cubicBezTo>
                  <a:cubicBezTo>
                    <a:pt x="212408" y="15240"/>
                    <a:pt x="211455" y="7620"/>
                    <a:pt x="209550" y="0"/>
                  </a:cubicBezTo>
                  <a:lnTo>
                    <a:pt x="159068" y="0"/>
                  </a:lnTo>
                  <a:cubicBezTo>
                    <a:pt x="158115" y="7620"/>
                    <a:pt x="156210" y="15240"/>
                    <a:pt x="155258" y="22860"/>
                  </a:cubicBezTo>
                  <a:cubicBezTo>
                    <a:pt x="155258" y="25718"/>
                    <a:pt x="154305" y="28575"/>
                    <a:pt x="154305" y="31433"/>
                  </a:cubicBezTo>
                  <a:cubicBezTo>
                    <a:pt x="133350" y="35243"/>
                    <a:pt x="113347" y="43815"/>
                    <a:pt x="96202" y="55245"/>
                  </a:cubicBezTo>
                  <a:cubicBezTo>
                    <a:pt x="94297" y="53340"/>
                    <a:pt x="91440" y="51435"/>
                    <a:pt x="89535" y="49530"/>
                  </a:cubicBezTo>
                  <a:cubicBezTo>
                    <a:pt x="83820" y="44767"/>
                    <a:pt x="77152" y="40005"/>
                    <a:pt x="70485" y="35243"/>
                  </a:cubicBezTo>
                  <a:lnTo>
                    <a:pt x="35243" y="70485"/>
                  </a:lnTo>
                  <a:cubicBezTo>
                    <a:pt x="40005" y="77153"/>
                    <a:pt x="44768" y="82867"/>
                    <a:pt x="49530" y="89535"/>
                  </a:cubicBezTo>
                  <a:cubicBezTo>
                    <a:pt x="51435" y="91440"/>
                    <a:pt x="53340" y="94298"/>
                    <a:pt x="55245" y="96203"/>
                  </a:cubicBezTo>
                  <a:cubicBezTo>
                    <a:pt x="43815" y="113348"/>
                    <a:pt x="35243" y="133350"/>
                    <a:pt x="31432" y="154305"/>
                  </a:cubicBezTo>
                  <a:cubicBezTo>
                    <a:pt x="28575" y="154305"/>
                    <a:pt x="25718" y="155258"/>
                    <a:pt x="22860" y="155258"/>
                  </a:cubicBezTo>
                  <a:cubicBezTo>
                    <a:pt x="15240" y="156210"/>
                    <a:pt x="7620" y="157163"/>
                    <a:pt x="0" y="159067"/>
                  </a:cubicBezTo>
                  <a:lnTo>
                    <a:pt x="0" y="209550"/>
                  </a:lnTo>
                  <a:cubicBezTo>
                    <a:pt x="7620" y="210503"/>
                    <a:pt x="15240" y="212408"/>
                    <a:pt x="22860" y="213360"/>
                  </a:cubicBezTo>
                  <a:cubicBezTo>
                    <a:pt x="25718" y="213360"/>
                    <a:pt x="28575" y="214313"/>
                    <a:pt x="31432" y="214313"/>
                  </a:cubicBezTo>
                  <a:cubicBezTo>
                    <a:pt x="35243" y="235267"/>
                    <a:pt x="43815" y="255270"/>
                    <a:pt x="55245" y="272415"/>
                  </a:cubicBezTo>
                  <a:cubicBezTo>
                    <a:pt x="53340" y="274320"/>
                    <a:pt x="51435" y="277178"/>
                    <a:pt x="49530" y="279083"/>
                  </a:cubicBezTo>
                  <a:cubicBezTo>
                    <a:pt x="44768" y="284798"/>
                    <a:pt x="40005" y="291465"/>
                    <a:pt x="35243" y="298133"/>
                  </a:cubicBezTo>
                  <a:lnTo>
                    <a:pt x="70485" y="333375"/>
                  </a:lnTo>
                  <a:cubicBezTo>
                    <a:pt x="77152" y="328613"/>
                    <a:pt x="82868" y="323850"/>
                    <a:pt x="89535" y="319088"/>
                  </a:cubicBezTo>
                  <a:cubicBezTo>
                    <a:pt x="91440" y="317183"/>
                    <a:pt x="94297" y="315278"/>
                    <a:pt x="96202" y="313373"/>
                  </a:cubicBezTo>
                  <a:cubicBezTo>
                    <a:pt x="113347" y="324803"/>
                    <a:pt x="133350" y="333375"/>
                    <a:pt x="154305" y="337185"/>
                  </a:cubicBezTo>
                  <a:cubicBezTo>
                    <a:pt x="154305" y="340043"/>
                    <a:pt x="155258" y="342900"/>
                    <a:pt x="155258" y="345757"/>
                  </a:cubicBezTo>
                  <a:cubicBezTo>
                    <a:pt x="156210" y="353378"/>
                    <a:pt x="157163" y="360998"/>
                    <a:pt x="159068" y="368618"/>
                  </a:cubicBezTo>
                  <a:lnTo>
                    <a:pt x="209550" y="368618"/>
                  </a:lnTo>
                  <a:cubicBezTo>
                    <a:pt x="210503" y="360998"/>
                    <a:pt x="212408" y="353378"/>
                    <a:pt x="213360" y="345757"/>
                  </a:cubicBezTo>
                  <a:cubicBezTo>
                    <a:pt x="213360" y="342900"/>
                    <a:pt x="214312" y="340043"/>
                    <a:pt x="214312" y="337185"/>
                  </a:cubicBezTo>
                  <a:cubicBezTo>
                    <a:pt x="235268" y="333375"/>
                    <a:pt x="255270" y="324803"/>
                    <a:pt x="272415" y="313373"/>
                  </a:cubicBezTo>
                  <a:cubicBezTo>
                    <a:pt x="274320" y="315278"/>
                    <a:pt x="277178" y="317183"/>
                    <a:pt x="279083" y="319088"/>
                  </a:cubicBezTo>
                  <a:cubicBezTo>
                    <a:pt x="284797" y="323850"/>
                    <a:pt x="291465" y="328613"/>
                    <a:pt x="298133" y="333375"/>
                  </a:cubicBezTo>
                  <a:lnTo>
                    <a:pt x="333375" y="298133"/>
                  </a:lnTo>
                  <a:cubicBezTo>
                    <a:pt x="328612" y="291465"/>
                    <a:pt x="323850" y="285750"/>
                    <a:pt x="319087" y="279083"/>
                  </a:cubicBezTo>
                  <a:cubicBezTo>
                    <a:pt x="317183" y="277178"/>
                    <a:pt x="315278" y="274320"/>
                    <a:pt x="313372" y="272415"/>
                  </a:cubicBezTo>
                  <a:cubicBezTo>
                    <a:pt x="324803" y="255270"/>
                    <a:pt x="333375" y="235267"/>
                    <a:pt x="337185" y="214313"/>
                  </a:cubicBezTo>
                  <a:cubicBezTo>
                    <a:pt x="340043" y="214313"/>
                    <a:pt x="342900" y="213360"/>
                    <a:pt x="345758" y="213360"/>
                  </a:cubicBezTo>
                  <a:cubicBezTo>
                    <a:pt x="353378" y="212408"/>
                    <a:pt x="360997" y="211455"/>
                    <a:pt x="368618" y="209550"/>
                  </a:cubicBezTo>
                  <a:lnTo>
                    <a:pt x="368618" y="159067"/>
                  </a:lnTo>
                  <a:cubicBezTo>
                    <a:pt x="360997" y="157163"/>
                    <a:pt x="353378" y="156210"/>
                    <a:pt x="345758" y="155258"/>
                  </a:cubicBezTo>
                  <a:close/>
                  <a:moveTo>
                    <a:pt x="233362" y="280988"/>
                  </a:moveTo>
                  <a:cubicBezTo>
                    <a:pt x="228600" y="283845"/>
                    <a:pt x="222885" y="285750"/>
                    <a:pt x="218122" y="287655"/>
                  </a:cubicBezTo>
                  <a:cubicBezTo>
                    <a:pt x="207645" y="291465"/>
                    <a:pt x="196215" y="293370"/>
                    <a:pt x="183833" y="293370"/>
                  </a:cubicBezTo>
                  <a:cubicBezTo>
                    <a:pt x="172402" y="293370"/>
                    <a:pt x="160020" y="291465"/>
                    <a:pt x="149543" y="287655"/>
                  </a:cubicBezTo>
                  <a:cubicBezTo>
                    <a:pt x="143827" y="285750"/>
                    <a:pt x="139065" y="283845"/>
                    <a:pt x="134302" y="280988"/>
                  </a:cubicBezTo>
                  <a:cubicBezTo>
                    <a:pt x="113347" y="270510"/>
                    <a:pt x="96202" y="253365"/>
                    <a:pt x="85725" y="232410"/>
                  </a:cubicBezTo>
                  <a:cubicBezTo>
                    <a:pt x="82868" y="227648"/>
                    <a:pt x="80963" y="221933"/>
                    <a:pt x="79057" y="216217"/>
                  </a:cubicBezTo>
                  <a:cubicBezTo>
                    <a:pt x="75247" y="205740"/>
                    <a:pt x="73343" y="194310"/>
                    <a:pt x="73343" y="181928"/>
                  </a:cubicBezTo>
                  <a:cubicBezTo>
                    <a:pt x="73343" y="170498"/>
                    <a:pt x="75247" y="159067"/>
                    <a:pt x="79057" y="147638"/>
                  </a:cubicBezTo>
                  <a:cubicBezTo>
                    <a:pt x="80963" y="141923"/>
                    <a:pt x="82868" y="137160"/>
                    <a:pt x="85725" y="131445"/>
                  </a:cubicBezTo>
                  <a:cubicBezTo>
                    <a:pt x="96202" y="110490"/>
                    <a:pt x="113347" y="94298"/>
                    <a:pt x="133350" y="83820"/>
                  </a:cubicBezTo>
                  <a:cubicBezTo>
                    <a:pt x="138113" y="80963"/>
                    <a:pt x="143827" y="79058"/>
                    <a:pt x="149543" y="77153"/>
                  </a:cubicBezTo>
                  <a:cubicBezTo>
                    <a:pt x="160020" y="73342"/>
                    <a:pt x="171450" y="71438"/>
                    <a:pt x="183833" y="71438"/>
                  </a:cubicBezTo>
                  <a:cubicBezTo>
                    <a:pt x="196215" y="71438"/>
                    <a:pt x="206693" y="73342"/>
                    <a:pt x="218122" y="77153"/>
                  </a:cubicBezTo>
                  <a:cubicBezTo>
                    <a:pt x="223837" y="79058"/>
                    <a:pt x="228600" y="80963"/>
                    <a:pt x="234315" y="83820"/>
                  </a:cubicBezTo>
                  <a:cubicBezTo>
                    <a:pt x="255270" y="94298"/>
                    <a:pt x="271462" y="111442"/>
                    <a:pt x="281940" y="131445"/>
                  </a:cubicBezTo>
                  <a:cubicBezTo>
                    <a:pt x="284797" y="136208"/>
                    <a:pt x="286703" y="141923"/>
                    <a:pt x="288608" y="147638"/>
                  </a:cubicBezTo>
                  <a:cubicBezTo>
                    <a:pt x="292418" y="158115"/>
                    <a:pt x="294322" y="169545"/>
                    <a:pt x="294322" y="181928"/>
                  </a:cubicBezTo>
                  <a:cubicBezTo>
                    <a:pt x="294322" y="193358"/>
                    <a:pt x="292418" y="205740"/>
                    <a:pt x="288608" y="216217"/>
                  </a:cubicBezTo>
                  <a:cubicBezTo>
                    <a:pt x="286703" y="221933"/>
                    <a:pt x="284797" y="226695"/>
                    <a:pt x="281940" y="231458"/>
                  </a:cubicBezTo>
                  <a:cubicBezTo>
                    <a:pt x="271462" y="254317"/>
                    <a:pt x="254318" y="270510"/>
                    <a:pt x="233362" y="280988"/>
                  </a:cubicBezTo>
                  <a:close/>
                </a:path>
              </a:pathLst>
            </a:custGeom>
            <a:grpFill/>
            <a:ln w="9525"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BDE8B64D-240C-19E9-7F1C-6012699F1644}"/>
                </a:ext>
              </a:extLst>
            </p:cNvPr>
            <p:cNvSpPr/>
            <p:nvPr/>
          </p:nvSpPr>
          <p:spPr>
            <a:xfrm>
              <a:off x="-930274" y="2551112"/>
              <a:ext cx="443864" cy="524827"/>
            </a:xfrm>
            <a:custGeom>
              <a:avLst/>
              <a:gdLst>
                <a:gd name="connsiteX0" fmla="*/ 433388 w 443864"/>
                <a:gd name="connsiteY0" fmla="*/ 404813 h 524827"/>
                <a:gd name="connsiteX1" fmla="*/ 407670 w 443864"/>
                <a:gd name="connsiteY1" fmla="*/ 370523 h 524827"/>
                <a:gd name="connsiteX2" fmla="*/ 265747 w 443864"/>
                <a:gd name="connsiteY2" fmla="*/ 315278 h 524827"/>
                <a:gd name="connsiteX3" fmla="*/ 265747 w 443864"/>
                <a:gd name="connsiteY3" fmla="*/ 282893 h 524827"/>
                <a:gd name="connsiteX4" fmla="*/ 268605 w 443864"/>
                <a:gd name="connsiteY4" fmla="*/ 280988 h 524827"/>
                <a:gd name="connsiteX5" fmla="*/ 303847 w 443864"/>
                <a:gd name="connsiteY5" fmla="*/ 221933 h 524827"/>
                <a:gd name="connsiteX6" fmla="*/ 304800 w 443864"/>
                <a:gd name="connsiteY6" fmla="*/ 218123 h 524827"/>
                <a:gd name="connsiteX7" fmla="*/ 307657 w 443864"/>
                <a:gd name="connsiteY7" fmla="*/ 218123 h 524827"/>
                <a:gd name="connsiteX8" fmla="*/ 340995 w 443864"/>
                <a:gd name="connsiteY8" fmla="*/ 195263 h 524827"/>
                <a:gd name="connsiteX9" fmla="*/ 345757 w 443864"/>
                <a:gd name="connsiteY9" fmla="*/ 176213 h 524827"/>
                <a:gd name="connsiteX10" fmla="*/ 342900 w 443864"/>
                <a:gd name="connsiteY10" fmla="*/ 162877 h 524827"/>
                <a:gd name="connsiteX11" fmla="*/ 335280 w 443864"/>
                <a:gd name="connsiteY11" fmla="*/ 151448 h 524827"/>
                <a:gd name="connsiteX12" fmla="*/ 326707 w 443864"/>
                <a:gd name="connsiteY12" fmla="*/ 145733 h 524827"/>
                <a:gd name="connsiteX13" fmla="*/ 328613 w 443864"/>
                <a:gd name="connsiteY13" fmla="*/ 136208 h 524827"/>
                <a:gd name="connsiteX14" fmla="*/ 216217 w 443864"/>
                <a:gd name="connsiteY14" fmla="*/ 0 h 524827"/>
                <a:gd name="connsiteX15" fmla="*/ 210502 w 443864"/>
                <a:gd name="connsiteY15" fmla="*/ 0 h 524827"/>
                <a:gd name="connsiteX16" fmla="*/ 204788 w 443864"/>
                <a:gd name="connsiteY16" fmla="*/ 0 h 524827"/>
                <a:gd name="connsiteX17" fmla="*/ 92392 w 443864"/>
                <a:gd name="connsiteY17" fmla="*/ 136208 h 524827"/>
                <a:gd name="connsiteX18" fmla="*/ 94297 w 443864"/>
                <a:gd name="connsiteY18" fmla="*/ 145733 h 524827"/>
                <a:gd name="connsiteX19" fmla="*/ 86677 w 443864"/>
                <a:gd name="connsiteY19" fmla="*/ 152400 h 524827"/>
                <a:gd name="connsiteX20" fmla="*/ 79057 w 443864"/>
                <a:gd name="connsiteY20" fmla="*/ 163830 h 524827"/>
                <a:gd name="connsiteX21" fmla="*/ 76200 w 443864"/>
                <a:gd name="connsiteY21" fmla="*/ 177165 h 524827"/>
                <a:gd name="connsiteX22" fmla="*/ 80963 w 443864"/>
                <a:gd name="connsiteY22" fmla="*/ 196215 h 524827"/>
                <a:gd name="connsiteX23" fmla="*/ 115252 w 443864"/>
                <a:gd name="connsiteY23" fmla="*/ 219075 h 524827"/>
                <a:gd name="connsiteX24" fmla="*/ 118110 w 443864"/>
                <a:gd name="connsiteY24" fmla="*/ 219075 h 524827"/>
                <a:gd name="connsiteX25" fmla="*/ 119063 w 443864"/>
                <a:gd name="connsiteY25" fmla="*/ 222885 h 524827"/>
                <a:gd name="connsiteX26" fmla="*/ 154305 w 443864"/>
                <a:gd name="connsiteY26" fmla="*/ 281940 h 524827"/>
                <a:gd name="connsiteX27" fmla="*/ 157163 w 443864"/>
                <a:gd name="connsiteY27" fmla="*/ 283845 h 524827"/>
                <a:gd name="connsiteX28" fmla="*/ 157163 w 443864"/>
                <a:gd name="connsiteY28" fmla="*/ 316230 h 524827"/>
                <a:gd name="connsiteX29" fmla="*/ 15240 w 443864"/>
                <a:gd name="connsiteY29" fmla="*/ 371475 h 524827"/>
                <a:gd name="connsiteX30" fmla="*/ 0 w 443864"/>
                <a:gd name="connsiteY30" fmla="*/ 383858 h 524827"/>
                <a:gd name="connsiteX31" fmla="*/ 120015 w 443864"/>
                <a:gd name="connsiteY31" fmla="*/ 432435 h 524827"/>
                <a:gd name="connsiteX32" fmla="*/ 170497 w 443864"/>
                <a:gd name="connsiteY32" fmla="*/ 500063 h 524827"/>
                <a:gd name="connsiteX33" fmla="*/ 174307 w 443864"/>
                <a:gd name="connsiteY33" fmla="*/ 524828 h 524827"/>
                <a:gd name="connsiteX34" fmla="*/ 443865 w 443864"/>
                <a:gd name="connsiteY34" fmla="*/ 524828 h 524827"/>
                <a:gd name="connsiteX35" fmla="*/ 433388 w 443864"/>
                <a:gd name="connsiteY35" fmla="*/ 404813 h 52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3864" h="524827">
                  <a:moveTo>
                    <a:pt x="433388" y="404813"/>
                  </a:moveTo>
                  <a:cubicBezTo>
                    <a:pt x="430530" y="389573"/>
                    <a:pt x="421005" y="377190"/>
                    <a:pt x="407670" y="370523"/>
                  </a:cubicBezTo>
                  <a:cubicBezTo>
                    <a:pt x="362903" y="348615"/>
                    <a:pt x="265747" y="315278"/>
                    <a:pt x="265747" y="315278"/>
                  </a:cubicBezTo>
                  <a:lnTo>
                    <a:pt x="265747" y="282893"/>
                  </a:lnTo>
                  <a:lnTo>
                    <a:pt x="268605" y="280988"/>
                  </a:lnTo>
                  <a:cubicBezTo>
                    <a:pt x="287655" y="266700"/>
                    <a:pt x="300038" y="244793"/>
                    <a:pt x="303847" y="221933"/>
                  </a:cubicBezTo>
                  <a:lnTo>
                    <a:pt x="304800" y="218123"/>
                  </a:lnTo>
                  <a:lnTo>
                    <a:pt x="307657" y="218123"/>
                  </a:lnTo>
                  <a:cubicBezTo>
                    <a:pt x="322897" y="218123"/>
                    <a:pt x="335280" y="208598"/>
                    <a:pt x="340995" y="195263"/>
                  </a:cubicBezTo>
                  <a:cubicBezTo>
                    <a:pt x="343853" y="189548"/>
                    <a:pt x="345757" y="182880"/>
                    <a:pt x="345757" y="176213"/>
                  </a:cubicBezTo>
                  <a:cubicBezTo>
                    <a:pt x="345757" y="171450"/>
                    <a:pt x="344805" y="166688"/>
                    <a:pt x="342900" y="162877"/>
                  </a:cubicBezTo>
                  <a:cubicBezTo>
                    <a:pt x="341947" y="158115"/>
                    <a:pt x="339090" y="154305"/>
                    <a:pt x="335280" y="151448"/>
                  </a:cubicBezTo>
                  <a:lnTo>
                    <a:pt x="326707" y="145733"/>
                  </a:lnTo>
                  <a:lnTo>
                    <a:pt x="328613" y="136208"/>
                  </a:lnTo>
                  <a:cubicBezTo>
                    <a:pt x="344805" y="65723"/>
                    <a:pt x="289560" y="1905"/>
                    <a:pt x="216217" y="0"/>
                  </a:cubicBezTo>
                  <a:cubicBezTo>
                    <a:pt x="214313" y="0"/>
                    <a:pt x="212407" y="0"/>
                    <a:pt x="210502" y="0"/>
                  </a:cubicBezTo>
                  <a:cubicBezTo>
                    <a:pt x="208597" y="0"/>
                    <a:pt x="206692" y="0"/>
                    <a:pt x="204788" y="0"/>
                  </a:cubicBezTo>
                  <a:cubicBezTo>
                    <a:pt x="131445" y="1905"/>
                    <a:pt x="76200" y="65723"/>
                    <a:pt x="92392" y="136208"/>
                  </a:cubicBezTo>
                  <a:lnTo>
                    <a:pt x="94297" y="145733"/>
                  </a:lnTo>
                  <a:lnTo>
                    <a:pt x="86677" y="152400"/>
                  </a:lnTo>
                  <a:cubicBezTo>
                    <a:pt x="82867" y="155258"/>
                    <a:pt x="80010" y="159068"/>
                    <a:pt x="79057" y="163830"/>
                  </a:cubicBezTo>
                  <a:cubicBezTo>
                    <a:pt x="77152" y="167640"/>
                    <a:pt x="76200" y="172402"/>
                    <a:pt x="76200" y="177165"/>
                  </a:cubicBezTo>
                  <a:cubicBezTo>
                    <a:pt x="76200" y="183833"/>
                    <a:pt x="78105" y="190500"/>
                    <a:pt x="80963" y="196215"/>
                  </a:cubicBezTo>
                  <a:cubicBezTo>
                    <a:pt x="87630" y="209550"/>
                    <a:pt x="100013" y="219075"/>
                    <a:pt x="115252" y="219075"/>
                  </a:cubicBezTo>
                  <a:lnTo>
                    <a:pt x="118110" y="219075"/>
                  </a:lnTo>
                  <a:lnTo>
                    <a:pt x="119063" y="222885"/>
                  </a:lnTo>
                  <a:cubicBezTo>
                    <a:pt x="122872" y="246698"/>
                    <a:pt x="135255" y="267653"/>
                    <a:pt x="154305" y="281940"/>
                  </a:cubicBezTo>
                  <a:lnTo>
                    <a:pt x="157163" y="283845"/>
                  </a:lnTo>
                  <a:lnTo>
                    <a:pt x="157163" y="316230"/>
                  </a:lnTo>
                  <a:cubicBezTo>
                    <a:pt x="157163" y="316230"/>
                    <a:pt x="60007" y="348615"/>
                    <a:pt x="15240" y="371475"/>
                  </a:cubicBezTo>
                  <a:cubicBezTo>
                    <a:pt x="9525" y="374333"/>
                    <a:pt x="3810" y="379095"/>
                    <a:pt x="0" y="383858"/>
                  </a:cubicBezTo>
                  <a:cubicBezTo>
                    <a:pt x="40005" y="398145"/>
                    <a:pt x="88582" y="417195"/>
                    <a:pt x="120015" y="432435"/>
                  </a:cubicBezTo>
                  <a:cubicBezTo>
                    <a:pt x="146685" y="445770"/>
                    <a:pt x="164782" y="470535"/>
                    <a:pt x="170497" y="500063"/>
                  </a:cubicBezTo>
                  <a:cubicBezTo>
                    <a:pt x="171450" y="507683"/>
                    <a:pt x="173355" y="516255"/>
                    <a:pt x="174307" y="524828"/>
                  </a:cubicBezTo>
                  <a:lnTo>
                    <a:pt x="443865" y="524828"/>
                  </a:lnTo>
                  <a:cubicBezTo>
                    <a:pt x="442913" y="524828"/>
                    <a:pt x="441007" y="449580"/>
                    <a:pt x="433388" y="404813"/>
                  </a:cubicBezTo>
                  <a:close/>
                </a:path>
              </a:pathLst>
            </a:custGeom>
            <a:grpFill/>
            <a:ln w="9525"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3463A3A1-0B6F-3FED-3D11-AE1D6D5E74B7}"/>
                </a:ext>
              </a:extLst>
            </p:cNvPr>
            <p:cNvSpPr/>
            <p:nvPr/>
          </p:nvSpPr>
          <p:spPr>
            <a:xfrm>
              <a:off x="-1673225" y="2551112"/>
              <a:ext cx="442912" cy="524827"/>
            </a:xfrm>
            <a:custGeom>
              <a:avLst/>
              <a:gdLst>
                <a:gd name="connsiteX0" fmla="*/ 322898 w 442912"/>
                <a:gd name="connsiteY0" fmla="*/ 431483 h 524827"/>
                <a:gd name="connsiteX1" fmla="*/ 442913 w 442912"/>
                <a:gd name="connsiteY1" fmla="*/ 382905 h 524827"/>
                <a:gd name="connsiteX2" fmla="*/ 427673 w 442912"/>
                <a:gd name="connsiteY2" fmla="*/ 370523 h 524827"/>
                <a:gd name="connsiteX3" fmla="*/ 285750 w 442912"/>
                <a:gd name="connsiteY3" fmla="*/ 315278 h 524827"/>
                <a:gd name="connsiteX4" fmla="*/ 285750 w 442912"/>
                <a:gd name="connsiteY4" fmla="*/ 282893 h 524827"/>
                <a:gd name="connsiteX5" fmla="*/ 288608 w 442912"/>
                <a:gd name="connsiteY5" fmla="*/ 280988 h 524827"/>
                <a:gd name="connsiteX6" fmla="*/ 323850 w 442912"/>
                <a:gd name="connsiteY6" fmla="*/ 221933 h 524827"/>
                <a:gd name="connsiteX7" fmla="*/ 324803 w 442912"/>
                <a:gd name="connsiteY7" fmla="*/ 218123 h 524827"/>
                <a:gd name="connsiteX8" fmla="*/ 327660 w 442912"/>
                <a:gd name="connsiteY8" fmla="*/ 218123 h 524827"/>
                <a:gd name="connsiteX9" fmla="*/ 360998 w 442912"/>
                <a:gd name="connsiteY9" fmla="*/ 195263 h 524827"/>
                <a:gd name="connsiteX10" fmla="*/ 365760 w 442912"/>
                <a:gd name="connsiteY10" fmla="*/ 176213 h 524827"/>
                <a:gd name="connsiteX11" fmla="*/ 362903 w 442912"/>
                <a:gd name="connsiteY11" fmla="*/ 162877 h 524827"/>
                <a:gd name="connsiteX12" fmla="*/ 355283 w 442912"/>
                <a:gd name="connsiteY12" fmla="*/ 151448 h 524827"/>
                <a:gd name="connsiteX13" fmla="*/ 346710 w 442912"/>
                <a:gd name="connsiteY13" fmla="*/ 145733 h 524827"/>
                <a:gd name="connsiteX14" fmla="*/ 348615 w 442912"/>
                <a:gd name="connsiteY14" fmla="*/ 136208 h 524827"/>
                <a:gd name="connsiteX15" fmla="*/ 236220 w 442912"/>
                <a:gd name="connsiteY15" fmla="*/ 0 h 524827"/>
                <a:gd name="connsiteX16" fmla="*/ 230505 w 442912"/>
                <a:gd name="connsiteY16" fmla="*/ 0 h 524827"/>
                <a:gd name="connsiteX17" fmla="*/ 224790 w 442912"/>
                <a:gd name="connsiteY17" fmla="*/ 0 h 524827"/>
                <a:gd name="connsiteX18" fmla="*/ 113348 w 442912"/>
                <a:gd name="connsiteY18" fmla="*/ 137160 h 524827"/>
                <a:gd name="connsiteX19" fmla="*/ 115253 w 442912"/>
                <a:gd name="connsiteY19" fmla="*/ 146685 h 524827"/>
                <a:gd name="connsiteX20" fmla="*/ 105728 w 442912"/>
                <a:gd name="connsiteY20" fmla="*/ 152400 h 524827"/>
                <a:gd name="connsiteX21" fmla="*/ 98108 w 442912"/>
                <a:gd name="connsiteY21" fmla="*/ 163830 h 524827"/>
                <a:gd name="connsiteX22" fmla="*/ 95250 w 442912"/>
                <a:gd name="connsiteY22" fmla="*/ 177165 h 524827"/>
                <a:gd name="connsiteX23" fmla="*/ 100013 w 442912"/>
                <a:gd name="connsiteY23" fmla="*/ 196215 h 524827"/>
                <a:gd name="connsiteX24" fmla="*/ 134303 w 442912"/>
                <a:gd name="connsiteY24" fmla="*/ 219075 h 524827"/>
                <a:gd name="connsiteX25" fmla="*/ 137160 w 442912"/>
                <a:gd name="connsiteY25" fmla="*/ 219075 h 524827"/>
                <a:gd name="connsiteX26" fmla="*/ 138113 w 442912"/>
                <a:gd name="connsiteY26" fmla="*/ 222885 h 524827"/>
                <a:gd name="connsiteX27" fmla="*/ 173355 w 442912"/>
                <a:gd name="connsiteY27" fmla="*/ 281940 h 524827"/>
                <a:gd name="connsiteX28" fmla="*/ 176213 w 442912"/>
                <a:gd name="connsiteY28" fmla="*/ 283845 h 524827"/>
                <a:gd name="connsiteX29" fmla="*/ 176213 w 442912"/>
                <a:gd name="connsiteY29" fmla="*/ 316230 h 524827"/>
                <a:gd name="connsiteX30" fmla="*/ 34290 w 442912"/>
                <a:gd name="connsiteY30" fmla="*/ 371475 h 524827"/>
                <a:gd name="connsiteX31" fmla="*/ 8573 w 442912"/>
                <a:gd name="connsiteY31" fmla="*/ 405765 h 524827"/>
                <a:gd name="connsiteX32" fmla="*/ 0 w 442912"/>
                <a:gd name="connsiteY32" fmla="*/ 524828 h 524827"/>
                <a:gd name="connsiteX33" fmla="*/ 269558 w 442912"/>
                <a:gd name="connsiteY33" fmla="*/ 524828 h 524827"/>
                <a:gd name="connsiteX34" fmla="*/ 273368 w 442912"/>
                <a:gd name="connsiteY34" fmla="*/ 500063 h 524827"/>
                <a:gd name="connsiteX35" fmla="*/ 322898 w 442912"/>
                <a:gd name="connsiteY35" fmla="*/ 431483 h 52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912" h="524827">
                  <a:moveTo>
                    <a:pt x="322898" y="431483"/>
                  </a:moveTo>
                  <a:cubicBezTo>
                    <a:pt x="353378" y="416242"/>
                    <a:pt x="402908" y="397192"/>
                    <a:pt x="442913" y="382905"/>
                  </a:cubicBezTo>
                  <a:cubicBezTo>
                    <a:pt x="439103" y="378142"/>
                    <a:pt x="433388" y="373380"/>
                    <a:pt x="427673" y="370523"/>
                  </a:cubicBezTo>
                  <a:cubicBezTo>
                    <a:pt x="382905" y="348615"/>
                    <a:pt x="285750" y="315278"/>
                    <a:pt x="285750" y="315278"/>
                  </a:cubicBezTo>
                  <a:lnTo>
                    <a:pt x="285750" y="282893"/>
                  </a:lnTo>
                  <a:lnTo>
                    <a:pt x="288608" y="280988"/>
                  </a:lnTo>
                  <a:cubicBezTo>
                    <a:pt x="307658" y="266700"/>
                    <a:pt x="320040" y="244793"/>
                    <a:pt x="323850" y="221933"/>
                  </a:cubicBezTo>
                  <a:lnTo>
                    <a:pt x="324803" y="218123"/>
                  </a:lnTo>
                  <a:lnTo>
                    <a:pt x="327660" y="218123"/>
                  </a:lnTo>
                  <a:cubicBezTo>
                    <a:pt x="342900" y="218123"/>
                    <a:pt x="355283" y="208598"/>
                    <a:pt x="360998" y="195263"/>
                  </a:cubicBezTo>
                  <a:cubicBezTo>
                    <a:pt x="363855" y="189548"/>
                    <a:pt x="365760" y="182880"/>
                    <a:pt x="365760" y="176213"/>
                  </a:cubicBezTo>
                  <a:cubicBezTo>
                    <a:pt x="365760" y="171450"/>
                    <a:pt x="364808" y="166688"/>
                    <a:pt x="362903" y="162877"/>
                  </a:cubicBezTo>
                  <a:cubicBezTo>
                    <a:pt x="361950" y="158115"/>
                    <a:pt x="359093" y="154305"/>
                    <a:pt x="355283" y="151448"/>
                  </a:cubicBezTo>
                  <a:lnTo>
                    <a:pt x="346710" y="145733"/>
                  </a:lnTo>
                  <a:lnTo>
                    <a:pt x="348615" y="136208"/>
                  </a:lnTo>
                  <a:cubicBezTo>
                    <a:pt x="364808" y="65723"/>
                    <a:pt x="309563" y="1905"/>
                    <a:pt x="236220" y="0"/>
                  </a:cubicBezTo>
                  <a:cubicBezTo>
                    <a:pt x="234315" y="0"/>
                    <a:pt x="232410" y="0"/>
                    <a:pt x="230505" y="0"/>
                  </a:cubicBezTo>
                  <a:cubicBezTo>
                    <a:pt x="228600" y="0"/>
                    <a:pt x="226695" y="0"/>
                    <a:pt x="224790" y="0"/>
                  </a:cubicBezTo>
                  <a:cubicBezTo>
                    <a:pt x="151448" y="2857"/>
                    <a:pt x="97155" y="66675"/>
                    <a:pt x="113348" y="137160"/>
                  </a:cubicBezTo>
                  <a:lnTo>
                    <a:pt x="115253" y="146685"/>
                  </a:lnTo>
                  <a:lnTo>
                    <a:pt x="105728" y="152400"/>
                  </a:lnTo>
                  <a:cubicBezTo>
                    <a:pt x="101918" y="155258"/>
                    <a:pt x="99060" y="159068"/>
                    <a:pt x="98108" y="163830"/>
                  </a:cubicBezTo>
                  <a:cubicBezTo>
                    <a:pt x="96203" y="167640"/>
                    <a:pt x="95250" y="172402"/>
                    <a:pt x="95250" y="177165"/>
                  </a:cubicBezTo>
                  <a:cubicBezTo>
                    <a:pt x="95250" y="183833"/>
                    <a:pt x="97155" y="190500"/>
                    <a:pt x="100013" y="196215"/>
                  </a:cubicBezTo>
                  <a:cubicBezTo>
                    <a:pt x="106680" y="209550"/>
                    <a:pt x="119063" y="219075"/>
                    <a:pt x="134303" y="219075"/>
                  </a:cubicBezTo>
                  <a:lnTo>
                    <a:pt x="137160" y="219075"/>
                  </a:lnTo>
                  <a:lnTo>
                    <a:pt x="138113" y="222885"/>
                  </a:lnTo>
                  <a:cubicBezTo>
                    <a:pt x="141923" y="246698"/>
                    <a:pt x="154305" y="267653"/>
                    <a:pt x="173355" y="281940"/>
                  </a:cubicBezTo>
                  <a:lnTo>
                    <a:pt x="176213" y="283845"/>
                  </a:lnTo>
                  <a:lnTo>
                    <a:pt x="176213" y="316230"/>
                  </a:lnTo>
                  <a:cubicBezTo>
                    <a:pt x="176213" y="316230"/>
                    <a:pt x="79058" y="348615"/>
                    <a:pt x="34290" y="371475"/>
                  </a:cubicBezTo>
                  <a:cubicBezTo>
                    <a:pt x="20955" y="378142"/>
                    <a:pt x="11430" y="391478"/>
                    <a:pt x="8573" y="405765"/>
                  </a:cubicBezTo>
                  <a:cubicBezTo>
                    <a:pt x="953" y="450533"/>
                    <a:pt x="0" y="524828"/>
                    <a:pt x="0" y="524828"/>
                  </a:cubicBezTo>
                  <a:lnTo>
                    <a:pt x="269558" y="524828"/>
                  </a:lnTo>
                  <a:cubicBezTo>
                    <a:pt x="270510" y="516255"/>
                    <a:pt x="271463" y="507683"/>
                    <a:pt x="273368" y="500063"/>
                  </a:cubicBezTo>
                  <a:cubicBezTo>
                    <a:pt x="278130" y="470535"/>
                    <a:pt x="296228" y="444817"/>
                    <a:pt x="322898" y="431483"/>
                  </a:cubicBezTo>
                  <a:close/>
                </a:path>
              </a:pathLst>
            </a:custGeom>
            <a:grpFill/>
            <a:ln w="9525" cap="flat">
              <a:noFill/>
              <a:prstDash val="solid"/>
              <a:miter/>
            </a:ln>
          </p:spPr>
          <p:txBody>
            <a:bodyPr rtlCol="0" anchor="ctr"/>
            <a:lstStyle/>
            <a:p>
              <a:endParaRPr lang="en-GB" dirty="0"/>
            </a:p>
          </p:txBody>
        </p:sp>
        <p:grpSp>
          <p:nvGrpSpPr>
            <p:cNvPr id="30" name="Graphic 23">
              <a:extLst>
                <a:ext uri="{FF2B5EF4-FFF2-40B4-BE49-F238E27FC236}">
                  <a16:creationId xmlns:a16="http://schemas.microsoft.com/office/drawing/2014/main" id="{0853BA3F-244E-47FE-498D-B80EEC72E547}"/>
                </a:ext>
              </a:extLst>
            </p:cNvPr>
            <p:cNvGrpSpPr/>
            <p:nvPr/>
          </p:nvGrpSpPr>
          <p:grpSpPr>
            <a:xfrm>
              <a:off x="-1380807" y="2939732"/>
              <a:ext cx="601027" cy="271462"/>
              <a:chOff x="-1380807" y="2939732"/>
              <a:chExt cx="601027" cy="271462"/>
            </a:xfrm>
            <a:grpFill/>
          </p:grpSpPr>
          <p:sp>
            <p:nvSpPr>
              <p:cNvPr id="31" name="Freeform: Shape 30">
                <a:extLst>
                  <a:ext uri="{FF2B5EF4-FFF2-40B4-BE49-F238E27FC236}">
                    <a16:creationId xmlns:a16="http://schemas.microsoft.com/office/drawing/2014/main" id="{6639A4C8-8C36-8F31-304A-16ADF0DEC1AD}"/>
                  </a:ext>
                </a:extLst>
              </p:cNvPr>
              <p:cNvSpPr/>
              <p:nvPr/>
            </p:nvSpPr>
            <p:spPr>
              <a:xfrm>
                <a:off x="-1054099" y="2939732"/>
                <a:ext cx="274319" cy="271462"/>
              </a:xfrm>
              <a:custGeom>
                <a:avLst/>
                <a:gdLst>
                  <a:gd name="connsiteX0" fmla="*/ 228600 w 274319"/>
                  <a:gd name="connsiteY0" fmla="*/ 71438 h 271462"/>
                  <a:gd name="connsiteX1" fmla="*/ 44767 w 274319"/>
                  <a:gd name="connsiteY1" fmla="*/ 0 h 271462"/>
                  <a:gd name="connsiteX2" fmla="*/ 34290 w 274319"/>
                  <a:gd name="connsiteY2" fmla="*/ 0 h 271462"/>
                  <a:gd name="connsiteX3" fmla="*/ 0 w 274319"/>
                  <a:gd name="connsiteY3" fmla="*/ 46672 h 271462"/>
                  <a:gd name="connsiteX4" fmla="*/ 32385 w 274319"/>
                  <a:gd name="connsiteY4" fmla="*/ 271463 h 271462"/>
                  <a:gd name="connsiteX5" fmla="*/ 274320 w 274319"/>
                  <a:gd name="connsiteY5" fmla="*/ 271463 h 271462"/>
                  <a:gd name="connsiteX6" fmla="*/ 262890 w 274319"/>
                  <a:gd name="connsiteY6" fmla="*/ 116205 h 271462"/>
                  <a:gd name="connsiteX7" fmla="*/ 228600 w 274319"/>
                  <a:gd name="connsiteY7" fmla="*/ 71438 h 2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19" h="271462">
                    <a:moveTo>
                      <a:pt x="228600" y="71438"/>
                    </a:moveTo>
                    <a:cubicBezTo>
                      <a:pt x="170497" y="42863"/>
                      <a:pt x="44767" y="0"/>
                      <a:pt x="44767" y="0"/>
                    </a:cubicBezTo>
                    <a:lnTo>
                      <a:pt x="34290" y="0"/>
                    </a:lnTo>
                    <a:lnTo>
                      <a:pt x="0" y="46672"/>
                    </a:lnTo>
                    <a:lnTo>
                      <a:pt x="32385" y="271463"/>
                    </a:lnTo>
                    <a:lnTo>
                      <a:pt x="274320" y="271463"/>
                    </a:lnTo>
                    <a:cubicBezTo>
                      <a:pt x="274320" y="271463"/>
                      <a:pt x="272415" y="174307"/>
                      <a:pt x="262890" y="116205"/>
                    </a:cubicBezTo>
                    <a:cubicBezTo>
                      <a:pt x="258127" y="97155"/>
                      <a:pt x="245745" y="80010"/>
                      <a:pt x="228600" y="71438"/>
                    </a:cubicBezTo>
                    <a:close/>
                  </a:path>
                </a:pathLst>
              </a:custGeom>
              <a:grpFill/>
              <a:ln w="9525"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95943DBF-0450-DE38-3289-AFDD31D51695}"/>
                  </a:ext>
                </a:extLst>
              </p:cNvPr>
              <p:cNvSpPr/>
              <p:nvPr/>
            </p:nvSpPr>
            <p:spPr>
              <a:xfrm>
                <a:off x="-1380807" y="2939732"/>
                <a:ext cx="274319" cy="271462"/>
              </a:xfrm>
              <a:custGeom>
                <a:avLst/>
                <a:gdLst>
                  <a:gd name="connsiteX0" fmla="*/ 228600 w 274319"/>
                  <a:gd name="connsiteY0" fmla="*/ 0 h 271462"/>
                  <a:gd name="connsiteX1" fmla="*/ 44768 w 274319"/>
                  <a:gd name="connsiteY1" fmla="*/ 71438 h 271462"/>
                  <a:gd name="connsiteX2" fmla="*/ 11430 w 274319"/>
                  <a:gd name="connsiteY2" fmla="*/ 116205 h 271462"/>
                  <a:gd name="connsiteX3" fmla="*/ 0 w 274319"/>
                  <a:gd name="connsiteY3" fmla="*/ 271463 h 271462"/>
                  <a:gd name="connsiteX4" fmla="*/ 241935 w 274319"/>
                  <a:gd name="connsiteY4" fmla="*/ 271463 h 271462"/>
                  <a:gd name="connsiteX5" fmla="*/ 274320 w 274319"/>
                  <a:gd name="connsiteY5" fmla="*/ 46672 h 271462"/>
                  <a:gd name="connsiteX6" fmla="*/ 240030 w 274319"/>
                  <a:gd name="connsiteY6" fmla="*/ 0 h 271462"/>
                  <a:gd name="connsiteX7" fmla="*/ 228600 w 274319"/>
                  <a:gd name="connsiteY7" fmla="*/ 0 h 2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19" h="271462">
                    <a:moveTo>
                      <a:pt x="228600" y="0"/>
                    </a:moveTo>
                    <a:cubicBezTo>
                      <a:pt x="228600" y="0"/>
                      <a:pt x="101918" y="42863"/>
                      <a:pt x="44768" y="71438"/>
                    </a:cubicBezTo>
                    <a:cubicBezTo>
                      <a:pt x="27623" y="80010"/>
                      <a:pt x="15240" y="97155"/>
                      <a:pt x="11430" y="116205"/>
                    </a:cubicBezTo>
                    <a:cubicBezTo>
                      <a:pt x="1905" y="174307"/>
                      <a:pt x="0" y="271463"/>
                      <a:pt x="0" y="271463"/>
                    </a:cubicBezTo>
                    <a:lnTo>
                      <a:pt x="241935" y="271463"/>
                    </a:lnTo>
                    <a:lnTo>
                      <a:pt x="274320" y="46672"/>
                    </a:lnTo>
                    <a:lnTo>
                      <a:pt x="240030" y="0"/>
                    </a:lnTo>
                    <a:lnTo>
                      <a:pt x="228600" y="0"/>
                    </a:lnTo>
                    <a:close/>
                  </a:path>
                </a:pathLst>
              </a:custGeom>
              <a:grpFill/>
              <a:ln w="9525" cap="flat">
                <a:noFill/>
                <a:prstDash val="solid"/>
                <a:miter/>
              </a:ln>
            </p:spPr>
            <p:txBody>
              <a:bodyPr rtlCol="0" anchor="ctr"/>
              <a:lstStyle/>
              <a:p>
                <a:endParaRPr lang="en-GB" dirty="0"/>
              </a:p>
            </p:txBody>
          </p:sp>
        </p:grpSp>
      </p:grpSp>
      <p:sp>
        <p:nvSpPr>
          <p:cNvPr id="38" name="Freeform: Shape 37">
            <a:extLst>
              <a:ext uri="{FF2B5EF4-FFF2-40B4-BE49-F238E27FC236}">
                <a16:creationId xmlns:a16="http://schemas.microsoft.com/office/drawing/2014/main" id="{6F2357D7-4D24-53E5-B1B2-96B5C2157AE8}"/>
              </a:ext>
            </a:extLst>
          </p:cNvPr>
          <p:cNvSpPr/>
          <p:nvPr/>
        </p:nvSpPr>
        <p:spPr>
          <a:xfrm>
            <a:off x="4782426" y="1321785"/>
            <a:ext cx="349168" cy="274256"/>
          </a:xfrm>
          <a:custGeom>
            <a:avLst/>
            <a:gdLst>
              <a:gd name="connsiteX0" fmla="*/ 990600 w 2619375"/>
              <a:gd name="connsiteY0" fmla="*/ 1514475 h 2057400"/>
              <a:gd name="connsiteX1" fmla="*/ 1628775 w 2619375"/>
              <a:gd name="connsiteY1" fmla="*/ 1514475 h 2057400"/>
              <a:gd name="connsiteX2" fmla="*/ 1743075 w 2619375"/>
              <a:gd name="connsiteY2" fmla="*/ 1628775 h 2057400"/>
              <a:gd name="connsiteX3" fmla="*/ 1743075 w 2619375"/>
              <a:gd name="connsiteY3" fmla="*/ 2057400 h 2057400"/>
              <a:gd name="connsiteX4" fmla="*/ 876300 w 2619375"/>
              <a:gd name="connsiteY4" fmla="*/ 2057400 h 2057400"/>
              <a:gd name="connsiteX5" fmla="*/ 876300 w 2619375"/>
              <a:gd name="connsiteY5" fmla="*/ 1628775 h 2057400"/>
              <a:gd name="connsiteX6" fmla="*/ 990600 w 2619375"/>
              <a:gd name="connsiteY6" fmla="*/ 1514475 h 2057400"/>
              <a:gd name="connsiteX7" fmla="*/ 514350 w 2619375"/>
              <a:gd name="connsiteY7" fmla="*/ 333375 h 2057400"/>
              <a:gd name="connsiteX8" fmla="*/ 590550 w 2619375"/>
              <a:gd name="connsiteY8" fmla="*/ 571500 h 2057400"/>
              <a:gd name="connsiteX9" fmla="*/ 838200 w 2619375"/>
              <a:gd name="connsiteY9" fmla="*/ 571500 h 2057400"/>
              <a:gd name="connsiteX10" fmla="*/ 638175 w 2619375"/>
              <a:gd name="connsiteY10" fmla="*/ 714375 h 2057400"/>
              <a:gd name="connsiteX11" fmla="*/ 714375 w 2619375"/>
              <a:gd name="connsiteY11" fmla="*/ 952500 h 2057400"/>
              <a:gd name="connsiteX12" fmla="*/ 514350 w 2619375"/>
              <a:gd name="connsiteY12" fmla="*/ 809625 h 2057400"/>
              <a:gd name="connsiteX13" fmla="*/ 314325 w 2619375"/>
              <a:gd name="connsiteY13" fmla="*/ 952500 h 2057400"/>
              <a:gd name="connsiteX14" fmla="*/ 390525 w 2619375"/>
              <a:gd name="connsiteY14" fmla="*/ 714375 h 2057400"/>
              <a:gd name="connsiteX15" fmla="*/ 190500 w 2619375"/>
              <a:gd name="connsiteY15" fmla="*/ 571500 h 2057400"/>
              <a:gd name="connsiteX16" fmla="*/ 438150 w 2619375"/>
              <a:gd name="connsiteY16" fmla="*/ 571500 h 2057400"/>
              <a:gd name="connsiteX17" fmla="*/ 514350 w 2619375"/>
              <a:gd name="connsiteY17" fmla="*/ 333375 h 2057400"/>
              <a:gd name="connsiteX18" fmla="*/ 2105025 w 2619375"/>
              <a:gd name="connsiteY18" fmla="*/ 333375 h 2057400"/>
              <a:gd name="connsiteX19" fmla="*/ 2181225 w 2619375"/>
              <a:gd name="connsiteY19" fmla="*/ 571500 h 2057400"/>
              <a:gd name="connsiteX20" fmla="*/ 2438400 w 2619375"/>
              <a:gd name="connsiteY20" fmla="*/ 571500 h 2057400"/>
              <a:gd name="connsiteX21" fmla="*/ 2228850 w 2619375"/>
              <a:gd name="connsiteY21" fmla="*/ 714375 h 2057400"/>
              <a:gd name="connsiteX22" fmla="*/ 2305050 w 2619375"/>
              <a:gd name="connsiteY22" fmla="*/ 952500 h 2057400"/>
              <a:gd name="connsiteX23" fmla="*/ 2105025 w 2619375"/>
              <a:gd name="connsiteY23" fmla="*/ 809625 h 2057400"/>
              <a:gd name="connsiteX24" fmla="*/ 1905000 w 2619375"/>
              <a:gd name="connsiteY24" fmla="*/ 952500 h 2057400"/>
              <a:gd name="connsiteX25" fmla="*/ 1981200 w 2619375"/>
              <a:gd name="connsiteY25" fmla="*/ 714375 h 2057400"/>
              <a:gd name="connsiteX26" fmla="*/ 1781175 w 2619375"/>
              <a:gd name="connsiteY26" fmla="*/ 571500 h 2057400"/>
              <a:gd name="connsiteX27" fmla="*/ 2028825 w 2619375"/>
              <a:gd name="connsiteY27" fmla="*/ 571500 h 2057400"/>
              <a:gd name="connsiteX28" fmla="*/ 2105025 w 2619375"/>
              <a:gd name="connsiteY28" fmla="*/ 333375 h 2057400"/>
              <a:gd name="connsiteX29" fmla="*/ 1314450 w 2619375"/>
              <a:gd name="connsiteY29" fmla="*/ 0 h 2057400"/>
              <a:gd name="connsiteX30" fmla="*/ 1400175 w 2619375"/>
              <a:gd name="connsiteY30" fmla="*/ 266700 h 2057400"/>
              <a:gd name="connsiteX31" fmla="*/ 1676400 w 2619375"/>
              <a:gd name="connsiteY31" fmla="*/ 257175 h 2057400"/>
              <a:gd name="connsiteX32" fmla="*/ 1447800 w 2619375"/>
              <a:gd name="connsiteY32" fmla="*/ 428625 h 2057400"/>
              <a:gd name="connsiteX33" fmla="*/ 1533525 w 2619375"/>
              <a:gd name="connsiteY33" fmla="*/ 695325 h 2057400"/>
              <a:gd name="connsiteX34" fmla="*/ 1314450 w 2619375"/>
              <a:gd name="connsiteY34" fmla="*/ 523875 h 2057400"/>
              <a:gd name="connsiteX35" fmla="*/ 1085850 w 2619375"/>
              <a:gd name="connsiteY35" fmla="*/ 695325 h 2057400"/>
              <a:gd name="connsiteX36" fmla="*/ 1171575 w 2619375"/>
              <a:gd name="connsiteY36" fmla="*/ 428625 h 2057400"/>
              <a:gd name="connsiteX37" fmla="*/ 942975 w 2619375"/>
              <a:gd name="connsiteY37" fmla="*/ 257175 h 2057400"/>
              <a:gd name="connsiteX38" fmla="*/ 1228725 w 2619375"/>
              <a:gd name="connsiteY38" fmla="*/ 266700 h 2057400"/>
              <a:gd name="connsiteX39" fmla="*/ 1314450 w 2619375"/>
              <a:gd name="connsiteY39" fmla="*/ 0 h 2057400"/>
              <a:gd name="connsiteX40" fmla="*/ 2028825 w 2619375"/>
              <a:gd name="connsiteY40" fmla="*/ 1628775 h 2057400"/>
              <a:gd name="connsiteX41" fmla="*/ 2533650 w 2619375"/>
              <a:gd name="connsiteY41" fmla="*/ 1628775 h 2057400"/>
              <a:gd name="connsiteX42" fmla="*/ 2619375 w 2619375"/>
              <a:gd name="connsiteY42" fmla="*/ 1724025 h 2057400"/>
              <a:gd name="connsiteX43" fmla="*/ 2619375 w 2619375"/>
              <a:gd name="connsiteY43" fmla="*/ 2057400 h 2057400"/>
              <a:gd name="connsiteX44" fmla="*/ 1943100 w 2619375"/>
              <a:gd name="connsiteY44" fmla="*/ 2057400 h 2057400"/>
              <a:gd name="connsiteX45" fmla="*/ 1943100 w 2619375"/>
              <a:gd name="connsiteY45" fmla="*/ 1724025 h 2057400"/>
              <a:gd name="connsiteX46" fmla="*/ 2028825 w 2619375"/>
              <a:gd name="connsiteY46" fmla="*/ 1628775 h 2057400"/>
              <a:gd name="connsiteX47" fmla="*/ 2276475 w 2619375"/>
              <a:gd name="connsiteY47" fmla="*/ 1066800 h 2057400"/>
              <a:gd name="connsiteX48" fmla="*/ 2495550 w 2619375"/>
              <a:gd name="connsiteY48" fmla="*/ 1285875 h 2057400"/>
              <a:gd name="connsiteX49" fmla="*/ 2276475 w 2619375"/>
              <a:gd name="connsiteY49" fmla="*/ 1504950 h 2057400"/>
              <a:gd name="connsiteX50" fmla="*/ 2057400 w 2619375"/>
              <a:gd name="connsiteY50" fmla="*/ 1285875 h 2057400"/>
              <a:gd name="connsiteX51" fmla="*/ 2276475 w 2619375"/>
              <a:gd name="connsiteY51" fmla="*/ 1066800 h 2057400"/>
              <a:gd name="connsiteX52" fmla="*/ 95250 w 2619375"/>
              <a:gd name="connsiteY52" fmla="*/ 1628775 h 2057400"/>
              <a:gd name="connsiteX53" fmla="*/ 590550 w 2619375"/>
              <a:gd name="connsiteY53" fmla="*/ 1628775 h 2057400"/>
              <a:gd name="connsiteX54" fmla="*/ 685800 w 2619375"/>
              <a:gd name="connsiteY54" fmla="*/ 1724025 h 2057400"/>
              <a:gd name="connsiteX55" fmla="*/ 685800 w 2619375"/>
              <a:gd name="connsiteY55" fmla="*/ 2057400 h 2057400"/>
              <a:gd name="connsiteX56" fmla="*/ 0 w 2619375"/>
              <a:gd name="connsiteY56" fmla="*/ 2057400 h 2057400"/>
              <a:gd name="connsiteX57" fmla="*/ 0 w 2619375"/>
              <a:gd name="connsiteY57" fmla="*/ 1724025 h 2057400"/>
              <a:gd name="connsiteX58" fmla="*/ 95250 w 2619375"/>
              <a:gd name="connsiteY58" fmla="*/ 1628775 h 2057400"/>
              <a:gd name="connsiteX59" fmla="*/ 342900 w 2619375"/>
              <a:gd name="connsiteY59" fmla="*/ 1066800 h 2057400"/>
              <a:gd name="connsiteX60" fmla="*/ 561975 w 2619375"/>
              <a:gd name="connsiteY60" fmla="*/ 1285875 h 2057400"/>
              <a:gd name="connsiteX61" fmla="*/ 342900 w 2619375"/>
              <a:gd name="connsiteY61" fmla="*/ 1504950 h 2057400"/>
              <a:gd name="connsiteX62" fmla="*/ 123825 w 2619375"/>
              <a:gd name="connsiteY62" fmla="*/ 1285875 h 2057400"/>
              <a:gd name="connsiteX63" fmla="*/ 342900 w 2619375"/>
              <a:gd name="connsiteY63" fmla="*/ 1066800 h 2057400"/>
              <a:gd name="connsiteX64" fmla="*/ 1314450 w 2619375"/>
              <a:gd name="connsiteY64" fmla="*/ 790575 h 2057400"/>
              <a:gd name="connsiteX65" fmla="*/ 1590675 w 2619375"/>
              <a:gd name="connsiteY65" fmla="*/ 1066800 h 2057400"/>
              <a:gd name="connsiteX66" fmla="*/ 1314450 w 2619375"/>
              <a:gd name="connsiteY66" fmla="*/ 1352550 h 2057400"/>
              <a:gd name="connsiteX67" fmla="*/ 1028700 w 2619375"/>
              <a:gd name="connsiteY67" fmla="*/ 1066800 h 2057400"/>
              <a:gd name="connsiteX68" fmla="*/ 1314450 w 2619375"/>
              <a:gd name="connsiteY68" fmla="*/ 790575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619375" h="2057400">
                <a:moveTo>
                  <a:pt x="990600" y="1514475"/>
                </a:moveTo>
                <a:lnTo>
                  <a:pt x="1628775" y="1514475"/>
                </a:lnTo>
                <a:cubicBezTo>
                  <a:pt x="1695450" y="1514475"/>
                  <a:pt x="1743075" y="1562100"/>
                  <a:pt x="1743075" y="1628775"/>
                </a:cubicBezTo>
                <a:lnTo>
                  <a:pt x="1743075" y="2057400"/>
                </a:lnTo>
                <a:lnTo>
                  <a:pt x="876300" y="2057400"/>
                </a:lnTo>
                <a:lnTo>
                  <a:pt x="876300" y="1628775"/>
                </a:lnTo>
                <a:cubicBezTo>
                  <a:pt x="876300" y="1562100"/>
                  <a:pt x="923925" y="1514475"/>
                  <a:pt x="990600" y="1514475"/>
                </a:cubicBezTo>
                <a:close/>
                <a:moveTo>
                  <a:pt x="514350" y="333375"/>
                </a:moveTo>
                <a:lnTo>
                  <a:pt x="590550" y="571500"/>
                </a:lnTo>
                <a:lnTo>
                  <a:pt x="838200" y="571500"/>
                </a:lnTo>
                <a:lnTo>
                  <a:pt x="638175" y="714375"/>
                </a:lnTo>
                <a:lnTo>
                  <a:pt x="714375" y="952500"/>
                </a:lnTo>
                <a:lnTo>
                  <a:pt x="514350" y="809625"/>
                </a:lnTo>
                <a:lnTo>
                  <a:pt x="314325" y="952500"/>
                </a:lnTo>
                <a:lnTo>
                  <a:pt x="390525" y="714375"/>
                </a:lnTo>
                <a:lnTo>
                  <a:pt x="190500" y="571500"/>
                </a:lnTo>
                <a:lnTo>
                  <a:pt x="438150" y="571500"/>
                </a:lnTo>
                <a:lnTo>
                  <a:pt x="514350" y="333375"/>
                </a:lnTo>
                <a:close/>
                <a:moveTo>
                  <a:pt x="2105025" y="333375"/>
                </a:moveTo>
                <a:lnTo>
                  <a:pt x="2181225" y="571500"/>
                </a:lnTo>
                <a:lnTo>
                  <a:pt x="2438400" y="571500"/>
                </a:lnTo>
                <a:lnTo>
                  <a:pt x="2228850" y="714375"/>
                </a:lnTo>
                <a:lnTo>
                  <a:pt x="2305050" y="952500"/>
                </a:lnTo>
                <a:lnTo>
                  <a:pt x="2105025" y="809625"/>
                </a:lnTo>
                <a:lnTo>
                  <a:pt x="1905000" y="952500"/>
                </a:lnTo>
                <a:lnTo>
                  <a:pt x="1981200" y="714375"/>
                </a:lnTo>
                <a:lnTo>
                  <a:pt x="1781175" y="571500"/>
                </a:lnTo>
                <a:lnTo>
                  <a:pt x="2028825" y="571500"/>
                </a:lnTo>
                <a:lnTo>
                  <a:pt x="2105025" y="333375"/>
                </a:lnTo>
                <a:close/>
                <a:moveTo>
                  <a:pt x="1314450" y="0"/>
                </a:moveTo>
                <a:lnTo>
                  <a:pt x="1400175" y="266700"/>
                </a:lnTo>
                <a:lnTo>
                  <a:pt x="1676400" y="257175"/>
                </a:lnTo>
                <a:lnTo>
                  <a:pt x="1447800" y="428625"/>
                </a:lnTo>
                <a:lnTo>
                  <a:pt x="1533525" y="695325"/>
                </a:lnTo>
                <a:lnTo>
                  <a:pt x="1314450" y="523875"/>
                </a:lnTo>
                <a:lnTo>
                  <a:pt x="1085850" y="695325"/>
                </a:lnTo>
                <a:lnTo>
                  <a:pt x="1171575" y="428625"/>
                </a:lnTo>
                <a:lnTo>
                  <a:pt x="942975" y="257175"/>
                </a:lnTo>
                <a:lnTo>
                  <a:pt x="1228725" y="266700"/>
                </a:lnTo>
                <a:lnTo>
                  <a:pt x="1314450" y="0"/>
                </a:lnTo>
                <a:close/>
                <a:moveTo>
                  <a:pt x="2028825" y="1628775"/>
                </a:moveTo>
                <a:lnTo>
                  <a:pt x="2533650" y="1628775"/>
                </a:lnTo>
                <a:cubicBezTo>
                  <a:pt x="2581275" y="1628775"/>
                  <a:pt x="2619375" y="1676400"/>
                  <a:pt x="2619375" y="1724025"/>
                </a:cubicBezTo>
                <a:lnTo>
                  <a:pt x="2619375" y="2057400"/>
                </a:lnTo>
                <a:lnTo>
                  <a:pt x="1943100" y="2057400"/>
                </a:lnTo>
                <a:lnTo>
                  <a:pt x="1943100" y="1724025"/>
                </a:lnTo>
                <a:cubicBezTo>
                  <a:pt x="1943100" y="1676400"/>
                  <a:pt x="1981200" y="1628775"/>
                  <a:pt x="2028825" y="1628775"/>
                </a:cubicBezTo>
                <a:close/>
                <a:moveTo>
                  <a:pt x="2276475" y="1066800"/>
                </a:moveTo>
                <a:cubicBezTo>
                  <a:pt x="2400300" y="1066800"/>
                  <a:pt x="2495550" y="1171575"/>
                  <a:pt x="2495550" y="1285875"/>
                </a:cubicBezTo>
                <a:cubicBezTo>
                  <a:pt x="2495550" y="1409700"/>
                  <a:pt x="2400300" y="1504950"/>
                  <a:pt x="2276475" y="1504950"/>
                </a:cubicBezTo>
                <a:cubicBezTo>
                  <a:pt x="2162175" y="1504950"/>
                  <a:pt x="2057400" y="1409700"/>
                  <a:pt x="2057400" y="1285875"/>
                </a:cubicBezTo>
                <a:cubicBezTo>
                  <a:pt x="2057400" y="1171575"/>
                  <a:pt x="2162175" y="1066800"/>
                  <a:pt x="2276475" y="1066800"/>
                </a:cubicBezTo>
                <a:close/>
                <a:moveTo>
                  <a:pt x="95250" y="1628775"/>
                </a:moveTo>
                <a:lnTo>
                  <a:pt x="590550" y="1628775"/>
                </a:lnTo>
                <a:cubicBezTo>
                  <a:pt x="638175" y="1628775"/>
                  <a:pt x="685800" y="1676400"/>
                  <a:pt x="685800" y="1724025"/>
                </a:cubicBezTo>
                <a:lnTo>
                  <a:pt x="685800" y="2057400"/>
                </a:lnTo>
                <a:lnTo>
                  <a:pt x="0" y="2057400"/>
                </a:lnTo>
                <a:lnTo>
                  <a:pt x="0" y="1724025"/>
                </a:lnTo>
                <a:cubicBezTo>
                  <a:pt x="0" y="1676400"/>
                  <a:pt x="47625" y="1628775"/>
                  <a:pt x="95250" y="1628775"/>
                </a:cubicBezTo>
                <a:close/>
                <a:moveTo>
                  <a:pt x="342900" y="1066800"/>
                </a:moveTo>
                <a:cubicBezTo>
                  <a:pt x="466725" y="1066800"/>
                  <a:pt x="561975" y="1171575"/>
                  <a:pt x="561975" y="1285875"/>
                </a:cubicBezTo>
                <a:cubicBezTo>
                  <a:pt x="561975" y="1409700"/>
                  <a:pt x="466725" y="1504950"/>
                  <a:pt x="342900" y="1504950"/>
                </a:cubicBezTo>
                <a:cubicBezTo>
                  <a:pt x="219075" y="1504950"/>
                  <a:pt x="123825" y="1409700"/>
                  <a:pt x="123825" y="1285875"/>
                </a:cubicBezTo>
                <a:cubicBezTo>
                  <a:pt x="123825" y="1171575"/>
                  <a:pt x="219075" y="1066800"/>
                  <a:pt x="342900" y="1066800"/>
                </a:cubicBezTo>
                <a:close/>
                <a:moveTo>
                  <a:pt x="1314450" y="790575"/>
                </a:moveTo>
                <a:cubicBezTo>
                  <a:pt x="1466850" y="790575"/>
                  <a:pt x="1590675" y="914400"/>
                  <a:pt x="1590675" y="1066800"/>
                </a:cubicBezTo>
                <a:cubicBezTo>
                  <a:pt x="1590675" y="1228725"/>
                  <a:pt x="1466850" y="1352550"/>
                  <a:pt x="1314450" y="1352550"/>
                </a:cubicBezTo>
                <a:cubicBezTo>
                  <a:pt x="1152525" y="1352550"/>
                  <a:pt x="1028700" y="1228725"/>
                  <a:pt x="1028700" y="1066800"/>
                </a:cubicBezTo>
                <a:cubicBezTo>
                  <a:pt x="1028700" y="914400"/>
                  <a:pt x="1152525" y="790575"/>
                  <a:pt x="1314450" y="790575"/>
                </a:cubicBezTo>
                <a:close/>
              </a:path>
            </a:pathLst>
          </a:custGeom>
          <a:solidFill>
            <a:schemeClr val="bg1"/>
          </a:solidFill>
          <a:ln w="9525"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B4FE5896-3370-9E1C-023E-9252EA87BCB4}"/>
              </a:ext>
            </a:extLst>
          </p:cNvPr>
          <p:cNvSpPr/>
          <p:nvPr/>
        </p:nvSpPr>
        <p:spPr>
          <a:xfrm>
            <a:off x="6957143" y="1298717"/>
            <a:ext cx="257694" cy="320392"/>
          </a:xfrm>
          <a:custGeom>
            <a:avLst/>
            <a:gdLst>
              <a:gd name="connsiteX0" fmla="*/ 364179 w 660749"/>
              <a:gd name="connsiteY0" fmla="*/ 326203 h 821512"/>
              <a:gd name="connsiteX1" fmla="*/ 0 w 660749"/>
              <a:gd name="connsiteY1" fmla="*/ 495500 h 821512"/>
              <a:gd name="connsiteX2" fmla="*/ 0 w 660749"/>
              <a:gd name="connsiteY2" fmla="*/ 821512 h 821512"/>
              <a:gd name="connsiteX3" fmla="*/ 364179 w 660749"/>
              <a:gd name="connsiteY3" fmla="*/ 821512 h 821512"/>
              <a:gd name="connsiteX4" fmla="*/ 364179 w 660749"/>
              <a:gd name="connsiteY4" fmla="*/ 326203 h 821512"/>
              <a:gd name="connsiteX5" fmla="*/ 364179 w 660749"/>
              <a:gd name="connsiteY5" fmla="*/ 326203 h 821512"/>
              <a:gd name="connsiteX6" fmla="*/ 296570 w 660749"/>
              <a:gd name="connsiteY6" fmla="*/ 317383 h 821512"/>
              <a:gd name="connsiteX7" fmla="*/ 296570 w 660749"/>
              <a:gd name="connsiteY7" fmla="*/ 0 h 821512"/>
              <a:gd name="connsiteX8" fmla="*/ 660749 w 660749"/>
              <a:gd name="connsiteY8" fmla="*/ 234210 h 821512"/>
              <a:gd name="connsiteX9" fmla="*/ 660749 w 660749"/>
              <a:gd name="connsiteY9" fmla="*/ 821512 h 821512"/>
              <a:gd name="connsiteX10" fmla="*/ 400755 w 660749"/>
              <a:gd name="connsiteY10" fmla="*/ 821512 h 821512"/>
              <a:gd name="connsiteX11" fmla="*/ 400755 w 660749"/>
              <a:gd name="connsiteY11" fmla="*/ 297580 h 821512"/>
              <a:gd name="connsiteX12" fmla="*/ 400717 w 660749"/>
              <a:gd name="connsiteY12" fmla="*/ 297580 h 821512"/>
              <a:gd name="connsiteX13" fmla="*/ 374818 w 660749"/>
              <a:gd name="connsiteY13" fmla="*/ 281007 h 821512"/>
              <a:gd name="connsiteX14" fmla="*/ 296570 w 660749"/>
              <a:gd name="connsiteY14" fmla="*/ 317383 h 821512"/>
              <a:gd name="connsiteX15" fmla="*/ 296570 w 660749"/>
              <a:gd name="connsiteY15" fmla="*/ 317383 h 821512"/>
              <a:gd name="connsiteX16" fmla="*/ 495205 w 660749"/>
              <a:gd name="connsiteY16" fmla="*/ 285159 h 821512"/>
              <a:gd name="connsiteX17" fmla="*/ 495205 w 660749"/>
              <a:gd name="connsiteY17" fmla="*/ 321735 h 821512"/>
              <a:gd name="connsiteX18" fmla="*/ 583416 w 660749"/>
              <a:gd name="connsiteY18" fmla="*/ 321735 h 821512"/>
              <a:gd name="connsiteX19" fmla="*/ 583416 w 660749"/>
              <a:gd name="connsiteY19" fmla="*/ 285159 h 821512"/>
              <a:gd name="connsiteX20" fmla="*/ 495205 w 660749"/>
              <a:gd name="connsiteY20" fmla="*/ 285159 h 821512"/>
              <a:gd name="connsiteX21" fmla="*/ 495205 w 660749"/>
              <a:gd name="connsiteY21" fmla="*/ 285159 h 821512"/>
              <a:gd name="connsiteX22" fmla="*/ 495205 w 660749"/>
              <a:gd name="connsiteY22" fmla="*/ 413499 h 821512"/>
              <a:gd name="connsiteX23" fmla="*/ 495205 w 660749"/>
              <a:gd name="connsiteY23" fmla="*/ 450075 h 821512"/>
              <a:gd name="connsiteX24" fmla="*/ 583416 w 660749"/>
              <a:gd name="connsiteY24" fmla="*/ 450075 h 821512"/>
              <a:gd name="connsiteX25" fmla="*/ 583416 w 660749"/>
              <a:gd name="connsiteY25" fmla="*/ 413499 h 821512"/>
              <a:gd name="connsiteX26" fmla="*/ 495205 w 660749"/>
              <a:gd name="connsiteY26" fmla="*/ 413499 h 821512"/>
              <a:gd name="connsiteX27" fmla="*/ 495205 w 660749"/>
              <a:gd name="connsiteY27" fmla="*/ 413499 h 821512"/>
              <a:gd name="connsiteX28" fmla="*/ 495205 w 660749"/>
              <a:gd name="connsiteY28" fmla="*/ 541839 h 821512"/>
              <a:gd name="connsiteX29" fmla="*/ 495205 w 660749"/>
              <a:gd name="connsiteY29" fmla="*/ 578415 h 821512"/>
              <a:gd name="connsiteX30" fmla="*/ 583416 w 660749"/>
              <a:gd name="connsiteY30" fmla="*/ 578415 h 821512"/>
              <a:gd name="connsiteX31" fmla="*/ 583416 w 660749"/>
              <a:gd name="connsiteY31" fmla="*/ 541839 h 821512"/>
              <a:gd name="connsiteX32" fmla="*/ 495205 w 660749"/>
              <a:gd name="connsiteY32" fmla="*/ 541839 h 821512"/>
              <a:gd name="connsiteX33" fmla="*/ 495205 w 660749"/>
              <a:gd name="connsiteY33" fmla="*/ 541839 h 821512"/>
              <a:gd name="connsiteX34" fmla="*/ 212388 w 660749"/>
              <a:gd name="connsiteY34" fmla="*/ 628202 h 821512"/>
              <a:gd name="connsiteX35" fmla="*/ 274425 w 660749"/>
              <a:gd name="connsiteY35" fmla="*/ 628202 h 821512"/>
              <a:gd name="connsiteX36" fmla="*/ 274425 w 660749"/>
              <a:gd name="connsiteY36" fmla="*/ 664778 h 821512"/>
              <a:gd name="connsiteX37" fmla="*/ 212388 w 660749"/>
              <a:gd name="connsiteY37" fmla="*/ 664778 h 821512"/>
              <a:gd name="connsiteX38" fmla="*/ 212388 w 660749"/>
              <a:gd name="connsiteY38" fmla="*/ 628202 h 821512"/>
              <a:gd name="connsiteX39" fmla="*/ 212388 w 660749"/>
              <a:gd name="connsiteY39" fmla="*/ 628202 h 821512"/>
              <a:gd name="connsiteX40" fmla="*/ 212388 w 660749"/>
              <a:gd name="connsiteY40" fmla="*/ 714546 h 821512"/>
              <a:gd name="connsiteX41" fmla="*/ 274425 w 660749"/>
              <a:gd name="connsiteY41" fmla="*/ 714546 h 821512"/>
              <a:gd name="connsiteX42" fmla="*/ 274425 w 660749"/>
              <a:gd name="connsiteY42" fmla="*/ 751122 h 821512"/>
              <a:gd name="connsiteX43" fmla="*/ 212388 w 660749"/>
              <a:gd name="connsiteY43" fmla="*/ 751122 h 821512"/>
              <a:gd name="connsiteX44" fmla="*/ 212388 w 660749"/>
              <a:gd name="connsiteY44" fmla="*/ 714546 h 821512"/>
              <a:gd name="connsiteX45" fmla="*/ 212388 w 660749"/>
              <a:gd name="connsiteY45" fmla="*/ 714546 h 821512"/>
              <a:gd name="connsiteX46" fmla="*/ 89764 w 660749"/>
              <a:gd name="connsiteY46" fmla="*/ 541849 h 821512"/>
              <a:gd name="connsiteX47" fmla="*/ 151809 w 660749"/>
              <a:gd name="connsiteY47" fmla="*/ 541849 h 821512"/>
              <a:gd name="connsiteX48" fmla="*/ 151809 w 660749"/>
              <a:gd name="connsiteY48" fmla="*/ 578425 h 821512"/>
              <a:gd name="connsiteX49" fmla="*/ 89764 w 660749"/>
              <a:gd name="connsiteY49" fmla="*/ 578425 h 821512"/>
              <a:gd name="connsiteX50" fmla="*/ 89764 w 660749"/>
              <a:gd name="connsiteY50" fmla="*/ 541849 h 821512"/>
              <a:gd name="connsiteX51" fmla="*/ 89764 w 660749"/>
              <a:gd name="connsiteY51" fmla="*/ 541849 h 821512"/>
              <a:gd name="connsiteX52" fmla="*/ 89764 w 660749"/>
              <a:gd name="connsiteY52" fmla="*/ 628202 h 821512"/>
              <a:gd name="connsiteX53" fmla="*/ 151809 w 660749"/>
              <a:gd name="connsiteY53" fmla="*/ 628202 h 821512"/>
              <a:gd name="connsiteX54" fmla="*/ 151809 w 660749"/>
              <a:gd name="connsiteY54" fmla="*/ 664778 h 821512"/>
              <a:gd name="connsiteX55" fmla="*/ 89764 w 660749"/>
              <a:gd name="connsiteY55" fmla="*/ 664778 h 821512"/>
              <a:gd name="connsiteX56" fmla="*/ 89764 w 660749"/>
              <a:gd name="connsiteY56" fmla="*/ 628202 h 821512"/>
              <a:gd name="connsiteX57" fmla="*/ 89764 w 660749"/>
              <a:gd name="connsiteY57" fmla="*/ 628202 h 821512"/>
              <a:gd name="connsiteX58" fmla="*/ 89764 w 660749"/>
              <a:gd name="connsiteY58" fmla="*/ 714546 h 821512"/>
              <a:gd name="connsiteX59" fmla="*/ 151809 w 660749"/>
              <a:gd name="connsiteY59" fmla="*/ 714546 h 821512"/>
              <a:gd name="connsiteX60" fmla="*/ 151809 w 660749"/>
              <a:gd name="connsiteY60" fmla="*/ 751122 h 821512"/>
              <a:gd name="connsiteX61" fmla="*/ 89764 w 660749"/>
              <a:gd name="connsiteY61" fmla="*/ 751122 h 821512"/>
              <a:gd name="connsiteX62" fmla="*/ 89764 w 660749"/>
              <a:gd name="connsiteY62" fmla="*/ 714546 h 821512"/>
              <a:gd name="connsiteX63" fmla="*/ 89764 w 660749"/>
              <a:gd name="connsiteY63" fmla="*/ 714546 h 821512"/>
              <a:gd name="connsiteX64" fmla="*/ 212388 w 660749"/>
              <a:gd name="connsiteY64" fmla="*/ 541849 h 821512"/>
              <a:gd name="connsiteX65" fmla="*/ 274425 w 660749"/>
              <a:gd name="connsiteY65" fmla="*/ 541849 h 821512"/>
              <a:gd name="connsiteX66" fmla="*/ 274425 w 660749"/>
              <a:gd name="connsiteY66" fmla="*/ 578425 h 821512"/>
              <a:gd name="connsiteX67" fmla="*/ 212388 w 660749"/>
              <a:gd name="connsiteY67" fmla="*/ 578425 h 821512"/>
              <a:gd name="connsiteX68" fmla="*/ 212388 w 660749"/>
              <a:gd name="connsiteY68" fmla="*/ 541849 h 82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60749" h="821512">
                <a:moveTo>
                  <a:pt x="364179" y="326203"/>
                </a:moveTo>
                <a:lnTo>
                  <a:pt x="0" y="495500"/>
                </a:lnTo>
                <a:lnTo>
                  <a:pt x="0" y="821512"/>
                </a:lnTo>
                <a:lnTo>
                  <a:pt x="364179" y="821512"/>
                </a:lnTo>
                <a:lnTo>
                  <a:pt x="364179" y="326203"/>
                </a:lnTo>
                <a:lnTo>
                  <a:pt x="364179" y="326203"/>
                </a:lnTo>
                <a:close/>
                <a:moveTo>
                  <a:pt x="296570" y="317383"/>
                </a:moveTo>
                <a:lnTo>
                  <a:pt x="296570" y="0"/>
                </a:lnTo>
                <a:lnTo>
                  <a:pt x="660749" y="234210"/>
                </a:lnTo>
                <a:lnTo>
                  <a:pt x="660749" y="821512"/>
                </a:lnTo>
                <a:lnTo>
                  <a:pt x="400755" y="821512"/>
                </a:lnTo>
                <a:lnTo>
                  <a:pt x="400755" y="297580"/>
                </a:lnTo>
                <a:lnTo>
                  <a:pt x="400717" y="297580"/>
                </a:lnTo>
                <a:cubicBezTo>
                  <a:pt x="400717" y="284578"/>
                  <a:pt x="386982" y="275368"/>
                  <a:pt x="374818" y="281007"/>
                </a:cubicBezTo>
                <a:lnTo>
                  <a:pt x="296570" y="317383"/>
                </a:lnTo>
                <a:lnTo>
                  <a:pt x="296570" y="317383"/>
                </a:lnTo>
                <a:close/>
                <a:moveTo>
                  <a:pt x="495205" y="285159"/>
                </a:moveTo>
                <a:lnTo>
                  <a:pt x="495205" y="321735"/>
                </a:lnTo>
                <a:lnTo>
                  <a:pt x="583416" y="321735"/>
                </a:lnTo>
                <a:lnTo>
                  <a:pt x="583416" y="285159"/>
                </a:lnTo>
                <a:lnTo>
                  <a:pt x="495205" y="285159"/>
                </a:lnTo>
                <a:lnTo>
                  <a:pt x="495205" y="285159"/>
                </a:lnTo>
                <a:close/>
                <a:moveTo>
                  <a:pt x="495205" y="413499"/>
                </a:moveTo>
                <a:lnTo>
                  <a:pt x="495205" y="450075"/>
                </a:lnTo>
                <a:lnTo>
                  <a:pt x="583416" y="450075"/>
                </a:lnTo>
                <a:lnTo>
                  <a:pt x="583416" y="413499"/>
                </a:lnTo>
                <a:lnTo>
                  <a:pt x="495205" y="413499"/>
                </a:lnTo>
                <a:lnTo>
                  <a:pt x="495205" y="413499"/>
                </a:lnTo>
                <a:close/>
                <a:moveTo>
                  <a:pt x="495205" y="541839"/>
                </a:moveTo>
                <a:lnTo>
                  <a:pt x="495205" y="578415"/>
                </a:lnTo>
                <a:lnTo>
                  <a:pt x="583416" y="578415"/>
                </a:lnTo>
                <a:lnTo>
                  <a:pt x="583416" y="541839"/>
                </a:lnTo>
                <a:lnTo>
                  <a:pt x="495205" y="541839"/>
                </a:lnTo>
                <a:lnTo>
                  <a:pt x="495205" y="541839"/>
                </a:lnTo>
                <a:close/>
                <a:moveTo>
                  <a:pt x="212388" y="628202"/>
                </a:moveTo>
                <a:lnTo>
                  <a:pt x="274425" y="628202"/>
                </a:lnTo>
                <a:lnTo>
                  <a:pt x="274425" y="664778"/>
                </a:lnTo>
                <a:lnTo>
                  <a:pt x="212388" y="664778"/>
                </a:lnTo>
                <a:lnTo>
                  <a:pt x="212388" y="628202"/>
                </a:lnTo>
                <a:lnTo>
                  <a:pt x="212388" y="628202"/>
                </a:lnTo>
                <a:close/>
                <a:moveTo>
                  <a:pt x="212388" y="714546"/>
                </a:moveTo>
                <a:lnTo>
                  <a:pt x="274425" y="714546"/>
                </a:lnTo>
                <a:lnTo>
                  <a:pt x="274425" y="751122"/>
                </a:lnTo>
                <a:lnTo>
                  <a:pt x="212388" y="751122"/>
                </a:lnTo>
                <a:lnTo>
                  <a:pt x="212388" y="714546"/>
                </a:lnTo>
                <a:lnTo>
                  <a:pt x="212388" y="714546"/>
                </a:lnTo>
                <a:close/>
                <a:moveTo>
                  <a:pt x="89764" y="541849"/>
                </a:moveTo>
                <a:lnTo>
                  <a:pt x="151809" y="541849"/>
                </a:lnTo>
                <a:lnTo>
                  <a:pt x="151809" y="578425"/>
                </a:lnTo>
                <a:lnTo>
                  <a:pt x="89764" y="578425"/>
                </a:lnTo>
                <a:lnTo>
                  <a:pt x="89764" y="541849"/>
                </a:lnTo>
                <a:lnTo>
                  <a:pt x="89764" y="541849"/>
                </a:lnTo>
                <a:close/>
                <a:moveTo>
                  <a:pt x="89764" y="628202"/>
                </a:moveTo>
                <a:lnTo>
                  <a:pt x="151809" y="628202"/>
                </a:lnTo>
                <a:lnTo>
                  <a:pt x="151809" y="664778"/>
                </a:lnTo>
                <a:lnTo>
                  <a:pt x="89764" y="664778"/>
                </a:lnTo>
                <a:lnTo>
                  <a:pt x="89764" y="628202"/>
                </a:lnTo>
                <a:lnTo>
                  <a:pt x="89764" y="628202"/>
                </a:lnTo>
                <a:close/>
                <a:moveTo>
                  <a:pt x="89764" y="714546"/>
                </a:moveTo>
                <a:lnTo>
                  <a:pt x="151809" y="714546"/>
                </a:lnTo>
                <a:lnTo>
                  <a:pt x="151809" y="751122"/>
                </a:lnTo>
                <a:lnTo>
                  <a:pt x="89764" y="751122"/>
                </a:lnTo>
                <a:lnTo>
                  <a:pt x="89764" y="714546"/>
                </a:lnTo>
                <a:lnTo>
                  <a:pt x="89764" y="714546"/>
                </a:lnTo>
                <a:close/>
                <a:moveTo>
                  <a:pt x="212388" y="541849"/>
                </a:moveTo>
                <a:lnTo>
                  <a:pt x="274425" y="541849"/>
                </a:lnTo>
                <a:lnTo>
                  <a:pt x="274425" y="578425"/>
                </a:lnTo>
                <a:lnTo>
                  <a:pt x="212388" y="578425"/>
                </a:lnTo>
                <a:lnTo>
                  <a:pt x="212388" y="541849"/>
                </a:lnTo>
                <a:close/>
              </a:path>
            </a:pathLst>
          </a:custGeom>
          <a:solidFill>
            <a:schemeClr val="bg1"/>
          </a:solidFill>
          <a:ln w="9525" cap="flat">
            <a:noFill/>
            <a:prstDash val="solid"/>
            <a:miter/>
          </a:ln>
        </p:spPr>
        <p:txBody>
          <a:bodyPr rtlCol="0" anchor="ctr"/>
          <a:lstStyle/>
          <a:p>
            <a:endParaRPr lang="en-GB" dirty="0"/>
          </a:p>
        </p:txBody>
      </p:sp>
      <p:sp>
        <p:nvSpPr>
          <p:cNvPr id="9" name="Slide Number Placeholder 8">
            <a:extLst>
              <a:ext uri="{FF2B5EF4-FFF2-40B4-BE49-F238E27FC236}">
                <a16:creationId xmlns:a16="http://schemas.microsoft.com/office/drawing/2014/main" id="{1AFCD463-3A96-D376-4AC7-EDDB5B7CFE79}"/>
              </a:ext>
            </a:extLst>
          </p:cNvPr>
          <p:cNvSpPr>
            <a:spLocks noGrp="1"/>
          </p:cNvSpPr>
          <p:nvPr>
            <p:ph type="sldNum" sz="quarter" idx="11"/>
          </p:nvPr>
        </p:nvSpPr>
        <p:spPr/>
        <p:txBody>
          <a:bodyPr/>
          <a:lstStyle/>
          <a:p>
            <a:fld id="{10AABD62-4B1F-4370-9BF1-A64AA2AFB05A}" type="slidenum">
              <a:rPr lang="en-GB" smtClean="0"/>
              <a:pPr/>
              <a:t>8</a:t>
            </a:fld>
            <a:endParaRPr lang="en-GB" dirty="0"/>
          </a:p>
        </p:txBody>
      </p:sp>
    </p:spTree>
    <p:extLst>
      <p:ext uri="{BB962C8B-B14F-4D97-AF65-F5344CB8AC3E}">
        <p14:creationId xmlns:p14="http://schemas.microsoft.com/office/powerpoint/2010/main" val="2674518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A7525-1299-965F-0067-F5C751E9A06A}"/>
              </a:ext>
            </a:extLst>
          </p:cNvPr>
          <p:cNvSpPr>
            <a:spLocks noGrp="1"/>
          </p:cNvSpPr>
          <p:nvPr>
            <p:ph type="title"/>
          </p:nvPr>
        </p:nvSpPr>
        <p:spPr>
          <a:xfrm>
            <a:off x="354330" y="272581"/>
            <a:ext cx="8435340" cy="617220"/>
          </a:xfrm>
        </p:spPr>
        <p:txBody>
          <a:bodyPr/>
          <a:lstStyle/>
          <a:p>
            <a:endParaRPr lang="en-GB" dirty="0"/>
          </a:p>
        </p:txBody>
      </p:sp>
      <p:sp>
        <p:nvSpPr>
          <p:cNvPr id="3" name="Footer Placeholder 2">
            <a:extLst>
              <a:ext uri="{FF2B5EF4-FFF2-40B4-BE49-F238E27FC236}">
                <a16:creationId xmlns:a16="http://schemas.microsoft.com/office/drawing/2014/main" id="{A87B0703-6472-4092-0771-88305BCCEF3F}"/>
              </a:ext>
            </a:extLst>
          </p:cNvPr>
          <p:cNvSpPr>
            <a:spLocks noGrp="1"/>
          </p:cNvSpPr>
          <p:nvPr>
            <p:ph type="ftr" sz="quarter" idx="10"/>
          </p:nvPr>
        </p:nvSpPr>
        <p:spPr/>
        <p:txBody>
          <a:bodyPr/>
          <a:lstStyle/>
          <a:p>
            <a:r>
              <a:rPr lang="en-GB" dirty="0"/>
              <a:t>Coalition for Innovation in Media Measurement, October 2023</a:t>
            </a:r>
          </a:p>
        </p:txBody>
      </p:sp>
      <p:sp>
        <p:nvSpPr>
          <p:cNvPr id="156" name="Freeform: Shape 155">
            <a:extLst>
              <a:ext uri="{FF2B5EF4-FFF2-40B4-BE49-F238E27FC236}">
                <a16:creationId xmlns:a16="http://schemas.microsoft.com/office/drawing/2014/main" id="{7FC563E2-83D3-D392-ED69-8A14A7DBC645}"/>
              </a:ext>
            </a:extLst>
          </p:cNvPr>
          <p:cNvSpPr/>
          <p:nvPr/>
        </p:nvSpPr>
        <p:spPr>
          <a:xfrm>
            <a:off x="342900" y="1093788"/>
            <a:ext cx="2371867" cy="667263"/>
          </a:xfrm>
          <a:custGeom>
            <a:avLst/>
            <a:gdLst>
              <a:gd name="connsiteX0" fmla="*/ 0 w 2371867"/>
              <a:gd name="connsiteY0" fmla="*/ 0 h 667263"/>
              <a:gd name="connsiteX1" fmla="*/ 1216314 w 2371867"/>
              <a:gd name="connsiteY1" fmla="*/ 0 h 667263"/>
              <a:gd name="connsiteX2" fmla="*/ 1272847 w 2371867"/>
              <a:gd name="connsiteY2" fmla="*/ 0 h 667263"/>
              <a:gd name="connsiteX3" fmla="*/ 2371867 w 2371867"/>
              <a:gd name="connsiteY3" fmla="*/ 0 h 667263"/>
              <a:gd name="connsiteX4" fmla="*/ 2371867 w 2371867"/>
              <a:gd name="connsiteY4" fmla="*/ 667263 h 667263"/>
              <a:gd name="connsiteX5" fmla="*/ 1272847 w 2371867"/>
              <a:gd name="connsiteY5" fmla="*/ 667263 h 667263"/>
              <a:gd name="connsiteX6" fmla="*/ 1216314 w 2371867"/>
              <a:gd name="connsiteY6" fmla="*/ 667263 h 667263"/>
              <a:gd name="connsiteX7" fmla="*/ 0 w 2371867"/>
              <a:gd name="connsiteY7" fmla="*/ 667263 h 66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1867" h="667263">
                <a:moveTo>
                  <a:pt x="0" y="0"/>
                </a:moveTo>
                <a:lnTo>
                  <a:pt x="1216314" y="0"/>
                </a:lnTo>
                <a:lnTo>
                  <a:pt x="1272847" y="0"/>
                </a:lnTo>
                <a:lnTo>
                  <a:pt x="2371867" y="0"/>
                </a:lnTo>
                <a:lnTo>
                  <a:pt x="2371867" y="667263"/>
                </a:lnTo>
                <a:lnTo>
                  <a:pt x="1272847" y="667263"/>
                </a:lnTo>
                <a:lnTo>
                  <a:pt x="1216314" y="667263"/>
                </a:lnTo>
                <a:lnTo>
                  <a:pt x="0" y="667263"/>
                </a:lnTo>
                <a:close/>
              </a:path>
            </a:pathLst>
          </a:custGeom>
          <a:noFill/>
          <a:ln w="127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8" name="Freeform: Shape 157">
            <a:extLst>
              <a:ext uri="{FF2B5EF4-FFF2-40B4-BE49-F238E27FC236}">
                <a16:creationId xmlns:a16="http://schemas.microsoft.com/office/drawing/2014/main" id="{998A27FC-DC07-FB33-5C46-91A84A074FCB}"/>
              </a:ext>
            </a:extLst>
          </p:cNvPr>
          <p:cNvSpPr/>
          <p:nvPr/>
        </p:nvSpPr>
        <p:spPr>
          <a:xfrm>
            <a:off x="2775527" y="1093788"/>
            <a:ext cx="6020810" cy="667263"/>
          </a:xfrm>
          <a:custGeom>
            <a:avLst/>
            <a:gdLst>
              <a:gd name="connsiteX0" fmla="*/ 0 w 6020810"/>
              <a:gd name="connsiteY0" fmla="*/ 0 h 667263"/>
              <a:gd name="connsiteX1" fmla="*/ 1216315 w 6020810"/>
              <a:gd name="connsiteY1" fmla="*/ 0 h 667263"/>
              <a:gd name="connsiteX2" fmla="*/ 2371868 w 6020810"/>
              <a:gd name="connsiteY2" fmla="*/ 0 h 667263"/>
              <a:gd name="connsiteX3" fmla="*/ 2432629 w 6020810"/>
              <a:gd name="connsiteY3" fmla="*/ 0 h 667263"/>
              <a:gd name="connsiteX4" fmla="*/ 3588182 w 6020810"/>
              <a:gd name="connsiteY4" fmla="*/ 0 h 667263"/>
              <a:gd name="connsiteX5" fmla="*/ 3648943 w 6020810"/>
              <a:gd name="connsiteY5" fmla="*/ 0 h 667263"/>
              <a:gd name="connsiteX6" fmla="*/ 4804496 w 6020810"/>
              <a:gd name="connsiteY6" fmla="*/ 0 h 667263"/>
              <a:gd name="connsiteX7" fmla="*/ 4865257 w 6020810"/>
              <a:gd name="connsiteY7" fmla="*/ 0 h 667263"/>
              <a:gd name="connsiteX8" fmla="*/ 4944281 w 6020810"/>
              <a:gd name="connsiteY8" fmla="*/ 0 h 667263"/>
              <a:gd name="connsiteX9" fmla="*/ 6020810 w 6020810"/>
              <a:gd name="connsiteY9" fmla="*/ 0 h 667263"/>
              <a:gd name="connsiteX10" fmla="*/ 6020810 w 6020810"/>
              <a:gd name="connsiteY10" fmla="*/ 667263 h 667263"/>
              <a:gd name="connsiteX11" fmla="*/ 4944281 w 6020810"/>
              <a:gd name="connsiteY11" fmla="*/ 667263 h 667263"/>
              <a:gd name="connsiteX12" fmla="*/ 4865257 w 6020810"/>
              <a:gd name="connsiteY12" fmla="*/ 667263 h 667263"/>
              <a:gd name="connsiteX13" fmla="*/ 4804496 w 6020810"/>
              <a:gd name="connsiteY13" fmla="*/ 667263 h 667263"/>
              <a:gd name="connsiteX14" fmla="*/ 3648943 w 6020810"/>
              <a:gd name="connsiteY14" fmla="*/ 667263 h 667263"/>
              <a:gd name="connsiteX15" fmla="*/ 3588182 w 6020810"/>
              <a:gd name="connsiteY15" fmla="*/ 667263 h 667263"/>
              <a:gd name="connsiteX16" fmla="*/ 2432629 w 6020810"/>
              <a:gd name="connsiteY16" fmla="*/ 667263 h 667263"/>
              <a:gd name="connsiteX17" fmla="*/ 2371868 w 6020810"/>
              <a:gd name="connsiteY17" fmla="*/ 667263 h 667263"/>
              <a:gd name="connsiteX18" fmla="*/ 1216315 w 6020810"/>
              <a:gd name="connsiteY18" fmla="*/ 667263 h 667263"/>
              <a:gd name="connsiteX19" fmla="*/ 0 w 6020810"/>
              <a:gd name="connsiteY19" fmla="*/ 667263 h 66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20810" h="667263">
                <a:moveTo>
                  <a:pt x="0" y="0"/>
                </a:moveTo>
                <a:lnTo>
                  <a:pt x="1216315" y="0"/>
                </a:lnTo>
                <a:lnTo>
                  <a:pt x="2371868" y="0"/>
                </a:lnTo>
                <a:lnTo>
                  <a:pt x="2432629" y="0"/>
                </a:lnTo>
                <a:lnTo>
                  <a:pt x="3588182" y="0"/>
                </a:lnTo>
                <a:lnTo>
                  <a:pt x="3648943" y="0"/>
                </a:lnTo>
                <a:lnTo>
                  <a:pt x="4804496" y="0"/>
                </a:lnTo>
                <a:lnTo>
                  <a:pt x="4865257" y="0"/>
                </a:lnTo>
                <a:lnTo>
                  <a:pt x="4944281" y="0"/>
                </a:lnTo>
                <a:lnTo>
                  <a:pt x="6020810" y="0"/>
                </a:lnTo>
                <a:lnTo>
                  <a:pt x="6020810" y="667263"/>
                </a:lnTo>
                <a:lnTo>
                  <a:pt x="4944281" y="667263"/>
                </a:lnTo>
                <a:lnTo>
                  <a:pt x="4865257" y="667263"/>
                </a:lnTo>
                <a:lnTo>
                  <a:pt x="4804496" y="667263"/>
                </a:lnTo>
                <a:lnTo>
                  <a:pt x="3648943" y="667263"/>
                </a:lnTo>
                <a:lnTo>
                  <a:pt x="3588182" y="667263"/>
                </a:lnTo>
                <a:lnTo>
                  <a:pt x="2432629" y="667263"/>
                </a:lnTo>
                <a:lnTo>
                  <a:pt x="2371868" y="667263"/>
                </a:lnTo>
                <a:lnTo>
                  <a:pt x="1216315" y="667263"/>
                </a:lnTo>
                <a:lnTo>
                  <a:pt x="0" y="667263"/>
                </a:lnTo>
                <a:close/>
              </a:path>
            </a:pathLst>
          </a:custGeom>
          <a:noFill/>
          <a:ln w="127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9" name="Freeform: Shape 158">
            <a:extLst>
              <a:ext uri="{FF2B5EF4-FFF2-40B4-BE49-F238E27FC236}">
                <a16:creationId xmlns:a16="http://schemas.microsoft.com/office/drawing/2014/main" id="{1C94DBA9-D0EC-E2B8-6013-05984DEBCE48}"/>
              </a:ext>
            </a:extLst>
          </p:cNvPr>
          <p:cNvSpPr/>
          <p:nvPr/>
        </p:nvSpPr>
        <p:spPr>
          <a:xfrm>
            <a:off x="342899" y="1820337"/>
            <a:ext cx="4804496" cy="667264"/>
          </a:xfrm>
          <a:custGeom>
            <a:avLst/>
            <a:gdLst>
              <a:gd name="connsiteX0" fmla="*/ 0 w 4804496"/>
              <a:gd name="connsiteY0" fmla="*/ 0 h 667264"/>
              <a:gd name="connsiteX1" fmla="*/ 1216314 w 4804496"/>
              <a:gd name="connsiteY1" fmla="*/ 0 h 667264"/>
              <a:gd name="connsiteX2" fmla="*/ 2371867 w 4804496"/>
              <a:gd name="connsiteY2" fmla="*/ 0 h 667264"/>
              <a:gd name="connsiteX3" fmla="*/ 2432628 w 4804496"/>
              <a:gd name="connsiteY3" fmla="*/ 0 h 667264"/>
              <a:gd name="connsiteX4" fmla="*/ 3588181 w 4804496"/>
              <a:gd name="connsiteY4" fmla="*/ 0 h 667264"/>
              <a:gd name="connsiteX5" fmla="*/ 3648943 w 4804496"/>
              <a:gd name="connsiteY5" fmla="*/ 0 h 667264"/>
              <a:gd name="connsiteX6" fmla="*/ 3729038 w 4804496"/>
              <a:gd name="connsiteY6" fmla="*/ 0 h 667264"/>
              <a:gd name="connsiteX7" fmla="*/ 4804496 w 4804496"/>
              <a:gd name="connsiteY7" fmla="*/ 0 h 667264"/>
              <a:gd name="connsiteX8" fmla="*/ 4804496 w 4804496"/>
              <a:gd name="connsiteY8" fmla="*/ 667264 h 667264"/>
              <a:gd name="connsiteX9" fmla="*/ 3729038 w 4804496"/>
              <a:gd name="connsiteY9" fmla="*/ 667264 h 667264"/>
              <a:gd name="connsiteX10" fmla="*/ 3648943 w 4804496"/>
              <a:gd name="connsiteY10" fmla="*/ 667264 h 667264"/>
              <a:gd name="connsiteX11" fmla="*/ 3588181 w 4804496"/>
              <a:gd name="connsiteY11" fmla="*/ 667264 h 667264"/>
              <a:gd name="connsiteX12" fmla="*/ 2432628 w 4804496"/>
              <a:gd name="connsiteY12" fmla="*/ 667264 h 667264"/>
              <a:gd name="connsiteX13" fmla="*/ 2371867 w 4804496"/>
              <a:gd name="connsiteY13" fmla="*/ 667264 h 667264"/>
              <a:gd name="connsiteX14" fmla="*/ 1216314 w 4804496"/>
              <a:gd name="connsiteY14" fmla="*/ 667264 h 667264"/>
              <a:gd name="connsiteX15" fmla="*/ 0 w 4804496"/>
              <a:gd name="connsiteY15" fmla="*/ 667264 h 66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04496" h="667264">
                <a:moveTo>
                  <a:pt x="0" y="0"/>
                </a:moveTo>
                <a:lnTo>
                  <a:pt x="1216314" y="0"/>
                </a:lnTo>
                <a:lnTo>
                  <a:pt x="2371867" y="0"/>
                </a:lnTo>
                <a:lnTo>
                  <a:pt x="2432628" y="0"/>
                </a:lnTo>
                <a:lnTo>
                  <a:pt x="3588181" y="0"/>
                </a:lnTo>
                <a:lnTo>
                  <a:pt x="3648943" y="0"/>
                </a:lnTo>
                <a:lnTo>
                  <a:pt x="3729038" y="0"/>
                </a:lnTo>
                <a:lnTo>
                  <a:pt x="4804496" y="0"/>
                </a:lnTo>
                <a:lnTo>
                  <a:pt x="4804496" y="667264"/>
                </a:lnTo>
                <a:lnTo>
                  <a:pt x="3729038" y="667264"/>
                </a:lnTo>
                <a:lnTo>
                  <a:pt x="3648943" y="667264"/>
                </a:lnTo>
                <a:lnTo>
                  <a:pt x="3588181" y="667264"/>
                </a:lnTo>
                <a:lnTo>
                  <a:pt x="2432628" y="667264"/>
                </a:lnTo>
                <a:lnTo>
                  <a:pt x="2371867" y="667264"/>
                </a:lnTo>
                <a:lnTo>
                  <a:pt x="1216314" y="667264"/>
                </a:lnTo>
                <a:lnTo>
                  <a:pt x="0" y="667264"/>
                </a:lnTo>
                <a:close/>
              </a:path>
            </a:pathLst>
          </a:custGeom>
          <a:noFill/>
          <a:ln w="127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9D6D4FE-6DCF-F52A-D3AA-C5F4CB100D2D}"/>
              </a:ext>
            </a:extLst>
          </p:cNvPr>
          <p:cNvSpPr/>
          <p:nvPr/>
        </p:nvSpPr>
        <p:spPr>
          <a:xfrm>
            <a:off x="5208157" y="1820337"/>
            <a:ext cx="3588181" cy="667264"/>
          </a:xfrm>
          <a:custGeom>
            <a:avLst/>
            <a:gdLst>
              <a:gd name="connsiteX0" fmla="*/ 0 w 3588181"/>
              <a:gd name="connsiteY0" fmla="*/ 0 h 667264"/>
              <a:gd name="connsiteX1" fmla="*/ 1216314 w 3588181"/>
              <a:gd name="connsiteY1" fmla="*/ 0 h 667264"/>
              <a:gd name="connsiteX2" fmla="*/ 2371867 w 3588181"/>
              <a:gd name="connsiteY2" fmla="*/ 0 h 667264"/>
              <a:gd name="connsiteX3" fmla="*/ 2432628 w 3588181"/>
              <a:gd name="connsiteY3" fmla="*/ 0 h 667264"/>
              <a:gd name="connsiteX4" fmla="*/ 2511652 w 3588181"/>
              <a:gd name="connsiteY4" fmla="*/ 0 h 667264"/>
              <a:gd name="connsiteX5" fmla="*/ 3588181 w 3588181"/>
              <a:gd name="connsiteY5" fmla="*/ 0 h 667264"/>
              <a:gd name="connsiteX6" fmla="*/ 3588181 w 3588181"/>
              <a:gd name="connsiteY6" fmla="*/ 667264 h 667264"/>
              <a:gd name="connsiteX7" fmla="*/ 2511652 w 3588181"/>
              <a:gd name="connsiteY7" fmla="*/ 667264 h 667264"/>
              <a:gd name="connsiteX8" fmla="*/ 2432628 w 3588181"/>
              <a:gd name="connsiteY8" fmla="*/ 667264 h 667264"/>
              <a:gd name="connsiteX9" fmla="*/ 2371867 w 3588181"/>
              <a:gd name="connsiteY9" fmla="*/ 667264 h 667264"/>
              <a:gd name="connsiteX10" fmla="*/ 1216314 w 3588181"/>
              <a:gd name="connsiteY10" fmla="*/ 667264 h 667264"/>
              <a:gd name="connsiteX11" fmla="*/ 0 w 3588181"/>
              <a:gd name="connsiteY11" fmla="*/ 667264 h 66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8181" h="667264">
                <a:moveTo>
                  <a:pt x="0" y="0"/>
                </a:moveTo>
                <a:lnTo>
                  <a:pt x="1216314" y="0"/>
                </a:lnTo>
                <a:lnTo>
                  <a:pt x="2371867" y="0"/>
                </a:lnTo>
                <a:lnTo>
                  <a:pt x="2432628" y="0"/>
                </a:lnTo>
                <a:lnTo>
                  <a:pt x="2511652" y="0"/>
                </a:lnTo>
                <a:lnTo>
                  <a:pt x="3588181" y="0"/>
                </a:lnTo>
                <a:lnTo>
                  <a:pt x="3588181" y="667264"/>
                </a:lnTo>
                <a:lnTo>
                  <a:pt x="2511652" y="667264"/>
                </a:lnTo>
                <a:lnTo>
                  <a:pt x="2432628" y="667264"/>
                </a:lnTo>
                <a:lnTo>
                  <a:pt x="2371867" y="667264"/>
                </a:lnTo>
                <a:lnTo>
                  <a:pt x="1216314" y="667264"/>
                </a:lnTo>
                <a:lnTo>
                  <a:pt x="0" y="667264"/>
                </a:lnTo>
                <a:close/>
              </a:path>
            </a:pathLst>
          </a:custGeom>
          <a:noFill/>
          <a:ln w="127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1" name="Freeform: Shape 160">
            <a:extLst>
              <a:ext uri="{FF2B5EF4-FFF2-40B4-BE49-F238E27FC236}">
                <a16:creationId xmlns:a16="http://schemas.microsoft.com/office/drawing/2014/main" id="{96AB9F19-BCAE-C9D8-2FF9-660B4D3F6CFD}"/>
              </a:ext>
            </a:extLst>
          </p:cNvPr>
          <p:cNvSpPr/>
          <p:nvPr/>
        </p:nvSpPr>
        <p:spPr>
          <a:xfrm>
            <a:off x="342899" y="2546887"/>
            <a:ext cx="4804496" cy="667263"/>
          </a:xfrm>
          <a:custGeom>
            <a:avLst/>
            <a:gdLst>
              <a:gd name="connsiteX0" fmla="*/ 0 w 4804496"/>
              <a:gd name="connsiteY0" fmla="*/ 0 h 667263"/>
              <a:gd name="connsiteX1" fmla="*/ 1216314 w 4804496"/>
              <a:gd name="connsiteY1" fmla="*/ 0 h 667263"/>
              <a:gd name="connsiteX2" fmla="*/ 2371867 w 4804496"/>
              <a:gd name="connsiteY2" fmla="*/ 0 h 667263"/>
              <a:gd name="connsiteX3" fmla="*/ 2432628 w 4804496"/>
              <a:gd name="connsiteY3" fmla="*/ 0 h 667263"/>
              <a:gd name="connsiteX4" fmla="*/ 3588181 w 4804496"/>
              <a:gd name="connsiteY4" fmla="*/ 0 h 667263"/>
              <a:gd name="connsiteX5" fmla="*/ 3648943 w 4804496"/>
              <a:gd name="connsiteY5" fmla="*/ 0 h 667263"/>
              <a:gd name="connsiteX6" fmla="*/ 3775998 w 4804496"/>
              <a:gd name="connsiteY6" fmla="*/ 0 h 667263"/>
              <a:gd name="connsiteX7" fmla="*/ 4804496 w 4804496"/>
              <a:gd name="connsiteY7" fmla="*/ 0 h 667263"/>
              <a:gd name="connsiteX8" fmla="*/ 4804496 w 4804496"/>
              <a:gd name="connsiteY8" fmla="*/ 667263 h 667263"/>
              <a:gd name="connsiteX9" fmla="*/ 3775998 w 4804496"/>
              <a:gd name="connsiteY9" fmla="*/ 667263 h 667263"/>
              <a:gd name="connsiteX10" fmla="*/ 3648943 w 4804496"/>
              <a:gd name="connsiteY10" fmla="*/ 667263 h 667263"/>
              <a:gd name="connsiteX11" fmla="*/ 3588181 w 4804496"/>
              <a:gd name="connsiteY11" fmla="*/ 667263 h 667263"/>
              <a:gd name="connsiteX12" fmla="*/ 2432628 w 4804496"/>
              <a:gd name="connsiteY12" fmla="*/ 667263 h 667263"/>
              <a:gd name="connsiteX13" fmla="*/ 2371867 w 4804496"/>
              <a:gd name="connsiteY13" fmla="*/ 667263 h 667263"/>
              <a:gd name="connsiteX14" fmla="*/ 1216314 w 4804496"/>
              <a:gd name="connsiteY14" fmla="*/ 667263 h 667263"/>
              <a:gd name="connsiteX15" fmla="*/ 0 w 4804496"/>
              <a:gd name="connsiteY15" fmla="*/ 667263 h 66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04496" h="667263">
                <a:moveTo>
                  <a:pt x="0" y="0"/>
                </a:moveTo>
                <a:lnTo>
                  <a:pt x="1216314" y="0"/>
                </a:lnTo>
                <a:lnTo>
                  <a:pt x="2371867" y="0"/>
                </a:lnTo>
                <a:lnTo>
                  <a:pt x="2432628" y="0"/>
                </a:lnTo>
                <a:lnTo>
                  <a:pt x="3588181" y="0"/>
                </a:lnTo>
                <a:lnTo>
                  <a:pt x="3648943" y="0"/>
                </a:lnTo>
                <a:lnTo>
                  <a:pt x="3775998" y="0"/>
                </a:lnTo>
                <a:lnTo>
                  <a:pt x="4804496" y="0"/>
                </a:lnTo>
                <a:lnTo>
                  <a:pt x="4804496" y="667263"/>
                </a:lnTo>
                <a:lnTo>
                  <a:pt x="3775998" y="667263"/>
                </a:lnTo>
                <a:lnTo>
                  <a:pt x="3648943" y="667263"/>
                </a:lnTo>
                <a:lnTo>
                  <a:pt x="3588181" y="667263"/>
                </a:lnTo>
                <a:lnTo>
                  <a:pt x="2432628" y="667263"/>
                </a:lnTo>
                <a:lnTo>
                  <a:pt x="2371867" y="667263"/>
                </a:lnTo>
                <a:lnTo>
                  <a:pt x="1216314" y="667263"/>
                </a:lnTo>
                <a:lnTo>
                  <a:pt x="0" y="667263"/>
                </a:lnTo>
                <a:close/>
              </a:path>
            </a:pathLst>
          </a:custGeom>
          <a:noFill/>
          <a:ln w="127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7" name="Freeform: Shape 166">
            <a:extLst>
              <a:ext uri="{FF2B5EF4-FFF2-40B4-BE49-F238E27FC236}">
                <a16:creationId xmlns:a16="http://schemas.microsoft.com/office/drawing/2014/main" id="{63F268B1-EF4F-26EC-0D05-ABFF5103FD04}"/>
              </a:ext>
            </a:extLst>
          </p:cNvPr>
          <p:cNvSpPr/>
          <p:nvPr/>
        </p:nvSpPr>
        <p:spPr>
          <a:xfrm>
            <a:off x="5208157" y="2546886"/>
            <a:ext cx="3588182" cy="1393815"/>
          </a:xfrm>
          <a:custGeom>
            <a:avLst/>
            <a:gdLst>
              <a:gd name="connsiteX0" fmla="*/ 0 w 3588182"/>
              <a:gd name="connsiteY0" fmla="*/ 0 h 1393815"/>
              <a:gd name="connsiteX1" fmla="*/ 2371867 w 3588182"/>
              <a:gd name="connsiteY1" fmla="*/ 0 h 1393815"/>
              <a:gd name="connsiteX2" fmla="*/ 2371867 w 3588182"/>
              <a:gd name="connsiteY2" fmla="*/ 1 h 1393815"/>
              <a:gd name="connsiteX3" fmla="*/ 3588182 w 3588182"/>
              <a:gd name="connsiteY3" fmla="*/ 1 h 1393815"/>
              <a:gd name="connsiteX4" fmla="*/ 3588182 w 3588182"/>
              <a:gd name="connsiteY4" fmla="*/ 667264 h 1393815"/>
              <a:gd name="connsiteX5" fmla="*/ 2371867 w 3588182"/>
              <a:gd name="connsiteY5" fmla="*/ 667264 h 1393815"/>
              <a:gd name="connsiteX6" fmla="*/ 2371867 w 3588182"/>
              <a:gd name="connsiteY6" fmla="*/ 726551 h 1393815"/>
              <a:gd name="connsiteX7" fmla="*/ 2371867 w 3588182"/>
              <a:gd name="connsiteY7" fmla="*/ 1387685 h 1393815"/>
              <a:gd name="connsiteX8" fmla="*/ 2371867 w 3588182"/>
              <a:gd name="connsiteY8" fmla="*/ 1393815 h 1393815"/>
              <a:gd name="connsiteX9" fmla="*/ 1300508 w 3588182"/>
              <a:gd name="connsiteY9" fmla="*/ 1393815 h 1393815"/>
              <a:gd name="connsiteX10" fmla="*/ 1216314 w 3588182"/>
              <a:gd name="connsiteY10" fmla="*/ 1393815 h 1393815"/>
              <a:gd name="connsiteX11" fmla="*/ 1155553 w 3588182"/>
              <a:gd name="connsiteY11" fmla="*/ 1393815 h 1393815"/>
              <a:gd name="connsiteX12" fmla="*/ 1003826 w 3588182"/>
              <a:gd name="connsiteY12" fmla="*/ 1393815 h 1393815"/>
              <a:gd name="connsiteX13" fmla="*/ 0 w 3588182"/>
              <a:gd name="connsiteY13" fmla="*/ 1393815 h 1393815"/>
              <a:gd name="connsiteX14" fmla="*/ 0 w 3588182"/>
              <a:gd name="connsiteY14" fmla="*/ 1387685 h 1393815"/>
              <a:gd name="connsiteX15" fmla="*/ 0 w 3588182"/>
              <a:gd name="connsiteY15" fmla="*/ 726551 h 139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8182" h="1393815">
                <a:moveTo>
                  <a:pt x="0" y="0"/>
                </a:moveTo>
                <a:lnTo>
                  <a:pt x="2371867" y="0"/>
                </a:lnTo>
                <a:lnTo>
                  <a:pt x="2371867" y="1"/>
                </a:lnTo>
                <a:lnTo>
                  <a:pt x="3588182" y="1"/>
                </a:lnTo>
                <a:lnTo>
                  <a:pt x="3588182" y="667264"/>
                </a:lnTo>
                <a:lnTo>
                  <a:pt x="2371867" y="667264"/>
                </a:lnTo>
                <a:lnTo>
                  <a:pt x="2371867" y="726551"/>
                </a:lnTo>
                <a:lnTo>
                  <a:pt x="2371867" y="1387685"/>
                </a:lnTo>
                <a:lnTo>
                  <a:pt x="2371867" y="1393815"/>
                </a:lnTo>
                <a:lnTo>
                  <a:pt x="1300508" y="1393815"/>
                </a:lnTo>
                <a:lnTo>
                  <a:pt x="1216314" y="1393815"/>
                </a:lnTo>
                <a:lnTo>
                  <a:pt x="1155553" y="1393815"/>
                </a:lnTo>
                <a:lnTo>
                  <a:pt x="1003826" y="1393815"/>
                </a:lnTo>
                <a:lnTo>
                  <a:pt x="0" y="1393815"/>
                </a:lnTo>
                <a:lnTo>
                  <a:pt x="0" y="1387685"/>
                </a:lnTo>
                <a:lnTo>
                  <a:pt x="0" y="726551"/>
                </a:lnTo>
                <a:close/>
              </a:path>
            </a:pathLst>
          </a:custGeom>
          <a:noFill/>
          <a:ln w="127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3" name="Freeform: Shape 162">
            <a:extLst>
              <a:ext uri="{FF2B5EF4-FFF2-40B4-BE49-F238E27FC236}">
                <a16:creationId xmlns:a16="http://schemas.microsoft.com/office/drawing/2014/main" id="{B61B69E8-66CB-912D-B438-CAF6F423ECB9}"/>
              </a:ext>
            </a:extLst>
          </p:cNvPr>
          <p:cNvSpPr/>
          <p:nvPr/>
        </p:nvSpPr>
        <p:spPr>
          <a:xfrm>
            <a:off x="5208157" y="3273435"/>
            <a:ext cx="3588181" cy="1393814"/>
          </a:xfrm>
          <a:custGeom>
            <a:avLst/>
            <a:gdLst>
              <a:gd name="connsiteX0" fmla="*/ 2432628 w 3588181"/>
              <a:gd name="connsiteY0" fmla="*/ 0 h 1393814"/>
              <a:gd name="connsiteX1" fmla="*/ 3588181 w 3588181"/>
              <a:gd name="connsiteY1" fmla="*/ 0 h 1393814"/>
              <a:gd name="connsiteX2" fmla="*/ 3588181 w 3588181"/>
              <a:gd name="connsiteY2" fmla="*/ 726551 h 1393814"/>
              <a:gd name="connsiteX3" fmla="*/ 3588181 w 3588181"/>
              <a:gd name="connsiteY3" fmla="*/ 865143 h 1393814"/>
              <a:gd name="connsiteX4" fmla="*/ 3588181 w 3588181"/>
              <a:gd name="connsiteY4" fmla="*/ 1393814 h 1393814"/>
              <a:gd name="connsiteX5" fmla="*/ 2862693 w 3588181"/>
              <a:gd name="connsiteY5" fmla="*/ 1393814 h 1393814"/>
              <a:gd name="connsiteX6" fmla="*/ 2432628 w 3588181"/>
              <a:gd name="connsiteY6" fmla="*/ 1393814 h 1393814"/>
              <a:gd name="connsiteX7" fmla="*/ 2371867 w 3588181"/>
              <a:gd name="connsiteY7" fmla="*/ 1393814 h 1393814"/>
              <a:gd name="connsiteX8" fmla="*/ 1216314 w 3588181"/>
              <a:gd name="connsiteY8" fmla="*/ 1393814 h 1393814"/>
              <a:gd name="connsiteX9" fmla="*/ 0 w 3588181"/>
              <a:gd name="connsiteY9" fmla="*/ 1393814 h 1393814"/>
              <a:gd name="connsiteX10" fmla="*/ 0 w 3588181"/>
              <a:gd name="connsiteY10" fmla="*/ 726551 h 1393814"/>
              <a:gd name="connsiteX11" fmla="*/ 1216314 w 3588181"/>
              <a:gd name="connsiteY11" fmla="*/ 726551 h 1393814"/>
              <a:gd name="connsiteX12" fmla="*/ 2371867 w 3588181"/>
              <a:gd name="connsiteY12" fmla="*/ 726551 h 1393814"/>
              <a:gd name="connsiteX13" fmla="*/ 2432628 w 3588181"/>
              <a:gd name="connsiteY13" fmla="*/ 726551 h 13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8181" h="1393814">
                <a:moveTo>
                  <a:pt x="2432628" y="0"/>
                </a:moveTo>
                <a:lnTo>
                  <a:pt x="3588181" y="0"/>
                </a:lnTo>
                <a:lnTo>
                  <a:pt x="3588181" y="726551"/>
                </a:lnTo>
                <a:lnTo>
                  <a:pt x="3588181" y="865143"/>
                </a:lnTo>
                <a:lnTo>
                  <a:pt x="3588181" y="1393814"/>
                </a:lnTo>
                <a:lnTo>
                  <a:pt x="2862693" y="1393814"/>
                </a:lnTo>
                <a:lnTo>
                  <a:pt x="2432628" y="1393814"/>
                </a:lnTo>
                <a:lnTo>
                  <a:pt x="2371867" y="1393814"/>
                </a:lnTo>
                <a:lnTo>
                  <a:pt x="1216314" y="1393814"/>
                </a:lnTo>
                <a:lnTo>
                  <a:pt x="0" y="1393814"/>
                </a:lnTo>
                <a:lnTo>
                  <a:pt x="0" y="726551"/>
                </a:lnTo>
                <a:lnTo>
                  <a:pt x="1216314" y="726551"/>
                </a:lnTo>
                <a:lnTo>
                  <a:pt x="2371867" y="726551"/>
                </a:lnTo>
                <a:lnTo>
                  <a:pt x="2432628" y="726551"/>
                </a:lnTo>
                <a:close/>
              </a:path>
            </a:pathLst>
          </a:custGeom>
          <a:noFill/>
          <a:ln w="127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5" name="Freeform: Shape 164">
            <a:extLst>
              <a:ext uri="{FF2B5EF4-FFF2-40B4-BE49-F238E27FC236}">
                <a16:creationId xmlns:a16="http://schemas.microsoft.com/office/drawing/2014/main" id="{B22A9174-211B-7E5E-D605-77837C847A1C}"/>
              </a:ext>
            </a:extLst>
          </p:cNvPr>
          <p:cNvSpPr/>
          <p:nvPr/>
        </p:nvSpPr>
        <p:spPr>
          <a:xfrm>
            <a:off x="342899" y="3273435"/>
            <a:ext cx="4804496" cy="1393814"/>
          </a:xfrm>
          <a:custGeom>
            <a:avLst/>
            <a:gdLst>
              <a:gd name="connsiteX0" fmla="*/ 0 w 4804496"/>
              <a:gd name="connsiteY0" fmla="*/ 0 h 1393814"/>
              <a:gd name="connsiteX1" fmla="*/ 3803206 w 4804496"/>
              <a:gd name="connsiteY1" fmla="*/ 0 h 1393814"/>
              <a:gd name="connsiteX2" fmla="*/ 3803206 w 4804496"/>
              <a:gd name="connsiteY2" fmla="*/ 1 h 1393814"/>
              <a:gd name="connsiteX3" fmla="*/ 4804496 w 4804496"/>
              <a:gd name="connsiteY3" fmla="*/ 1 h 1393814"/>
              <a:gd name="connsiteX4" fmla="*/ 4804496 w 4804496"/>
              <a:gd name="connsiteY4" fmla="*/ 726551 h 1393814"/>
              <a:gd name="connsiteX5" fmla="*/ 4804496 w 4804496"/>
              <a:gd name="connsiteY5" fmla="*/ 878667 h 1393814"/>
              <a:gd name="connsiteX6" fmla="*/ 4804496 w 4804496"/>
              <a:gd name="connsiteY6" fmla="*/ 1393814 h 1393814"/>
              <a:gd name="connsiteX7" fmla="*/ 3648943 w 4804496"/>
              <a:gd name="connsiteY7" fmla="*/ 1393814 h 1393814"/>
              <a:gd name="connsiteX8" fmla="*/ 3648943 w 4804496"/>
              <a:gd name="connsiteY8" fmla="*/ 1393813 h 1393814"/>
              <a:gd name="connsiteX9" fmla="*/ 3588181 w 4804496"/>
              <a:gd name="connsiteY9" fmla="*/ 1393813 h 1393814"/>
              <a:gd name="connsiteX10" fmla="*/ 3588181 w 4804496"/>
              <a:gd name="connsiteY10" fmla="*/ 1393814 h 1393814"/>
              <a:gd name="connsiteX11" fmla="*/ 2432628 w 4804496"/>
              <a:gd name="connsiteY11" fmla="*/ 1393814 h 1393814"/>
              <a:gd name="connsiteX12" fmla="*/ 2432628 w 4804496"/>
              <a:gd name="connsiteY12" fmla="*/ 1393813 h 1393814"/>
              <a:gd name="connsiteX13" fmla="*/ 2371867 w 4804496"/>
              <a:gd name="connsiteY13" fmla="*/ 1393813 h 1393814"/>
              <a:gd name="connsiteX14" fmla="*/ 2371867 w 4804496"/>
              <a:gd name="connsiteY14" fmla="*/ 1393814 h 1393814"/>
              <a:gd name="connsiteX15" fmla="*/ 1216314 w 4804496"/>
              <a:gd name="connsiteY15" fmla="*/ 1393814 h 1393814"/>
              <a:gd name="connsiteX16" fmla="*/ 1216314 w 4804496"/>
              <a:gd name="connsiteY16" fmla="*/ 1393813 h 1393814"/>
              <a:gd name="connsiteX17" fmla="*/ 1155553 w 4804496"/>
              <a:gd name="connsiteY17" fmla="*/ 1393813 h 1393814"/>
              <a:gd name="connsiteX18" fmla="*/ 1155553 w 4804496"/>
              <a:gd name="connsiteY18" fmla="*/ 1393814 h 1393814"/>
              <a:gd name="connsiteX19" fmla="*/ 0 w 4804496"/>
              <a:gd name="connsiteY19" fmla="*/ 1393814 h 1393814"/>
              <a:gd name="connsiteX20" fmla="*/ 0 w 4804496"/>
              <a:gd name="connsiteY20" fmla="*/ 726551 h 1393814"/>
              <a:gd name="connsiteX21" fmla="*/ 0 w 4804496"/>
              <a:gd name="connsiteY21" fmla="*/ 726551 h 13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4496" h="1393814">
                <a:moveTo>
                  <a:pt x="0" y="0"/>
                </a:moveTo>
                <a:lnTo>
                  <a:pt x="3803206" y="0"/>
                </a:lnTo>
                <a:lnTo>
                  <a:pt x="3803206" y="1"/>
                </a:lnTo>
                <a:lnTo>
                  <a:pt x="4804496" y="1"/>
                </a:lnTo>
                <a:lnTo>
                  <a:pt x="4804496" y="726551"/>
                </a:lnTo>
                <a:lnTo>
                  <a:pt x="4804496" y="878667"/>
                </a:lnTo>
                <a:lnTo>
                  <a:pt x="4804496" y="1393814"/>
                </a:lnTo>
                <a:lnTo>
                  <a:pt x="3648943" y="1393814"/>
                </a:lnTo>
                <a:lnTo>
                  <a:pt x="3648943" y="1393813"/>
                </a:lnTo>
                <a:lnTo>
                  <a:pt x="3588181" y="1393813"/>
                </a:lnTo>
                <a:lnTo>
                  <a:pt x="3588181" y="1393814"/>
                </a:lnTo>
                <a:lnTo>
                  <a:pt x="2432628" y="1393814"/>
                </a:lnTo>
                <a:lnTo>
                  <a:pt x="2432628" y="1393813"/>
                </a:lnTo>
                <a:lnTo>
                  <a:pt x="2371867" y="1393813"/>
                </a:lnTo>
                <a:lnTo>
                  <a:pt x="2371867" y="1393814"/>
                </a:lnTo>
                <a:lnTo>
                  <a:pt x="1216314" y="1393814"/>
                </a:lnTo>
                <a:lnTo>
                  <a:pt x="1216314" y="1393813"/>
                </a:lnTo>
                <a:lnTo>
                  <a:pt x="1155553" y="1393813"/>
                </a:lnTo>
                <a:lnTo>
                  <a:pt x="1155553" y="1393814"/>
                </a:lnTo>
                <a:lnTo>
                  <a:pt x="0" y="1393814"/>
                </a:lnTo>
                <a:lnTo>
                  <a:pt x="0" y="726551"/>
                </a:lnTo>
                <a:lnTo>
                  <a:pt x="0" y="726551"/>
                </a:lnTo>
                <a:close/>
              </a:path>
            </a:pathLst>
          </a:custGeom>
          <a:noFill/>
          <a:ln w="127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1" name="Google Shape;266;p37">
            <a:extLst>
              <a:ext uri="{FF2B5EF4-FFF2-40B4-BE49-F238E27FC236}">
                <a16:creationId xmlns:a16="http://schemas.microsoft.com/office/drawing/2014/main" id="{1DF1FC4B-2572-0F72-F4B7-8100F369075D}"/>
              </a:ext>
            </a:extLst>
          </p:cNvPr>
          <p:cNvPicPr preferRelativeResize="0"/>
          <p:nvPr/>
        </p:nvPicPr>
        <p:blipFill>
          <a:blip r:embed="rId3">
            <a:alphaModFix/>
          </a:blip>
          <a:stretch>
            <a:fillRect/>
          </a:stretch>
        </p:blipFill>
        <p:spPr>
          <a:xfrm>
            <a:off x="476878" y="1320617"/>
            <a:ext cx="887596" cy="213605"/>
          </a:xfrm>
          <a:prstGeom prst="rect">
            <a:avLst/>
          </a:prstGeom>
          <a:noFill/>
          <a:ln>
            <a:noFill/>
          </a:ln>
        </p:spPr>
      </p:pic>
      <p:pic>
        <p:nvPicPr>
          <p:cNvPr id="122" name="Google Shape;240;p37" title="Ad-ID">
            <a:extLst>
              <a:ext uri="{FF2B5EF4-FFF2-40B4-BE49-F238E27FC236}">
                <a16:creationId xmlns:a16="http://schemas.microsoft.com/office/drawing/2014/main" id="{9BD43A80-FC0E-C467-02AD-4B2390747705}"/>
              </a:ext>
            </a:extLst>
          </p:cNvPr>
          <p:cNvPicPr preferRelativeResize="0"/>
          <p:nvPr/>
        </p:nvPicPr>
        <p:blipFill>
          <a:blip r:embed="rId4">
            <a:alphaModFix/>
          </a:blip>
          <a:stretch>
            <a:fillRect/>
          </a:stretch>
        </p:blipFill>
        <p:spPr>
          <a:xfrm>
            <a:off x="1699940" y="1270107"/>
            <a:ext cx="874102" cy="314624"/>
          </a:xfrm>
          <a:prstGeom prst="rect">
            <a:avLst/>
          </a:prstGeom>
          <a:noFill/>
          <a:ln>
            <a:noFill/>
          </a:ln>
        </p:spPr>
      </p:pic>
      <p:pic>
        <p:nvPicPr>
          <p:cNvPr id="123" name="Google Shape;257;p37">
            <a:extLst>
              <a:ext uri="{FF2B5EF4-FFF2-40B4-BE49-F238E27FC236}">
                <a16:creationId xmlns:a16="http://schemas.microsoft.com/office/drawing/2014/main" id="{8F3354FE-25C3-64FE-8B4E-19D20D5EF118}"/>
              </a:ext>
            </a:extLst>
          </p:cNvPr>
          <p:cNvPicPr preferRelativeResize="0"/>
          <p:nvPr/>
        </p:nvPicPr>
        <p:blipFill>
          <a:blip r:embed="rId5">
            <a:alphaModFix/>
          </a:blip>
          <a:stretch>
            <a:fillRect/>
          </a:stretch>
        </p:blipFill>
        <p:spPr>
          <a:xfrm>
            <a:off x="2884128" y="1330086"/>
            <a:ext cx="938353" cy="194666"/>
          </a:xfrm>
          <a:prstGeom prst="rect">
            <a:avLst/>
          </a:prstGeom>
          <a:noFill/>
          <a:ln>
            <a:noFill/>
          </a:ln>
        </p:spPr>
      </p:pic>
      <p:pic>
        <p:nvPicPr>
          <p:cNvPr id="124" name="Google Shape;259;p37">
            <a:extLst>
              <a:ext uri="{FF2B5EF4-FFF2-40B4-BE49-F238E27FC236}">
                <a16:creationId xmlns:a16="http://schemas.microsoft.com/office/drawing/2014/main" id="{AA243CC0-5EE2-66A5-4F8A-F701F0EFA547}"/>
              </a:ext>
            </a:extLst>
          </p:cNvPr>
          <p:cNvPicPr preferRelativeResize="0"/>
          <p:nvPr/>
        </p:nvPicPr>
        <p:blipFill>
          <a:blip r:embed="rId6">
            <a:alphaModFix/>
          </a:blip>
          <a:stretch>
            <a:fillRect/>
          </a:stretch>
        </p:blipFill>
        <p:spPr>
          <a:xfrm>
            <a:off x="4168359" y="1278717"/>
            <a:ext cx="802522" cy="297406"/>
          </a:xfrm>
          <a:prstGeom prst="rect">
            <a:avLst/>
          </a:prstGeom>
          <a:noFill/>
          <a:ln>
            <a:noFill/>
          </a:ln>
        </p:spPr>
      </p:pic>
      <p:pic>
        <p:nvPicPr>
          <p:cNvPr id="125" name="Google Shape;245;p37" descr="FOX about-logo">
            <a:extLst>
              <a:ext uri="{FF2B5EF4-FFF2-40B4-BE49-F238E27FC236}">
                <a16:creationId xmlns:a16="http://schemas.microsoft.com/office/drawing/2014/main" id="{EBC817BF-B2D9-DD10-5759-3A99DD0128B6}"/>
              </a:ext>
            </a:extLst>
          </p:cNvPr>
          <p:cNvPicPr preferRelativeResize="0"/>
          <p:nvPr/>
        </p:nvPicPr>
        <p:blipFill>
          <a:blip r:embed="rId7">
            <a:alphaModFix/>
          </a:blip>
          <a:stretch>
            <a:fillRect/>
          </a:stretch>
        </p:blipFill>
        <p:spPr>
          <a:xfrm>
            <a:off x="5447051" y="1278717"/>
            <a:ext cx="677766" cy="297404"/>
          </a:xfrm>
          <a:prstGeom prst="rect">
            <a:avLst/>
          </a:prstGeom>
          <a:noFill/>
          <a:ln>
            <a:noFill/>
          </a:ln>
        </p:spPr>
      </p:pic>
      <p:pic>
        <p:nvPicPr>
          <p:cNvPr id="126" name="Google Shape;252;p37">
            <a:extLst>
              <a:ext uri="{FF2B5EF4-FFF2-40B4-BE49-F238E27FC236}">
                <a16:creationId xmlns:a16="http://schemas.microsoft.com/office/drawing/2014/main" id="{1D1FB57D-D714-4CB7-B0D8-9BF8E1C14277}"/>
              </a:ext>
            </a:extLst>
          </p:cNvPr>
          <p:cNvPicPr preferRelativeResize="0"/>
          <p:nvPr/>
        </p:nvPicPr>
        <p:blipFill>
          <a:blip r:embed="rId8">
            <a:alphaModFix/>
          </a:blip>
          <a:stretch>
            <a:fillRect/>
          </a:stretch>
        </p:blipFill>
        <p:spPr>
          <a:xfrm>
            <a:off x="6508665" y="1293436"/>
            <a:ext cx="987166" cy="267967"/>
          </a:xfrm>
          <a:prstGeom prst="rect">
            <a:avLst/>
          </a:prstGeom>
          <a:noFill/>
          <a:ln>
            <a:noFill/>
          </a:ln>
        </p:spPr>
      </p:pic>
      <p:pic>
        <p:nvPicPr>
          <p:cNvPr id="127" name="Google Shape;249;p37">
            <a:extLst>
              <a:ext uri="{FF2B5EF4-FFF2-40B4-BE49-F238E27FC236}">
                <a16:creationId xmlns:a16="http://schemas.microsoft.com/office/drawing/2014/main" id="{FD733057-9025-8970-7299-13A242A4774D}"/>
              </a:ext>
            </a:extLst>
          </p:cNvPr>
          <p:cNvPicPr preferRelativeResize="0"/>
          <p:nvPr/>
        </p:nvPicPr>
        <p:blipFill>
          <a:blip r:embed="rId9">
            <a:alphaModFix/>
          </a:blip>
          <a:stretch>
            <a:fillRect/>
          </a:stretch>
        </p:blipFill>
        <p:spPr>
          <a:xfrm>
            <a:off x="7648347" y="1312902"/>
            <a:ext cx="1140428" cy="229035"/>
          </a:xfrm>
          <a:prstGeom prst="rect">
            <a:avLst/>
          </a:prstGeom>
          <a:noFill/>
          <a:ln>
            <a:noFill/>
          </a:ln>
        </p:spPr>
      </p:pic>
      <p:pic>
        <p:nvPicPr>
          <p:cNvPr id="128" name="Google Shape;258;p37" descr="VideoAmp Horizontal Logo - Full Color_5-2020">
            <a:extLst>
              <a:ext uri="{FF2B5EF4-FFF2-40B4-BE49-F238E27FC236}">
                <a16:creationId xmlns:a16="http://schemas.microsoft.com/office/drawing/2014/main" id="{F554E0E7-2937-29F2-DD12-F7070746B59D}"/>
              </a:ext>
            </a:extLst>
          </p:cNvPr>
          <p:cNvPicPr preferRelativeResize="0"/>
          <p:nvPr/>
        </p:nvPicPr>
        <p:blipFill>
          <a:blip r:embed="rId10">
            <a:alphaModFix/>
          </a:blip>
          <a:stretch>
            <a:fillRect/>
          </a:stretch>
        </p:blipFill>
        <p:spPr>
          <a:xfrm>
            <a:off x="436723" y="1961558"/>
            <a:ext cx="967906" cy="384821"/>
          </a:xfrm>
          <a:prstGeom prst="rect">
            <a:avLst/>
          </a:prstGeom>
          <a:noFill/>
          <a:ln>
            <a:noFill/>
          </a:ln>
        </p:spPr>
      </p:pic>
      <p:pic>
        <p:nvPicPr>
          <p:cNvPr id="129" name="Google Shape;243;p37" descr="Comscore">
            <a:extLst>
              <a:ext uri="{FF2B5EF4-FFF2-40B4-BE49-F238E27FC236}">
                <a16:creationId xmlns:a16="http://schemas.microsoft.com/office/drawing/2014/main" id="{13546334-799E-FB36-1702-355EDEA131DC}"/>
              </a:ext>
            </a:extLst>
          </p:cNvPr>
          <p:cNvPicPr preferRelativeResize="0"/>
          <p:nvPr/>
        </p:nvPicPr>
        <p:blipFill>
          <a:blip r:embed="rId11">
            <a:alphaModFix/>
          </a:blip>
          <a:stretch>
            <a:fillRect/>
          </a:stretch>
        </p:blipFill>
        <p:spPr>
          <a:xfrm>
            <a:off x="1626774" y="2066739"/>
            <a:ext cx="1020434" cy="174459"/>
          </a:xfrm>
          <a:prstGeom prst="rect">
            <a:avLst/>
          </a:prstGeom>
          <a:noFill/>
          <a:ln>
            <a:noFill/>
          </a:ln>
        </p:spPr>
      </p:pic>
      <p:pic>
        <p:nvPicPr>
          <p:cNvPr id="130" name="Google Shape;260;p37">
            <a:extLst>
              <a:ext uri="{FF2B5EF4-FFF2-40B4-BE49-F238E27FC236}">
                <a16:creationId xmlns:a16="http://schemas.microsoft.com/office/drawing/2014/main" id="{5453F6E5-E5BF-D992-544C-E54DDD7D650F}"/>
              </a:ext>
            </a:extLst>
          </p:cNvPr>
          <p:cNvPicPr preferRelativeResize="0"/>
          <p:nvPr/>
        </p:nvPicPr>
        <p:blipFill>
          <a:blip r:embed="rId12">
            <a:alphaModFix/>
          </a:blip>
          <a:stretch>
            <a:fillRect/>
          </a:stretch>
        </p:blipFill>
        <p:spPr>
          <a:xfrm>
            <a:off x="2870846" y="2083371"/>
            <a:ext cx="964917" cy="141195"/>
          </a:xfrm>
          <a:prstGeom prst="rect">
            <a:avLst/>
          </a:prstGeom>
          <a:noFill/>
          <a:ln>
            <a:noFill/>
          </a:ln>
        </p:spPr>
      </p:pic>
      <p:pic>
        <p:nvPicPr>
          <p:cNvPr id="131" name="Google Shape;250;p37" descr="ispot-lr">
            <a:extLst>
              <a:ext uri="{FF2B5EF4-FFF2-40B4-BE49-F238E27FC236}">
                <a16:creationId xmlns:a16="http://schemas.microsoft.com/office/drawing/2014/main" id="{174352D0-C27F-067F-C912-C70031E99294}"/>
              </a:ext>
            </a:extLst>
          </p:cNvPr>
          <p:cNvPicPr preferRelativeResize="0"/>
          <p:nvPr/>
        </p:nvPicPr>
        <p:blipFill>
          <a:blip r:embed="rId13">
            <a:alphaModFix/>
          </a:blip>
          <a:stretch>
            <a:fillRect/>
          </a:stretch>
        </p:blipFill>
        <p:spPr>
          <a:xfrm>
            <a:off x="4025267" y="1956190"/>
            <a:ext cx="1088705" cy="395559"/>
          </a:xfrm>
          <a:prstGeom prst="rect">
            <a:avLst/>
          </a:prstGeom>
          <a:noFill/>
          <a:ln>
            <a:noFill/>
          </a:ln>
        </p:spPr>
      </p:pic>
      <p:pic>
        <p:nvPicPr>
          <p:cNvPr id="132" name="Google Shape;263;p37">
            <a:extLst>
              <a:ext uri="{FF2B5EF4-FFF2-40B4-BE49-F238E27FC236}">
                <a16:creationId xmlns:a16="http://schemas.microsoft.com/office/drawing/2014/main" id="{6F4BF22C-7A77-F2E8-6ABE-F8718EE5DF4A}"/>
              </a:ext>
            </a:extLst>
          </p:cNvPr>
          <p:cNvPicPr preferRelativeResize="0"/>
          <p:nvPr/>
        </p:nvPicPr>
        <p:blipFill>
          <a:blip r:embed="rId14">
            <a:alphaModFix/>
          </a:blip>
          <a:stretch>
            <a:fillRect/>
          </a:stretch>
        </p:blipFill>
        <p:spPr>
          <a:xfrm>
            <a:off x="5379634" y="1942107"/>
            <a:ext cx="812598" cy="423723"/>
          </a:xfrm>
          <a:prstGeom prst="rect">
            <a:avLst/>
          </a:prstGeom>
          <a:noFill/>
          <a:ln>
            <a:noFill/>
          </a:ln>
        </p:spPr>
      </p:pic>
      <p:pic>
        <p:nvPicPr>
          <p:cNvPr id="133" name="Google Shape;272;p37">
            <a:extLst>
              <a:ext uri="{FF2B5EF4-FFF2-40B4-BE49-F238E27FC236}">
                <a16:creationId xmlns:a16="http://schemas.microsoft.com/office/drawing/2014/main" id="{7279C204-D0E2-F466-64B6-57B82999180C}"/>
              </a:ext>
            </a:extLst>
          </p:cNvPr>
          <p:cNvPicPr preferRelativeResize="0"/>
          <p:nvPr/>
        </p:nvPicPr>
        <p:blipFill>
          <a:blip r:embed="rId15">
            <a:alphaModFix/>
          </a:blip>
          <a:stretch>
            <a:fillRect/>
          </a:stretch>
        </p:blipFill>
        <p:spPr>
          <a:xfrm>
            <a:off x="6713522" y="1916327"/>
            <a:ext cx="577451" cy="475284"/>
          </a:xfrm>
          <a:prstGeom prst="rect">
            <a:avLst/>
          </a:prstGeom>
          <a:noFill/>
          <a:ln>
            <a:noFill/>
          </a:ln>
        </p:spPr>
      </p:pic>
      <p:pic>
        <p:nvPicPr>
          <p:cNvPr id="134" name="Google Shape;269;p37">
            <a:extLst>
              <a:ext uri="{FF2B5EF4-FFF2-40B4-BE49-F238E27FC236}">
                <a16:creationId xmlns:a16="http://schemas.microsoft.com/office/drawing/2014/main" id="{8920EE2D-3C31-FE8B-D5B3-B09B08C19AD4}"/>
              </a:ext>
            </a:extLst>
          </p:cNvPr>
          <p:cNvPicPr preferRelativeResize="0"/>
          <p:nvPr/>
        </p:nvPicPr>
        <p:blipFill>
          <a:blip r:embed="rId16">
            <a:alphaModFix/>
          </a:blip>
          <a:stretch>
            <a:fillRect/>
          </a:stretch>
        </p:blipFill>
        <p:spPr>
          <a:xfrm>
            <a:off x="7765170" y="1956202"/>
            <a:ext cx="906782" cy="395534"/>
          </a:xfrm>
          <a:prstGeom prst="rect">
            <a:avLst/>
          </a:prstGeom>
          <a:noFill/>
          <a:ln>
            <a:noFill/>
          </a:ln>
        </p:spPr>
      </p:pic>
      <p:pic>
        <p:nvPicPr>
          <p:cNvPr id="135" name="Google Shape;261;p37">
            <a:extLst>
              <a:ext uri="{FF2B5EF4-FFF2-40B4-BE49-F238E27FC236}">
                <a16:creationId xmlns:a16="http://schemas.microsoft.com/office/drawing/2014/main" id="{7244F7A1-0B37-AEB3-B4F8-C7FC179BD3BC}"/>
              </a:ext>
            </a:extLst>
          </p:cNvPr>
          <p:cNvPicPr preferRelativeResize="0"/>
          <p:nvPr/>
        </p:nvPicPr>
        <p:blipFill rotWithShape="1">
          <a:blip r:embed="rId17">
            <a:alphaModFix/>
          </a:blip>
          <a:srcRect l="15104" r="14965"/>
          <a:stretch/>
        </p:blipFill>
        <p:spPr>
          <a:xfrm>
            <a:off x="476879" y="2663935"/>
            <a:ext cx="887596" cy="433168"/>
          </a:xfrm>
          <a:prstGeom prst="rect">
            <a:avLst/>
          </a:prstGeom>
          <a:noFill/>
          <a:ln>
            <a:noFill/>
          </a:ln>
        </p:spPr>
      </p:pic>
      <p:pic>
        <p:nvPicPr>
          <p:cNvPr id="136" name="Google Shape;255;p37">
            <a:extLst>
              <a:ext uri="{FF2B5EF4-FFF2-40B4-BE49-F238E27FC236}">
                <a16:creationId xmlns:a16="http://schemas.microsoft.com/office/drawing/2014/main" id="{9A6FB422-F0DA-81E4-6270-02DD0B70C858}"/>
              </a:ext>
            </a:extLst>
          </p:cNvPr>
          <p:cNvPicPr preferRelativeResize="0"/>
          <p:nvPr/>
        </p:nvPicPr>
        <p:blipFill rotWithShape="1">
          <a:blip r:embed="rId18">
            <a:alphaModFix/>
          </a:blip>
          <a:srcRect l="630" t="-3525" r="-629" b="-9456"/>
          <a:stretch/>
        </p:blipFill>
        <p:spPr>
          <a:xfrm>
            <a:off x="1699940" y="2641463"/>
            <a:ext cx="874102" cy="478110"/>
          </a:xfrm>
          <a:prstGeom prst="rect">
            <a:avLst/>
          </a:prstGeom>
          <a:noFill/>
          <a:ln>
            <a:noFill/>
          </a:ln>
        </p:spPr>
      </p:pic>
      <p:pic>
        <p:nvPicPr>
          <p:cNvPr id="137" name="Google Shape;273;p37">
            <a:extLst>
              <a:ext uri="{FF2B5EF4-FFF2-40B4-BE49-F238E27FC236}">
                <a16:creationId xmlns:a16="http://schemas.microsoft.com/office/drawing/2014/main" id="{85772798-900D-9006-8AC1-34AF344539E4}"/>
              </a:ext>
            </a:extLst>
          </p:cNvPr>
          <p:cNvPicPr preferRelativeResize="0"/>
          <p:nvPr/>
        </p:nvPicPr>
        <p:blipFill>
          <a:blip r:embed="rId19">
            <a:alphaModFix/>
          </a:blip>
          <a:stretch>
            <a:fillRect/>
          </a:stretch>
        </p:blipFill>
        <p:spPr>
          <a:xfrm>
            <a:off x="2967994" y="2646734"/>
            <a:ext cx="770622" cy="467569"/>
          </a:xfrm>
          <a:prstGeom prst="rect">
            <a:avLst/>
          </a:prstGeom>
          <a:noFill/>
          <a:ln>
            <a:noFill/>
          </a:ln>
        </p:spPr>
      </p:pic>
      <p:pic>
        <p:nvPicPr>
          <p:cNvPr id="138" name="Google Shape;251;p37" descr="iab tech labs3-untitled_design_15_5--2x1--940">
            <a:extLst>
              <a:ext uri="{FF2B5EF4-FFF2-40B4-BE49-F238E27FC236}">
                <a16:creationId xmlns:a16="http://schemas.microsoft.com/office/drawing/2014/main" id="{EF9AFBCD-B5B7-FE62-11E1-1401A8072E73}"/>
              </a:ext>
            </a:extLst>
          </p:cNvPr>
          <p:cNvPicPr preferRelativeResize="0"/>
          <p:nvPr/>
        </p:nvPicPr>
        <p:blipFill>
          <a:blip r:embed="rId20">
            <a:alphaModFix/>
          </a:blip>
          <a:stretch>
            <a:fillRect/>
          </a:stretch>
        </p:blipFill>
        <p:spPr>
          <a:xfrm>
            <a:off x="4118898" y="2651061"/>
            <a:ext cx="901443" cy="458914"/>
          </a:xfrm>
          <a:prstGeom prst="rect">
            <a:avLst/>
          </a:prstGeom>
          <a:noFill/>
          <a:ln>
            <a:noFill/>
          </a:ln>
        </p:spPr>
      </p:pic>
      <p:pic>
        <p:nvPicPr>
          <p:cNvPr id="139" name="Google Shape;253;p37">
            <a:extLst>
              <a:ext uri="{FF2B5EF4-FFF2-40B4-BE49-F238E27FC236}">
                <a16:creationId xmlns:a16="http://schemas.microsoft.com/office/drawing/2014/main" id="{CCE3ECC6-D9D2-1241-7B0D-7FA2DE2D8B6E}"/>
              </a:ext>
            </a:extLst>
          </p:cNvPr>
          <p:cNvPicPr preferRelativeResize="0"/>
          <p:nvPr/>
        </p:nvPicPr>
        <p:blipFill>
          <a:blip r:embed="rId21">
            <a:alphaModFix/>
          </a:blip>
          <a:stretch>
            <a:fillRect/>
          </a:stretch>
        </p:blipFill>
        <p:spPr>
          <a:xfrm>
            <a:off x="5286676" y="2733675"/>
            <a:ext cx="998516" cy="293686"/>
          </a:xfrm>
          <a:prstGeom prst="rect">
            <a:avLst/>
          </a:prstGeom>
          <a:noFill/>
          <a:ln>
            <a:noFill/>
          </a:ln>
        </p:spPr>
      </p:pic>
      <p:pic>
        <p:nvPicPr>
          <p:cNvPr id="140" name="Google Shape;248;p37">
            <a:extLst>
              <a:ext uri="{FF2B5EF4-FFF2-40B4-BE49-F238E27FC236}">
                <a16:creationId xmlns:a16="http://schemas.microsoft.com/office/drawing/2014/main" id="{727E7A8B-D834-4F9A-10A6-917B1E2F8DCD}"/>
              </a:ext>
            </a:extLst>
          </p:cNvPr>
          <p:cNvPicPr preferRelativeResize="0"/>
          <p:nvPr/>
        </p:nvPicPr>
        <p:blipFill>
          <a:blip r:embed="rId22">
            <a:alphaModFix/>
          </a:blip>
          <a:stretch>
            <a:fillRect/>
          </a:stretch>
        </p:blipFill>
        <p:spPr>
          <a:xfrm>
            <a:off x="6523642" y="2706731"/>
            <a:ext cx="957212" cy="347576"/>
          </a:xfrm>
          <a:prstGeom prst="rect">
            <a:avLst/>
          </a:prstGeom>
          <a:noFill/>
          <a:ln>
            <a:noFill/>
          </a:ln>
        </p:spPr>
      </p:pic>
      <p:pic>
        <p:nvPicPr>
          <p:cNvPr id="141" name="Google Shape;256;p37">
            <a:extLst>
              <a:ext uri="{FF2B5EF4-FFF2-40B4-BE49-F238E27FC236}">
                <a16:creationId xmlns:a16="http://schemas.microsoft.com/office/drawing/2014/main" id="{65AF2086-81C3-35EC-2291-832B8740072A}"/>
              </a:ext>
            </a:extLst>
          </p:cNvPr>
          <p:cNvPicPr preferRelativeResize="0"/>
          <p:nvPr/>
        </p:nvPicPr>
        <p:blipFill>
          <a:blip r:embed="rId23">
            <a:alphaModFix/>
          </a:blip>
          <a:stretch>
            <a:fillRect/>
          </a:stretch>
        </p:blipFill>
        <p:spPr>
          <a:xfrm>
            <a:off x="7770001" y="2776564"/>
            <a:ext cx="897120" cy="207908"/>
          </a:xfrm>
          <a:prstGeom prst="rect">
            <a:avLst/>
          </a:prstGeom>
          <a:noFill/>
          <a:ln>
            <a:noFill/>
          </a:ln>
        </p:spPr>
      </p:pic>
      <p:pic>
        <p:nvPicPr>
          <p:cNvPr id="142" name="Google Shape;254;p37">
            <a:extLst>
              <a:ext uri="{FF2B5EF4-FFF2-40B4-BE49-F238E27FC236}">
                <a16:creationId xmlns:a16="http://schemas.microsoft.com/office/drawing/2014/main" id="{04F74E77-7514-3B46-E343-07377AAC1694}"/>
              </a:ext>
            </a:extLst>
          </p:cNvPr>
          <p:cNvPicPr preferRelativeResize="0"/>
          <p:nvPr/>
        </p:nvPicPr>
        <p:blipFill>
          <a:blip r:embed="rId24">
            <a:alphaModFix/>
          </a:blip>
          <a:stretch>
            <a:fillRect/>
          </a:stretch>
        </p:blipFill>
        <p:spPr>
          <a:xfrm>
            <a:off x="5295504" y="3552453"/>
            <a:ext cx="980858" cy="109232"/>
          </a:xfrm>
          <a:prstGeom prst="rect">
            <a:avLst/>
          </a:prstGeom>
          <a:noFill/>
          <a:ln>
            <a:noFill/>
          </a:ln>
        </p:spPr>
      </p:pic>
      <p:pic>
        <p:nvPicPr>
          <p:cNvPr id="143" name="Google Shape;262;p37">
            <a:extLst>
              <a:ext uri="{FF2B5EF4-FFF2-40B4-BE49-F238E27FC236}">
                <a16:creationId xmlns:a16="http://schemas.microsoft.com/office/drawing/2014/main" id="{2441FBFB-8DCC-48A5-0068-B351FB4030B8}"/>
              </a:ext>
            </a:extLst>
          </p:cNvPr>
          <p:cNvPicPr preferRelativeResize="0"/>
          <p:nvPr/>
        </p:nvPicPr>
        <p:blipFill>
          <a:blip r:embed="rId25">
            <a:alphaModFix/>
          </a:blip>
          <a:stretch>
            <a:fillRect/>
          </a:stretch>
        </p:blipFill>
        <p:spPr>
          <a:xfrm>
            <a:off x="6572904" y="3478530"/>
            <a:ext cx="858687" cy="257079"/>
          </a:xfrm>
          <a:prstGeom prst="rect">
            <a:avLst/>
          </a:prstGeom>
          <a:noFill/>
          <a:ln>
            <a:noFill/>
          </a:ln>
        </p:spPr>
      </p:pic>
      <p:pic>
        <p:nvPicPr>
          <p:cNvPr id="144" name="Google Shape;247;p37">
            <a:extLst>
              <a:ext uri="{FF2B5EF4-FFF2-40B4-BE49-F238E27FC236}">
                <a16:creationId xmlns:a16="http://schemas.microsoft.com/office/drawing/2014/main" id="{FAB5833B-D66C-2D90-43D9-B02D6F4E235F}"/>
              </a:ext>
            </a:extLst>
          </p:cNvPr>
          <p:cNvPicPr preferRelativeResize="0"/>
          <p:nvPr/>
        </p:nvPicPr>
        <p:blipFill>
          <a:blip r:embed="rId26">
            <a:alphaModFix/>
          </a:blip>
          <a:stretch>
            <a:fillRect/>
          </a:stretch>
        </p:blipFill>
        <p:spPr>
          <a:xfrm>
            <a:off x="7719809" y="3516792"/>
            <a:ext cx="997503" cy="180553"/>
          </a:xfrm>
          <a:prstGeom prst="rect">
            <a:avLst/>
          </a:prstGeom>
          <a:noFill/>
          <a:ln>
            <a:noFill/>
          </a:ln>
        </p:spPr>
      </p:pic>
      <p:pic>
        <p:nvPicPr>
          <p:cNvPr id="145" name="Google Shape;239;p37" descr="GroupM_SingleColor_Logo_Navy_RGB">
            <a:extLst>
              <a:ext uri="{FF2B5EF4-FFF2-40B4-BE49-F238E27FC236}">
                <a16:creationId xmlns:a16="http://schemas.microsoft.com/office/drawing/2014/main" id="{13F54DD8-AB5B-06EC-8705-0347127E71C1}"/>
              </a:ext>
            </a:extLst>
          </p:cNvPr>
          <p:cNvPicPr preferRelativeResize="0"/>
          <p:nvPr/>
        </p:nvPicPr>
        <p:blipFill>
          <a:blip r:embed="rId27">
            <a:alphaModFix/>
          </a:blip>
          <a:stretch>
            <a:fillRect/>
          </a:stretch>
        </p:blipFill>
        <p:spPr>
          <a:xfrm>
            <a:off x="7744721" y="4197866"/>
            <a:ext cx="947681" cy="271505"/>
          </a:xfrm>
          <a:prstGeom prst="rect">
            <a:avLst/>
          </a:prstGeom>
          <a:noFill/>
          <a:ln>
            <a:noFill/>
          </a:ln>
        </p:spPr>
      </p:pic>
      <p:pic>
        <p:nvPicPr>
          <p:cNvPr id="146" name="Google Shape;267;p37" descr="IPG-Mediabrands-logo-workplace-week-new-york">
            <a:extLst>
              <a:ext uri="{FF2B5EF4-FFF2-40B4-BE49-F238E27FC236}">
                <a16:creationId xmlns:a16="http://schemas.microsoft.com/office/drawing/2014/main" id="{D6E761C7-260B-0BFC-EF8D-B57B56C6CFFD}"/>
              </a:ext>
            </a:extLst>
          </p:cNvPr>
          <p:cNvPicPr preferRelativeResize="0"/>
          <p:nvPr/>
        </p:nvPicPr>
        <p:blipFill>
          <a:blip r:embed="rId28">
            <a:alphaModFix/>
          </a:blip>
          <a:stretch>
            <a:fillRect/>
          </a:stretch>
        </p:blipFill>
        <p:spPr>
          <a:xfrm>
            <a:off x="6519675" y="4258888"/>
            <a:ext cx="965146" cy="149460"/>
          </a:xfrm>
          <a:prstGeom prst="rect">
            <a:avLst/>
          </a:prstGeom>
          <a:noFill/>
          <a:ln>
            <a:noFill/>
          </a:ln>
        </p:spPr>
      </p:pic>
      <p:pic>
        <p:nvPicPr>
          <p:cNvPr id="147" name="Google Shape;268;p37">
            <a:extLst>
              <a:ext uri="{FF2B5EF4-FFF2-40B4-BE49-F238E27FC236}">
                <a16:creationId xmlns:a16="http://schemas.microsoft.com/office/drawing/2014/main" id="{7FACE536-2F15-2B8B-405E-9A5B547497C0}"/>
              </a:ext>
            </a:extLst>
          </p:cNvPr>
          <p:cNvPicPr preferRelativeResize="0"/>
          <p:nvPr/>
        </p:nvPicPr>
        <p:blipFill>
          <a:blip r:embed="rId29">
            <a:alphaModFix/>
          </a:blip>
          <a:stretch>
            <a:fillRect/>
          </a:stretch>
        </p:blipFill>
        <p:spPr>
          <a:xfrm>
            <a:off x="5359884" y="4193474"/>
            <a:ext cx="852099" cy="280288"/>
          </a:xfrm>
          <a:prstGeom prst="rect">
            <a:avLst/>
          </a:prstGeom>
          <a:noFill/>
          <a:ln>
            <a:noFill/>
          </a:ln>
        </p:spPr>
      </p:pic>
      <p:pic>
        <p:nvPicPr>
          <p:cNvPr id="148" name="Google Shape;241;p37">
            <a:extLst>
              <a:ext uri="{FF2B5EF4-FFF2-40B4-BE49-F238E27FC236}">
                <a16:creationId xmlns:a16="http://schemas.microsoft.com/office/drawing/2014/main" id="{7371A521-EA24-18F5-874E-463C1ACA5E47}"/>
              </a:ext>
            </a:extLst>
          </p:cNvPr>
          <p:cNvPicPr preferRelativeResize="0"/>
          <p:nvPr/>
        </p:nvPicPr>
        <p:blipFill>
          <a:blip r:embed="rId30">
            <a:alphaModFix/>
          </a:blip>
          <a:stretch>
            <a:fillRect/>
          </a:stretch>
        </p:blipFill>
        <p:spPr>
          <a:xfrm>
            <a:off x="483626" y="3500598"/>
            <a:ext cx="874102" cy="212944"/>
          </a:xfrm>
          <a:prstGeom prst="rect">
            <a:avLst/>
          </a:prstGeom>
          <a:noFill/>
          <a:ln>
            <a:noFill/>
          </a:ln>
        </p:spPr>
      </p:pic>
      <p:pic>
        <p:nvPicPr>
          <p:cNvPr id="149" name="Google Shape;242;p37">
            <a:extLst>
              <a:ext uri="{FF2B5EF4-FFF2-40B4-BE49-F238E27FC236}">
                <a16:creationId xmlns:a16="http://schemas.microsoft.com/office/drawing/2014/main" id="{653DC92B-52ED-7139-C058-3DF249D1C348}"/>
              </a:ext>
            </a:extLst>
          </p:cNvPr>
          <p:cNvPicPr preferRelativeResize="0"/>
          <p:nvPr/>
        </p:nvPicPr>
        <p:blipFill>
          <a:blip r:embed="rId31">
            <a:alphaModFix/>
          </a:blip>
          <a:stretch>
            <a:fillRect/>
          </a:stretch>
        </p:blipFill>
        <p:spPr>
          <a:xfrm>
            <a:off x="4135153" y="4259624"/>
            <a:ext cx="868933" cy="147988"/>
          </a:xfrm>
          <a:prstGeom prst="rect">
            <a:avLst/>
          </a:prstGeom>
          <a:noFill/>
          <a:ln>
            <a:noFill/>
          </a:ln>
        </p:spPr>
      </p:pic>
      <p:pic>
        <p:nvPicPr>
          <p:cNvPr id="150" name="Google Shape;244;p37">
            <a:extLst>
              <a:ext uri="{FF2B5EF4-FFF2-40B4-BE49-F238E27FC236}">
                <a16:creationId xmlns:a16="http://schemas.microsoft.com/office/drawing/2014/main" id="{F10FA515-7697-4750-51AD-111F75932A66}"/>
              </a:ext>
            </a:extLst>
          </p:cNvPr>
          <p:cNvPicPr preferRelativeResize="0"/>
          <p:nvPr/>
        </p:nvPicPr>
        <p:blipFill>
          <a:blip r:embed="rId32">
            <a:alphaModFix/>
          </a:blip>
          <a:stretch>
            <a:fillRect/>
          </a:stretch>
        </p:blipFill>
        <p:spPr>
          <a:xfrm>
            <a:off x="4146107" y="3511743"/>
            <a:ext cx="847025" cy="190651"/>
          </a:xfrm>
          <a:prstGeom prst="rect">
            <a:avLst/>
          </a:prstGeom>
          <a:noFill/>
          <a:ln>
            <a:noFill/>
          </a:ln>
        </p:spPr>
      </p:pic>
      <p:pic>
        <p:nvPicPr>
          <p:cNvPr id="151" name="Google Shape;246;p37">
            <a:extLst>
              <a:ext uri="{FF2B5EF4-FFF2-40B4-BE49-F238E27FC236}">
                <a16:creationId xmlns:a16="http://schemas.microsoft.com/office/drawing/2014/main" id="{B6467709-FD01-E1A5-CEBF-A11265A7DA25}"/>
              </a:ext>
            </a:extLst>
          </p:cNvPr>
          <p:cNvPicPr preferRelativeResize="0"/>
          <p:nvPr/>
        </p:nvPicPr>
        <p:blipFill>
          <a:blip r:embed="rId33">
            <a:alphaModFix/>
          </a:blip>
          <a:stretch>
            <a:fillRect/>
          </a:stretch>
        </p:blipFill>
        <p:spPr>
          <a:xfrm>
            <a:off x="1663148" y="4152103"/>
            <a:ext cx="947686" cy="363030"/>
          </a:xfrm>
          <a:prstGeom prst="rect">
            <a:avLst/>
          </a:prstGeom>
          <a:noFill/>
          <a:ln>
            <a:noFill/>
          </a:ln>
        </p:spPr>
      </p:pic>
      <p:pic>
        <p:nvPicPr>
          <p:cNvPr id="152" name="Google Shape;264;p37">
            <a:extLst>
              <a:ext uri="{FF2B5EF4-FFF2-40B4-BE49-F238E27FC236}">
                <a16:creationId xmlns:a16="http://schemas.microsoft.com/office/drawing/2014/main" id="{83D1AC7F-FC2D-1B6A-BBC9-577C4CBDE14F}"/>
              </a:ext>
            </a:extLst>
          </p:cNvPr>
          <p:cNvPicPr preferRelativeResize="0"/>
          <p:nvPr/>
        </p:nvPicPr>
        <p:blipFill>
          <a:blip r:embed="rId34">
            <a:alphaModFix/>
          </a:blip>
          <a:stretch>
            <a:fillRect/>
          </a:stretch>
        </p:blipFill>
        <p:spPr>
          <a:xfrm>
            <a:off x="2867695" y="3502344"/>
            <a:ext cx="971219" cy="209450"/>
          </a:xfrm>
          <a:prstGeom prst="rect">
            <a:avLst/>
          </a:prstGeom>
          <a:noFill/>
          <a:ln>
            <a:noFill/>
          </a:ln>
        </p:spPr>
      </p:pic>
      <p:pic>
        <p:nvPicPr>
          <p:cNvPr id="153" name="Google Shape;265;p37">
            <a:extLst>
              <a:ext uri="{FF2B5EF4-FFF2-40B4-BE49-F238E27FC236}">
                <a16:creationId xmlns:a16="http://schemas.microsoft.com/office/drawing/2014/main" id="{D118B629-75AB-4315-967C-63402A752258}"/>
              </a:ext>
            </a:extLst>
          </p:cNvPr>
          <p:cNvPicPr preferRelativeResize="0"/>
          <p:nvPr/>
        </p:nvPicPr>
        <p:blipFill>
          <a:blip r:embed="rId35">
            <a:alphaModFix/>
          </a:blip>
          <a:stretch>
            <a:fillRect/>
          </a:stretch>
        </p:blipFill>
        <p:spPr>
          <a:xfrm>
            <a:off x="2896627" y="4186632"/>
            <a:ext cx="913356" cy="293972"/>
          </a:xfrm>
          <a:prstGeom prst="rect">
            <a:avLst/>
          </a:prstGeom>
          <a:noFill/>
          <a:ln>
            <a:noFill/>
          </a:ln>
        </p:spPr>
      </p:pic>
      <p:pic>
        <p:nvPicPr>
          <p:cNvPr id="154" name="Google Shape;270;p37">
            <a:extLst>
              <a:ext uri="{FF2B5EF4-FFF2-40B4-BE49-F238E27FC236}">
                <a16:creationId xmlns:a16="http://schemas.microsoft.com/office/drawing/2014/main" id="{203E0EA7-1FD2-F060-79E2-DEB857A7C9CF}"/>
              </a:ext>
            </a:extLst>
          </p:cNvPr>
          <p:cNvPicPr preferRelativeResize="0"/>
          <p:nvPr/>
        </p:nvPicPr>
        <p:blipFill>
          <a:blip r:embed="rId36">
            <a:alphaModFix/>
          </a:blip>
          <a:stretch>
            <a:fillRect/>
          </a:stretch>
        </p:blipFill>
        <p:spPr>
          <a:xfrm>
            <a:off x="1716887" y="3470299"/>
            <a:ext cx="840206" cy="273539"/>
          </a:xfrm>
          <a:prstGeom prst="rect">
            <a:avLst/>
          </a:prstGeom>
          <a:noFill/>
          <a:ln>
            <a:noFill/>
          </a:ln>
        </p:spPr>
      </p:pic>
      <p:pic>
        <p:nvPicPr>
          <p:cNvPr id="155" name="Google Shape;271;p37">
            <a:extLst>
              <a:ext uri="{FF2B5EF4-FFF2-40B4-BE49-F238E27FC236}">
                <a16:creationId xmlns:a16="http://schemas.microsoft.com/office/drawing/2014/main" id="{67927369-6D88-90DC-304F-AE335C23E5ED}"/>
              </a:ext>
            </a:extLst>
          </p:cNvPr>
          <p:cNvPicPr preferRelativeResize="0"/>
          <p:nvPr/>
        </p:nvPicPr>
        <p:blipFill>
          <a:blip r:embed="rId37">
            <a:alphaModFix/>
          </a:blip>
          <a:stretch>
            <a:fillRect/>
          </a:stretch>
        </p:blipFill>
        <p:spPr>
          <a:xfrm>
            <a:off x="491337" y="4171850"/>
            <a:ext cx="858679" cy="323537"/>
          </a:xfrm>
          <a:prstGeom prst="rect">
            <a:avLst/>
          </a:prstGeom>
          <a:noFill/>
          <a:ln>
            <a:noFill/>
          </a:ln>
        </p:spPr>
      </p:pic>
      <p:sp>
        <p:nvSpPr>
          <p:cNvPr id="5" name="Slide Number Placeholder 4">
            <a:extLst>
              <a:ext uri="{FF2B5EF4-FFF2-40B4-BE49-F238E27FC236}">
                <a16:creationId xmlns:a16="http://schemas.microsoft.com/office/drawing/2014/main" id="{13C625C7-BC9A-312A-838F-FBA3D48E6246}"/>
              </a:ext>
            </a:extLst>
          </p:cNvPr>
          <p:cNvSpPr>
            <a:spLocks noGrp="1"/>
          </p:cNvSpPr>
          <p:nvPr>
            <p:ph type="sldNum" sz="quarter" idx="11"/>
          </p:nvPr>
        </p:nvSpPr>
        <p:spPr/>
        <p:txBody>
          <a:bodyPr/>
          <a:lstStyle/>
          <a:p>
            <a:fld id="{10AABD62-4B1F-4370-9BF1-A64AA2AFB05A}" type="slidenum">
              <a:rPr lang="en-GB" smtClean="0"/>
              <a:pPr/>
              <a:t>9</a:t>
            </a:fld>
            <a:endParaRPr lang="en-GB" dirty="0"/>
          </a:p>
        </p:txBody>
      </p:sp>
    </p:spTree>
    <p:extLst>
      <p:ext uri="{BB962C8B-B14F-4D97-AF65-F5344CB8AC3E}">
        <p14:creationId xmlns:p14="http://schemas.microsoft.com/office/powerpoint/2010/main" val="1403132183"/>
      </p:ext>
    </p:extLst>
  </p:cSld>
  <p:clrMapOvr>
    <a:masterClrMapping/>
  </p:clrMapOvr>
</p:sld>
</file>

<file path=ppt/theme/theme1.xml><?xml version="1.0" encoding="utf-8"?>
<a:theme xmlns:a="http://schemas.openxmlformats.org/drawingml/2006/main" name="Office Theme">
  <a:themeElements>
    <a:clrScheme name="Custom 50">
      <a:dk1>
        <a:sysClr val="windowText" lastClr="000000"/>
      </a:dk1>
      <a:lt1>
        <a:sysClr val="window" lastClr="FFFFFF"/>
      </a:lt1>
      <a:dk2>
        <a:srgbClr val="44546A"/>
      </a:dk2>
      <a:lt2>
        <a:srgbClr val="E7E6E6"/>
      </a:lt2>
      <a:accent1>
        <a:srgbClr val="F57921"/>
      </a:accent1>
      <a:accent2>
        <a:srgbClr val="DFCF00"/>
      </a:accent2>
      <a:accent3>
        <a:srgbClr val="5ABFDB"/>
      </a:accent3>
      <a:accent4>
        <a:srgbClr val="A6CE39"/>
      </a:accent4>
      <a:accent5>
        <a:srgbClr val="8C8D8F"/>
      </a:accent5>
      <a:accent6>
        <a:srgbClr val="293D48"/>
      </a:accent6>
      <a:hlink>
        <a:srgbClr val="A6CE39"/>
      </a:hlink>
      <a:folHlink>
        <a:srgbClr val="954F72"/>
      </a:folHlink>
    </a:clrScheme>
    <a:fontScheme name="Custom 10">
      <a:majorFont>
        <a:latin typeface="HelveticaNeueLT Std"/>
        <a:ea typeface=""/>
        <a:cs typeface=""/>
      </a:majorFont>
      <a:minorFont>
        <a:latin typeface="HelveticaNeueLT St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BAA2D40F-DC44-493F-A561-97492BB38E4B}" vid="{55250756-C6FB-49E9-8CC7-B4FD6FF5F6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FE055041E8254B8A6D76B64478F329" ma:contentTypeVersion="17" ma:contentTypeDescription="Create a new document." ma:contentTypeScope="" ma:versionID="9e2548216a2a4ad54c20dfbbd6859f8c">
  <xsd:schema xmlns:xsd="http://www.w3.org/2001/XMLSchema" xmlns:xs="http://www.w3.org/2001/XMLSchema" xmlns:p="http://schemas.microsoft.com/office/2006/metadata/properties" xmlns:ns2="5cd17271-0186-4a94-a8e5-2a85c0fb5d22" xmlns:ns3="bc82aed4-c161-4654-bb9f-d351edfac1aa" targetNamespace="http://schemas.microsoft.com/office/2006/metadata/properties" ma:root="true" ma:fieldsID="13b163c9fc7a504e3dea7bedcf6f7a4f" ns2:_="" ns3:_="">
    <xsd:import namespace="5cd17271-0186-4a94-a8e5-2a85c0fb5d22"/>
    <xsd:import namespace="bc82aed4-c161-4654-bb9f-d351edfac1a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d17271-0186-4a94-a8e5-2a85c0fb5d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befa96b-bd20-4642-aeb5-bb74a145ad0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82aed4-c161-4654-bb9f-d351edfac1a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7d71542-4c3e-4ec6-a2b3-d174b35c905c}" ma:internalName="TaxCatchAll" ma:showField="CatchAllData" ma:web="bc82aed4-c161-4654-bb9f-d351edfac1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cd17271-0186-4a94-a8e5-2a85c0fb5d22">
      <Terms xmlns="http://schemas.microsoft.com/office/infopath/2007/PartnerControls"/>
    </lcf76f155ced4ddcb4097134ff3c332f>
    <TaxCatchAll xmlns="bc82aed4-c161-4654-bb9f-d351edfac1aa" xsi:nil="true"/>
  </documentManagement>
</p:properties>
</file>

<file path=customXml/itemProps1.xml><?xml version="1.0" encoding="utf-8"?>
<ds:datastoreItem xmlns:ds="http://schemas.openxmlformats.org/officeDocument/2006/customXml" ds:itemID="{AF5EB75D-2B15-4A25-A3E0-ACEFF146E1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d17271-0186-4a94-a8e5-2a85c0fb5d22"/>
    <ds:schemaRef ds:uri="bc82aed4-c161-4654-bb9f-d351edfac1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6FC973-557C-411F-B336-7E351DC740CD}">
  <ds:schemaRefs>
    <ds:schemaRef ds:uri="http://schemas.microsoft.com/sharepoint/v3/contenttype/forms"/>
  </ds:schemaRefs>
</ds:datastoreItem>
</file>

<file path=customXml/itemProps3.xml><?xml version="1.0" encoding="utf-8"?>
<ds:datastoreItem xmlns:ds="http://schemas.openxmlformats.org/officeDocument/2006/customXml" ds:itemID="{072A4AC9-901A-4947-98DE-BA53903F8088}">
  <ds:schemaRefs>
    <ds:schemaRef ds:uri="http://purl.org/dc/elements/1.1/"/>
    <ds:schemaRef ds:uri="c9cd2fb0-e347-4c20-adb9-3fe99cadf5f9"/>
    <ds:schemaRef ds:uri="http://schemas.microsoft.com/office/2006/documentManagement/types"/>
    <ds:schemaRef ds:uri="2498ae02-34d3-444e-bebe-a9881414d0dd"/>
    <ds:schemaRef ds:uri="http://www.w3.org/XML/1998/namespace"/>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 ds:uri="5cd17271-0186-4a94-a8e5-2a85c0fb5d22"/>
    <ds:schemaRef ds:uri="bc82aed4-c161-4654-bb9f-d351edfac1aa"/>
  </ds:schemaRefs>
</ds:datastoreItem>
</file>

<file path=docProps/app.xml><?xml version="1.0" encoding="utf-8"?>
<Properties xmlns="http://schemas.openxmlformats.org/officeDocument/2006/extended-properties" xmlns:vt="http://schemas.openxmlformats.org/officeDocument/2006/docPropsVTypes">
  <Template>Plain Template</Template>
  <TotalTime>1274</TotalTime>
  <Words>15652</Words>
  <Application>Microsoft Office PowerPoint</Application>
  <PresentationFormat>On-screen Show (16:9)</PresentationFormat>
  <Paragraphs>1799</Paragraphs>
  <Slides>64</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Arial</vt:lpstr>
      <vt:lpstr>Calibri</vt:lpstr>
      <vt:lpstr>HelveticaNeueLT Std</vt:lpstr>
      <vt:lpstr>Wingdings</vt:lpstr>
      <vt:lpstr>Office Theme</vt:lpstr>
      <vt:lpstr>Smart(er) TV Data for Measurement</vt:lpstr>
      <vt:lpstr>The Shift to Streaming on Smart TVs has Happened</vt:lpstr>
      <vt:lpstr>Smart TV Data is Underutilized for Measurement</vt:lpstr>
      <vt:lpstr>Use Smart TV Data with Other Sources</vt:lpstr>
      <vt:lpstr>The Importance of Coordination is Growing</vt:lpstr>
      <vt:lpstr>Project Objective</vt:lpstr>
      <vt:lpstr>CIMM Smart(er)TV Phases</vt:lpstr>
      <vt:lpstr>It Takes a Village: Credits and Appreciation</vt:lpstr>
      <vt:lpstr>PowerPoint Presentation</vt:lpstr>
      <vt:lpstr>What CIMM Members Want from Smart TV Data</vt:lpstr>
      <vt:lpstr>Executive Summary</vt:lpstr>
      <vt:lpstr>Overview (link to written document)</vt:lpstr>
      <vt:lpstr>PowerPoint Presentation</vt:lpstr>
      <vt:lpstr>Core Recommended Projects</vt:lpstr>
      <vt:lpstr>A – Open Watermark Consensus</vt:lpstr>
      <vt:lpstr>B - OEM Alignment</vt:lpstr>
      <vt:lpstr>C - Binding Identifiers to the Advertisements</vt:lpstr>
      <vt:lpstr>D - Open-source Metadata Using AI</vt:lpstr>
      <vt:lpstr>F - Representative Sub Panel</vt:lpstr>
      <vt:lpstr>G - Device Test Lab</vt:lpstr>
      <vt:lpstr>Idealized Roadmap</vt:lpstr>
      <vt:lpstr>Advisors’ Perspectives</vt:lpstr>
      <vt:lpstr>Project Artifacts</vt:lpstr>
      <vt:lpstr>Hypotheses and Solution Areas</vt:lpstr>
      <vt:lpstr>Overview (Overview link is to the summarized notes. Individual links below jump to the specific slide for that solution set.)</vt:lpstr>
      <vt:lpstr>Feedback and Voting Request</vt:lpstr>
      <vt:lpstr>Eval Grid</vt:lpstr>
      <vt:lpstr>Subjective Ranking by the Project Team and Advisors</vt:lpstr>
      <vt:lpstr>Discussion Topics</vt:lpstr>
      <vt:lpstr>Media Ecosystem</vt:lpstr>
      <vt:lpstr>Media Ecosystem</vt:lpstr>
      <vt:lpstr>TAXI Initiative</vt:lpstr>
      <vt:lpstr>Watermark, FP, and AI Techniques Summary</vt:lpstr>
      <vt:lpstr>NEXTGENTV Opportunities</vt:lpstr>
      <vt:lpstr>OEM Estimated Coverage (Need to establish this view)</vt:lpstr>
      <vt:lpstr>TV ownership by brand in the U.S as of March 2023</vt:lpstr>
      <vt:lpstr>Appendix</vt:lpstr>
      <vt:lpstr>Acronym Lookup Table</vt:lpstr>
      <vt:lpstr>Acronym Lookup Table (Cont.)</vt:lpstr>
      <vt:lpstr>Acronym Lookup Table (Cont.)</vt:lpstr>
      <vt:lpstr>Acronym Lookup Table (Cont.)</vt:lpstr>
      <vt:lpstr>Solution Slides (Numbered and linked in the online version from the overview list)</vt:lpstr>
      <vt:lpstr>Interoperability Group – 1.1</vt:lpstr>
      <vt:lpstr>Interoperability Group – 1.2</vt:lpstr>
      <vt:lpstr>Interoperability Group – 1.3</vt:lpstr>
      <vt:lpstr>Interoperability Group – 1.3.1</vt:lpstr>
      <vt:lpstr>Interoperability Group – 1.4</vt:lpstr>
      <vt:lpstr>Interoperability Group – 1.5</vt:lpstr>
      <vt:lpstr>Interoperability Group – 1.6</vt:lpstr>
      <vt:lpstr>Interoperability Group – 1.7</vt:lpstr>
      <vt:lpstr>Interoperability Group – 1.8</vt:lpstr>
      <vt:lpstr>More Data Group – 2.1</vt:lpstr>
      <vt:lpstr>More Data Group – 2.2</vt:lpstr>
      <vt:lpstr>More Data Group – 2.3</vt:lpstr>
      <vt:lpstr>More Data Group – 2.4</vt:lpstr>
      <vt:lpstr>More Data Group – 2.5</vt:lpstr>
      <vt:lpstr>More Data Group – 2.6</vt:lpstr>
      <vt:lpstr>Education and Coordination – 3.1</vt:lpstr>
      <vt:lpstr>Education and Coordination – 3.2</vt:lpstr>
      <vt:lpstr>Education and Coordination – 3.3</vt:lpstr>
      <vt:lpstr>Education and Coordination – 3.4</vt:lpstr>
      <vt:lpstr>Education and Coordination – 3.5</vt:lpstr>
      <vt:lpstr>Project Team Experience and Reflections  on this Program</vt:lpstr>
      <vt:lpstr>Smart TV data is a vital input for measurement solutions as it provides a view of  traditional linear (decreasing) and OTT viewing (increasing,) has national representation  and scale of data to support advance buying and insights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Dhatchinamoorthy Sekar</dc:creator>
  <cp:lastModifiedBy>Shainsha K</cp:lastModifiedBy>
  <cp:revision>56</cp:revision>
  <dcterms:created xsi:type="dcterms:W3CDTF">2023-12-07T11:41:35Z</dcterms:created>
  <dcterms:modified xsi:type="dcterms:W3CDTF">2023-12-12T12:20:36Z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0x010100E0B85EDD73098D4C840F805A9933FAC5</vt:lpwstr>
  </property>
  <property fmtid="{D5CDD505-2E9C-101B-9397-08002B2CF9AE}" pid="3" name="MediaServiceImageTags">
    <vt:lpwstr/>
  </property>
</Properties>
</file>