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21"/>
  </p:notesMasterIdLst>
  <p:sldIdLst>
    <p:sldId id="256" r:id="rId3"/>
    <p:sldId id="257" r:id="rId4"/>
    <p:sldId id="267" r:id="rId5"/>
    <p:sldId id="285" r:id="rId6"/>
    <p:sldId id="304" r:id="rId7"/>
    <p:sldId id="270" r:id="rId8"/>
    <p:sldId id="303" r:id="rId9"/>
    <p:sldId id="295" r:id="rId10"/>
    <p:sldId id="271" r:id="rId11"/>
    <p:sldId id="296" r:id="rId12"/>
    <p:sldId id="298" r:id="rId13"/>
    <p:sldId id="299" r:id="rId14"/>
    <p:sldId id="300" r:id="rId15"/>
    <p:sldId id="297" r:id="rId16"/>
    <p:sldId id="272" r:id="rId17"/>
    <p:sldId id="301" r:id="rId18"/>
    <p:sldId id="302" r:id="rId19"/>
    <p:sldId id="265" r:id="rId2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>
      <p:cViewPr varScale="1">
        <p:scale>
          <a:sx n="66" d="100"/>
          <a:sy n="66" d="100"/>
        </p:scale>
        <p:origin x="1310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33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Presentation</a:t>
            </a:r>
            <a:r>
              <a:rPr lang="en-US" baseline="0" dirty="0" smtClean="0"/>
              <a:t> slide for courses, classes, lectures et al.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625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Introductory notes.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4077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Introductory notes.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246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Introductory notes.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119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Introductory notes.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398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Introductory notes.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142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Introductory notes.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139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Introductory notes.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0112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Introductory notes.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116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</a:t>
            </a:r>
            <a:r>
              <a:rPr lang="en-US" baseline="0" dirty="0" smtClean="0"/>
              <a:t> opportunity for q</a:t>
            </a:r>
            <a:r>
              <a:rPr lang="en-US" dirty="0" smtClean="0"/>
              <a:t>uestions and discussions.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779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Beginning</a:t>
            </a:r>
            <a:r>
              <a:rPr lang="en-US" baseline="0" dirty="0" smtClean="0"/>
              <a:t> c</a:t>
            </a:r>
            <a:r>
              <a:rPr lang="en-US" dirty="0" smtClean="0"/>
              <a:t>ourse details </a:t>
            </a:r>
            <a:r>
              <a:rPr lang="en-US" baseline="0" dirty="0" smtClean="0"/>
              <a:t>and/or books/materials needed for a class/project.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323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Introductory notes.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182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Introductory notes.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78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Introductory notes.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334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Introductory notes.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569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Introductory notes.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16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Introductory notes.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875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Introductory notes.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18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 l="-9000" r="-5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762000"/>
            <a:ext cx="2167128" cy="4467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4/20/2015 3:31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4/20/2015 3:31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4/20/2015 3:31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4/20/2015 3:31 PM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F1E3E-4B2F-4895-B65E-28B2E64F39F6}" type="datetime8">
              <a:rPr lang="en-US" smtClean="0"/>
              <a:pPr/>
              <a:t>4/20/2015 3:31 PM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085435-8225-4333-BFFA-0096413F0D76}" type="datetime8">
              <a:rPr lang="en-US" smtClean="0"/>
              <a:pPr/>
              <a:t>4/20/2015 3:31 PM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4/20/2015 3:31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4/20/2015 3:31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4/20/2015 3:31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9" descr="sm_glob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2648" y="1755648"/>
            <a:ext cx="1615307" cy="1688453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E20EC5-AC53-4169-941E-EDF10CD23748}" type="datetime8">
              <a:rPr lang="en-US" smtClean="0"/>
              <a:pPr/>
              <a:t>4/20/2015 3:31 PM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4/20/2015 3:31 PM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524000" y="4343400"/>
            <a:ext cx="7239000" cy="1447800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What Is That Show or Ad?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362200" y="6096000"/>
            <a:ext cx="6324600" cy="685800"/>
          </a:xfrm>
        </p:spPr>
        <p:txBody>
          <a:bodyPr anchor="ctr">
            <a:noAutofit/>
          </a:bodyPr>
          <a:lstStyle/>
          <a:p>
            <a:pPr algn="r"/>
            <a:r>
              <a:rPr lang="en-US" sz="1600" dirty="0" smtClean="0"/>
              <a:t>Chris Lennon</a:t>
            </a:r>
          </a:p>
          <a:p>
            <a:pPr algn="r"/>
            <a:r>
              <a:rPr lang="en-US" sz="1600" dirty="0" smtClean="0"/>
              <a:t>CIMM Summit – April 22, 2015</a:t>
            </a:r>
            <a:br>
              <a:rPr lang="en-US" sz="1600" dirty="0" smtClean="0"/>
            </a:b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other requirements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Insertion and detection at various points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Do not degrade perceptible quality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Insertion in linear or non-linear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Don’t degrade performance of consumer devices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457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Trust…but verify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Two test plans: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Robustness and Complexity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Subjective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657600"/>
            <a:ext cx="2512437" cy="2139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21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Trust…but verify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Robustness and Complexity Testing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Will verify that proposed approaches comply with our most important requirements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Ensures that our requirements are realistically implementable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Self-administered over a 4-6 week period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794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Trust…but verify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Subjective Testing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In a lab environment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Ensure that audio experience is not negatively impacted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Goal: undetectable, even to “golden ears”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4419600"/>
            <a:ext cx="1508573" cy="1807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39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Timeframe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RFP issued: April 3, 2015</a:t>
            </a:r>
          </a:p>
          <a:p>
            <a:pPr lvl="0"/>
            <a:r>
              <a:rPr lang="en-US" dirty="0" smtClean="0"/>
              <a:t>RFP </a:t>
            </a:r>
            <a:r>
              <a:rPr lang="en-US" dirty="0"/>
              <a:t>closes:  May 4, 2015 </a:t>
            </a:r>
            <a:endParaRPr lang="en-US" dirty="0" smtClean="0"/>
          </a:p>
          <a:p>
            <a:pPr lvl="0"/>
            <a:r>
              <a:rPr lang="en-US" dirty="0" smtClean="0"/>
              <a:t>Meeting </a:t>
            </a:r>
            <a:r>
              <a:rPr lang="en-US" dirty="0"/>
              <a:t>in NY for review of submissions:  May 20/21, 2015</a:t>
            </a:r>
          </a:p>
          <a:p>
            <a:pPr lvl="0"/>
            <a:r>
              <a:rPr lang="en-US" dirty="0"/>
              <a:t>Potential Revisions to Test Plan based on responses: May 28, 2015</a:t>
            </a:r>
          </a:p>
          <a:p>
            <a:pPr lvl="0"/>
            <a:r>
              <a:rPr lang="en-US" dirty="0" smtClean="0"/>
              <a:t>Self Testing: June 1 – July 15</a:t>
            </a:r>
          </a:p>
          <a:p>
            <a:pPr lvl="0"/>
            <a:r>
              <a:rPr lang="en-US" dirty="0" smtClean="0"/>
              <a:t>Lab Testing: Late July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884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comes next?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Goal is selection of a technology to standardize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Begin standardization work immediately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505200"/>
            <a:ext cx="1898396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22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comes next?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Already working on companion Recommended Practice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How the standard can be used in the real world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Look at common use cases: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Syndicated barter spots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Promos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Network IDs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Audience measurement</a:t>
            </a:r>
          </a:p>
          <a:p>
            <a:pPr lvl="3">
              <a:buFont typeface="Wingdings" pitchFamily="2" charset="2"/>
              <a:buChar char="Ø"/>
            </a:pPr>
            <a:r>
              <a:rPr lang="en-US" dirty="0" smtClean="0"/>
              <a:t>In device vs in room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419600"/>
            <a:ext cx="19812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18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comes next?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Goal is to complete all testing this summer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Authoring of standard will depend on technology chosen and quality of inputs, but hopeful that this can occur rapidly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Authoring of recommended practice should be largely complete this summer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Ideally, we hope to have this essentially complete by end of this year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307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Chris Lennon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MediAnswers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+1-719-445-8911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clennon@medianswers.tv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we’ll talk about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09600" y="1752600"/>
            <a:ext cx="3886200" cy="4572000"/>
          </a:xfrm>
          <a:ln w="19050" cmpd="dbl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Identifying shows and ads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How is the Open ID approach different?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What happened so far?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Where are we headed?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667000"/>
            <a:ext cx="3760698" cy="2789185"/>
          </a:xfrm>
          <a:ln w="12700" cmpd="dbl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fundamental issue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 rot="21140700">
            <a:off x="3336125" y="1976734"/>
            <a:ext cx="48937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What was seen?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 rot="957295">
            <a:off x="6443183" y="2857919"/>
            <a:ext cx="2130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When?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 rot="20689489">
            <a:off x="128346" y="3594646"/>
            <a:ext cx="50818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On what device?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32174" y="4360304"/>
            <a:ext cx="6820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On what media outlet?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 rot="957295">
            <a:off x="1512683" y="5439280"/>
            <a:ext cx="42419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Are you sure?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Idea of Open ID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810000"/>
            <a:ext cx="2857500" cy="190500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4191000"/>
            <a:ext cx="811481" cy="312420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3581400" y="4347210"/>
            <a:ext cx="4572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5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Idea of Open ID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810000"/>
            <a:ext cx="2857500" cy="190500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4191000"/>
            <a:ext cx="811481" cy="312420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3581400" y="4347210"/>
            <a:ext cx="4572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046" y="3870936"/>
            <a:ext cx="589304" cy="5794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78069" y="3168133"/>
            <a:ext cx="1035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Detection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5867400" y="3581400"/>
            <a:ext cx="228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2706359">
            <a:off x="5120121" y="3347887"/>
            <a:ext cx="202050" cy="519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0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this different?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Open ID takes a different approach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Detect identifier of what is airing and then do with it what you like.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It’s an open standard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How it’s used is up to the industry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515580"/>
            <a:ext cx="1428246" cy="1621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26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develop this?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Initially came out of CIMM TAXI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Formed Study Group in SMPTE to look at what’s possible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Now in Drafting Group to get input from those willing to offer technology, and actually draft standards docs.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515580"/>
            <a:ext cx="1428246" cy="1621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16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Coexistence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Since Open ID uses Audio watermarking, it’s critical that it not interfere with…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Nielsen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Anti piracy watermarks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New ATSC 3.0 watermark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99"/>
          <a:stretch/>
        </p:blipFill>
        <p:spPr>
          <a:xfrm>
            <a:off x="6858000" y="4876800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54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other requirements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Carry either Ad-ID or EIDR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Survive across all common distribution platforms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Survive recording and playback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Detect change in ID within a second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Retrieve EIDR within 5 seconds, Ad-ID within 3 seconds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Be able to replace an ID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462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DDB1280-0676-4822-8A4D-E954834AE20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 presentation for college course (globe design)</Template>
  <TotalTime>0</TotalTime>
  <Words>575</Words>
  <Application>Microsoft Office PowerPoint</Application>
  <PresentationFormat>On-screen Show (4:3)</PresentationFormat>
  <Paragraphs>126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Calibri</vt:lpstr>
      <vt:lpstr>Tw Cen MT</vt:lpstr>
      <vt:lpstr>Wingdings</vt:lpstr>
      <vt:lpstr>Wingdings 2</vt:lpstr>
      <vt:lpstr>Student presentation</vt:lpstr>
      <vt:lpstr>What Is That Show or Ad?</vt:lpstr>
      <vt:lpstr>What we’ll talk about</vt:lpstr>
      <vt:lpstr>The fundamental issue</vt:lpstr>
      <vt:lpstr>The Basic Idea of Open ID</vt:lpstr>
      <vt:lpstr>The Basic Idea of Open ID</vt:lpstr>
      <vt:lpstr>How is this different?</vt:lpstr>
      <vt:lpstr>How do you develop this?</vt:lpstr>
      <vt:lpstr>Coexistence</vt:lpstr>
      <vt:lpstr>Some other requirements</vt:lpstr>
      <vt:lpstr>Some other requirements</vt:lpstr>
      <vt:lpstr>Trust…but verify</vt:lpstr>
      <vt:lpstr>Trust…but verify</vt:lpstr>
      <vt:lpstr>Trust…but verify</vt:lpstr>
      <vt:lpstr>Timeframe</vt:lpstr>
      <vt:lpstr>What comes next?</vt:lpstr>
      <vt:lpstr>What comes next?</vt:lpstr>
      <vt:lpstr>What comes next?</vt:lpstr>
      <vt:lpstr>Questions/Discussions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2015-03-26T14:50:41Z</dcterms:created>
  <dcterms:modified xsi:type="dcterms:W3CDTF">2015-04-20T21:38:14Z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TC101671251033</vt:lpwstr>
  </property>
</Properties>
</file>