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9" r:id="rId1"/>
    <p:sldMasterId id="2147483705" r:id="rId2"/>
    <p:sldMasterId id="2147483717" r:id="rId3"/>
    <p:sldMasterId id="2147483730" r:id="rId4"/>
    <p:sldMasterId id="2147483742" r:id="rId5"/>
    <p:sldMasterId id="2147483750" r:id="rId6"/>
    <p:sldMasterId id="2147483758" r:id="rId7"/>
    <p:sldMasterId id="2147483766" r:id="rId8"/>
  </p:sldMasterIdLst>
  <p:notesMasterIdLst>
    <p:notesMasterId r:id="rId21"/>
  </p:notesMasterIdLst>
  <p:handoutMasterIdLst>
    <p:handoutMasterId r:id="rId22"/>
  </p:handoutMasterIdLst>
  <p:sldIdLst>
    <p:sldId id="982" r:id="rId9"/>
    <p:sldId id="980" r:id="rId10"/>
    <p:sldId id="981" r:id="rId11"/>
    <p:sldId id="967" r:id="rId12"/>
    <p:sldId id="992" r:id="rId13"/>
    <p:sldId id="993" r:id="rId14"/>
    <p:sldId id="979" r:id="rId15"/>
    <p:sldId id="989" r:id="rId16"/>
    <p:sldId id="986" r:id="rId17"/>
    <p:sldId id="985" r:id="rId18"/>
    <p:sldId id="984" r:id="rId19"/>
    <p:sldId id="994" r:id="rId20"/>
  </p:sldIdLst>
  <p:sldSz cx="12192000" cy="6858000"/>
  <p:notesSz cx="2987675" cy="4816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679" userDrawn="1">
          <p15:clr>
            <a:srgbClr val="A4A3A4"/>
          </p15:clr>
        </p15:guide>
        <p15:guide id="3" orient="horz" pos="43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FF"/>
    <a:srgbClr val="000000"/>
    <a:srgbClr val="6699FF"/>
    <a:srgbClr val="013CB0"/>
    <a:srgbClr val="000099"/>
    <a:srgbClr val="FFC000"/>
    <a:srgbClr val="145BAB"/>
    <a:srgbClr val="5C5654"/>
    <a:srgbClr val="42BA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5468" autoAdjust="0"/>
  </p:normalViewPr>
  <p:slideViewPr>
    <p:cSldViewPr snapToGrid="0" snapToObjects="1">
      <p:cViewPr varScale="1">
        <p:scale>
          <a:sx n="74" d="100"/>
          <a:sy n="74" d="100"/>
        </p:scale>
        <p:origin x="492" y="90"/>
      </p:cViewPr>
      <p:guideLst>
        <p:guide orient="horz"/>
        <p:guide pos="7679"/>
        <p:guide orient="horz" pos="431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06" d="100"/>
          <a:sy n="106" d="100"/>
        </p:scale>
        <p:origin x="306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52232327824794"/>
          <c:y val="8.0682247610272567E-2"/>
          <c:w val="0.72379807614130343"/>
          <c:h val="0.63117043976231013"/>
        </c:manualLayout>
      </c:layout>
      <c:barChart>
        <c:barDir val="col"/>
        <c:grouping val="stacked"/>
        <c:varyColors val="0"/>
        <c:ser>
          <c:idx val="0"/>
          <c:order val="0"/>
          <c:tx>
            <c:strRef>
              <c:f>Sheet1!$A$2</c:f>
              <c:strCache>
                <c:ptCount val="1"/>
                <c:pt idx="0">
                  <c:v>LIVE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CW</c:v>
                </c:pt>
                <c:pt idx="1">
                  <c:v>FOX</c:v>
                </c:pt>
                <c:pt idx="2">
                  <c:v>NBC</c:v>
                </c:pt>
                <c:pt idx="3">
                  <c:v>ABC</c:v>
                </c:pt>
                <c:pt idx="4">
                  <c:v>CBS</c:v>
                </c:pt>
              </c:strCache>
            </c:strRef>
          </c:cat>
          <c:val>
            <c:numRef>
              <c:f>Sheet1!$B$2:$F$2</c:f>
              <c:numCache>
                <c:formatCode>0%</c:formatCode>
                <c:ptCount val="5"/>
                <c:pt idx="0">
                  <c:v>0.21</c:v>
                </c:pt>
                <c:pt idx="1">
                  <c:v>0.31</c:v>
                </c:pt>
                <c:pt idx="2">
                  <c:v>0.35</c:v>
                </c:pt>
                <c:pt idx="3">
                  <c:v>0.35</c:v>
                </c:pt>
                <c:pt idx="4">
                  <c:v>0.37</c:v>
                </c:pt>
              </c:numCache>
            </c:numRef>
          </c:val>
        </c:ser>
        <c:ser>
          <c:idx val="1"/>
          <c:order val="1"/>
          <c:tx>
            <c:strRef>
              <c:f>Sheet1!$A$3</c:f>
              <c:strCache>
                <c:ptCount val="1"/>
                <c:pt idx="0">
                  <c:v>DVR Till 7 Days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CW</c:v>
                </c:pt>
                <c:pt idx="1">
                  <c:v>FOX</c:v>
                </c:pt>
                <c:pt idx="2">
                  <c:v>NBC</c:v>
                </c:pt>
                <c:pt idx="3">
                  <c:v>ABC</c:v>
                </c:pt>
                <c:pt idx="4">
                  <c:v>CBS</c:v>
                </c:pt>
              </c:strCache>
            </c:strRef>
          </c:cat>
          <c:val>
            <c:numRef>
              <c:f>Sheet1!$B$3:$F$3</c:f>
              <c:numCache>
                <c:formatCode>0%</c:formatCode>
                <c:ptCount val="5"/>
                <c:pt idx="0">
                  <c:v>0.35</c:v>
                </c:pt>
                <c:pt idx="1">
                  <c:v>0.3</c:v>
                </c:pt>
                <c:pt idx="2">
                  <c:v>0.34</c:v>
                </c:pt>
                <c:pt idx="3">
                  <c:v>0.34</c:v>
                </c:pt>
                <c:pt idx="4">
                  <c:v>0.39</c:v>
                </c:pt>
              </c:numCache>
            </c:numRef>
          </c:val>
        </c:ser>
        <c:ser>
          <c:idx val="2"/>
          <c:order val="2"/>
          <c:tx>
            <c:strRef>
              <c:f>Sheet1!$A$4</c:f>
              <c:strCache>
                <c:ptCount val="1"/>
                <c:pt idx="0">
                  <c:v>VOD Till 3 Days</c:v>
                </c:pt>
              </c:strCache>
            </c:strRef>
          </c:tx>
          <c:spPr>
            <a:solidFill>
              <a:srgbClr val="FF6699"/>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CW</c:v>
                </c:pt>
                <c:pt idx="1">
                  <c:v>FOX</c:v>
                </c:pt>
                <c:pt idx="2">
                  <c:v>NBC</c:v>
                </c:pt>
                <c:pt idx="3">
                  <c:v>ABC</c:v>
                </c:pt>
                <c:pt idx="4">
                  <c:v>CBS</c:v>
                </c:pt>
              </c:strCache>
            </c:strRef>
          </c:cat>
          <c:val>
            <c:numRef>
              <c:f>Sheet1!$B$4:$F$4</c:f>
              <c:numCache>
                <c:formatCode>0%</c:formatCode>
                <c:ptCount val="5"/>
                <c:pt idx="0">
                  <c:v>0.03</c:v>
                </c:pt>
                <c:pt idx="1">
                  <c:v>0.03</c:v>
                </c:pt>
                <c:pt idx="2">
                  <c:v>0.03</c:v>
                </c:pt>
                <c:pt idx="3">
                  <c:v>0.04</c:v>
                </c:pt>
                <c:pt idx="4">
                  <c:v>0.04</c:v>
                </c:pt>
              </c:numCache>
            </c:numRef>
          </c:val>
        </c:ser>
        <c:ser>
          <c:idx val="3"/>
          <c:order val="3"/>
          <c:tx>
            <c:strRef>
              <c:f>Sheet1!$A$5</c:f>
              <c:strCache>
                <c:ptCount val="1"/>
                <c:pt idx="0">
                  <c:v>DVR After 7 Days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CW</c:v>
                </c:pt>
                <c:pt idx="1">
                  <c:v>FOX</c:v>
                </c:pt>
                <c:pt idx="2">
                  <c:v>NBC</c:v>
                </c:pt>
                <c:pt idx="3">
                  <c:v>ABC</c:v>
                </c:pt>
                <c:pt idx="4">
                  <c:v>CBS</c:v>
                </c:pt>
              </c:strCache>
            </c:strRef>
          </c:cat>
          <c:val>
            <c:numRef>
              <c:f>Sheet1!$B$5:$F$5</c:f>
              <c:numCache>
                <c:formatCode>0%</c:formatCode>
                <c:ptCount val="5"/>
                <c:pt idx="0">
                  <c:v>0.08</c:v>
                </c:pt>
                <c:pt idx="1">
                  <c:v>7.0000000000000007E-2</c:v>
                </c:pt>
                <c:pt idx="2">
                  <c:v>7.0000000000000007E-2</c:v>
                </c:pt>
                <c:pt idx="3">
                  <c:v>7.0000000000000007E-2</c:v>
                </c:pt>
                <c:pt idx="4">
                  <c:v>0.09</c:v>
                </c:pt>
              </c:numCache>
            </c:numRef>
          </c:val>
        </c:ser>
        <c:ser>
          <c:idx val="4"/>
          <c:order val="4"/>
          <c:tx>
            <c:strRef>
              <c:f>Sheet1!$A$6</c:f>
              <c:strCache>
                <c:ptCount val="1"/>
                <c:pt idx="0">
                  <c:v>OTT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CW</c:v>
                </c:pt>
                <c:pt idx="1">
                  <c:v>FOX</c:v>
                </c:pt>
                <c:pt idx="2">
                  <c:v>NBC</c:v>
                </c:pt>
                <c:pt idx="3">
                  <c:v>ABC</c:v>
                </c:pt>
                <c:pt idx="4">
                  <c:v>CBS</c:v>
                </c:pt>
              </c:strCache>
            </c:strRef>
          </c:cat>
          <c:val>
            <c:numRef>
              <c:f>Sheet1!$B$6:$F$6</c:f>
              <c:numCache>
                <c:formatCode>0%</c:formatCode>
                <c:ptCount val="5"/>
                <c:pt idx="0">
                  <c:v>0.31</c:v>
                </c:pt>
                <c:pt idx="1">
                  <c:v>0.25</c:v>
                </c:pt>
                <c:pt idx="2">
                  <c:v>0.18</c:v>
                </c:pt>
                <c:pt idx="3">
                  <c:v>0.18</c:v>
                </c:pt>
                <c:pt idx="4">
                  <c:v>0.08</c:v>
                </c:pt>
              </c:numCache>
            </c:numRef>
          </c:val>
        </c:ser>
        <c:ser>
          <c:idx val="5"/>
          <c:order val="5"/>
          <c:tx>
            <c:strRef>
              <c:f>Sheet1!$A$7</c:f>
              <c:strCache>
                <c:ptCount val="1"/>
                <c:pt idx="0">
                  <c:v>VOD After 3 Days</c:v>
                </c:pt>
              </c:strCache>
            </c:strRef>
          </c:tx>
          <c:spPr>
            <a:solidFill>
              <a:srgbClr val="C00000"/>
            </a:solidFill>
            <a:ln>
              <a:noFill/>
            </a:ln>
            <a:effectLst/>
          </c:spPr>
          <c:invertIfNegative val="0"/>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CW</c:v>
                </c:pt>
                <c:pt idx="1">
                  <c:v>FOX</c:v>
                </c:pt>
                <c:pt idx="2">
                  <c:v>NBC</c:v>
                </c:pt>
                <c:pt idx="3">
                  <c:v>ABC</c:v>
                </c:pt>
                <c:pt idx="4">
                  <c:v>CBS</c:v>
                </c:pt>
              </c:strCache>
            </c:strRef>
          </c:cat>
          <c:val>
            <c:numRef>
              <c:f>Sheet1!$B$7:$F$7</c:f>
              <c:numCache>
                <c:formatCode>0%</c:formatCode>
                <c:ptCount val="5"/>
                <c:pt idx="0">
                  <c:v>0.03</c:v>
                </c:pt>
                <c:pt idx="1">
                  <c:v>0.03</c:v>
                </c:pt>
                <c:pt idx="2">
                  <c:v>0.03</c:v>
                </c:pt>
                <c:pt idx="3">
                  <c:v>0.03</c:v>
                </c:pt>
                <c:pt idx="4">
                  <c:v>0.03</c:v>
                </c:pt>
              </c:numCache>
            </c:numRef>
          </c:val>
        </c:ser>
        <c:dLbls>
          <c:dLblPos val="ctr"/>
          <c:showLegendKey val="0"/>
          <c:showVal val="1"/>
          <c:showCatName val="0"/>
          <c:showSerName val="0"/>
          <c:showPercent val="0"/>
          <c:showBubbleSize val="0"/>
        </c:dLbls>
        <c:gapWidth val="50"/>
        <c:overlap val="100"/>
        <c:axId val="-928899056"/>
        <c:axId val="-928896336"/>
      </c:barChart>
      <c:catAx>
        <c:axId val="-92889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28896336"/>
        <c:crosses val="autoZero"/>
        <c:auto val="1"/>
        <c:lblAlgn val="ctr"/>
        <c:lblOffset val="100"/>
        <c:noMultiLvlLbl val="0"/>
      </c:catAx>
      <c:valAx>
        <c:axId val="-928896336"/>
        <c:scaling>
          <c:orientation val="minMax"/>
          <c:max val="1"/>
        </c:scaling>
        <c:delete val="1"/>
        <c:axPos val="l"/>
        <c:numFmt formatCode="0%" sourceLinked="1"/>
        <c:majorTickMark val="out"/>
        <c:minorTickMark val="none"/>
        <c:tickLblPos val="nextTo"/>
        <c:crossAx val="-928899056"/>
        <c:crosses val="autoZero"/>
        <c:crossBetween val="between"/>
      </c:valAx>
      <c:spPr>
        <a:noFill/>
        <a:ln>
          <a:noFill/>
        </a:ln>
        <a:effectLst/>
      </c:spPr>
    </c:plotArea>
    <c:legend>
      <c:legendPos val="b"/>
      <c:layout>
        <c:manualLayout>
          <c:xMode val="edge"/>
          <c:yMode val="edge"/>
          <c:x val="4.3423737390491018E-2"/>
          <c:y val="0.23856943427747479"/>
          <c:w val="0.21808458395856464"/>
          <c:h val="0.3788405528609101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13459087289604"/>
          <c:y val="1.2775549685902547E-2"/>
          <c:w val="0.78760297376571875"/>
          <c:h val="0.7379169887942616"/>
        </c:manualLayout>
      </c:layout>
      <c:barChart>
        <c:barDir val="col"/>
        <c:grouping val="percentStacked"/>
        <c:varyColors val="0"/>
        <c:ser>
          <c:idx val="0"/>
          <c:order val="0"/>
          <c:tx>
            <c:strRef>
              <c:f>Sheet1!$A$2</c:f>
              <c:strCache>
                <c:ptCount val="1"/>
                <c:pt idx="0">
                  <c:v>VOD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CW </c:v>
                </c:pt>
                <c:pt idx="1">
                  <c:v> FOX </c:v>
                </c:pt>
                <c:pt idx="2">
                  <c:v> NBC </c:v>
                </c:pt>
                <c:pt idx="3">
                  <c:v> ABC </c:v>
                </c:pt>
                <c:pt idx="4">
                  <c:v> CBS </c:v>
                </c:pt>
              </c:strCache>
            </c:strRef>
          </c:cat>
          <c:val>
            <c:numRef>
              <c:f>Sheet1!$B$2:$F$2</c:f>
              <c:numCache>
                <c:formatCode>0%</c:formatCode>
                <c:ptCount val="5"/>
                <c:pt idx="0">
                  <c:v>0.15</c:v>
                </c:pt>
                <c:pt idx="1">
                  <c:v>0.21</c:v>
                </c:pt>
                <c:pt idx="2">
                  <c:v>0.25</c:v>
                </c:pt>
                <c:pt idx="3">
                  <c:v>0.26</c:v>
                </c:pt>
                <c:pt idx="4">
                  <c:v>0.47</c:v>
                </c:pt>
              </c:numCache>
            </c:numRef>
          </c:val>
        </c:ser>
        <c:ser>
          <c:idx val="1"/>
          <c:order val="1"/>
          <c:tx>
            <c:strRef>
              <c:f>Sheet1!$A$3</c:f>
              <c:strCache>
                <c:ptCount val="1"/>
                <c:pt idx="0">
                  <c:v>Hulu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CW </c:v>
                </c:pt>
                <c:pt idx="1">
                  <c:v> FOX </c:v>
                </c:pt>
                <c:pt idx="2">
                  <c:v> NBC </c:v>
                </c:pt>
                <c:pt idx="3">
                  <c:v> ABC </c:v>
                </c:pt>
                <c:pt idx="4">
                  <c:v> CBS </c:v>
                </c:pt>
              </c:strCache>
            </c:strRef>
          </c:cat>
          <c:val>
            <c:numRef>
              <c:f>Sheet1!$B$3:$F$3</c:f>
              <c:numCache>
                <c:formatCode>0%</c:formatCode>
                <c:ptCount val="5"/>
                <c:pt idx="0">
                  <c:v>0.57999999999999996</c:v>
                </c:pt>
                <c:pt idx="1">
                  <c:v>0.6</c:v>
                </c:pt>
                <c:pt idx="2">
                  <c:v>0.52</c:v>
                </c:pt>
                <c:pt idx="3">
                  <c:v>0.54</c:v>
                </c:pt>
              </c:numCache>
            </c:numRef>
          </c:val>
        </c:ser>
        <c:ser>
          <c:idx val="2"/>
          <c:order val="2"/>
          <c:tx>
            <c:strRef>
              <c:f>Sheet1!$A$4</c:f>
              <c:strCache>
                <c:ptCount val="1"/>
                <c:pt idx="0">
                  <c:v>Network App/Site</c:v>
                </c:pt>
              </c:strCache>
            </c:strRef>
          </c:tx>
          <c:spPr>
            <a:solidFill>
              <a:srgbClr val="781F4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CW </c:v>
                </c:pt>
                <c:pt idx="1">
                  <c:v> FOX </c:v>
                </c:pt>
                <c:pt idx="2">
                  <c:v> NBC </c:v>
                </c:pt>
                <c:pt idx="3">
                  <c:v> ABC </c:v>
                </c:pt>
                <c:pt idx="4">
                  <c:v> CBS </c:v>
                </c:pt>
              </c:strCache>
            </c:strRef>
          </c:cat>
          <c:val>
            <c:numRef>
              <c:f>Sheet1!$B$4:$F$4</c:f>
              <c:numCache>
                <c:formatCode>0%</c:formatCode>
                <c:ptCount val="5"/>
                <c:pt idx="0">
                  <c:v>7.0000000000000007E-2</c:v>
                </c:pt>
                <c:pt idx="1">
                  <c:v>0.05</c:v>
                </c:pt>
                <c:pt idx="2">
                  <c:v>0.08</c:v>
                </c:pt>
                <c:pt idx="3">
                  <c:v>0.06</c:v>
                </c:pt>
                <c:pt idx="4">
                  <c:v>0.16</c:v>
                </c:pt>
              </c:numCache>
            </c:numRef>
          </c:val>
        </c:ser>
        <c:ser>
          <c:idx val="3"/>
          <c:order val="3"/>
          <c:tx>
            <c:strRef>
              <c:f>Sheet1!$A$5</c:f>
              <c:strCache>
                <c:ptCount val="1"/>
                <c:pt idx="0">
                  <c:v>Amazon Prime</c:v>
                </c:pt>
              </c:strCache>
            </c:strRef>
          </c:tx>
          <c:spPr>
            <a:solidFill>
              <a:schemeClr val="accent4"/>
            </a:solidFill>
            <a:ln>
              <a:noFill/>
            </a:ln>
            <a:effectLst/>
          </c:spPr>
          <c:invertIfNegative val="0"/>
          <c:dLbls>
            <c:delete val="1"/>
          </c:dLbls>
          <c:cat>
            <c:strRef>
              <c:f>Sheet1!$B$1:$F$1</c:f>
              <c:strCache>
                <c:ptCount val="5"/>
                <c:pt idx="0">
                  <c:v> CW </c:v>
                </c:pt>
                <c:pt idx="1">
                  <c:v> FOX </c:v>
                </c:pt>
                <c:pt idx="2">
                  <c:v> NBC </c:v>
                </c:pt>
                <c:pt idx="3">
                  <c:v> ABC </c:v>
                </c:pt>
                <c:pt idx="4">
                  <c:v> CBS </c:v>
                </c:pt>
              </c:strCache>
            </c:strRef>
          </c:cat>
          <c:val>
            <c:numRef>
              <c:f>Sheet1!$B$5:$F$5</c:f>
              <c:numCache>
                <c:formatCode>0%</c:formatCode>
                <c:ptCount val="5"/>
                <c:pt idx="0">
                  <c:v>0.01</c:v>
                </c:pt>
                <c:pt idx="1">
                  <c:v>0.01</c:v>
                </c:pt>
                <c:pt idx="2">
                  <c:v>0.02</c:v>
                </c:pt>
                <c:pt idx="3">
                  <c:v>0.02</c:v>
                </c:pt>
                <c:pt idx="4">
                  <c:v>0.03</c:v>
                </c:pt>
              </c:numCache>
            </c:numRef>
          </c:val>
        </c:ser>
        <c:ser>
          <c:idx val="4"/>
          <c:order val="4"/>
          <c:tx>
            <c:strRef>
              <c:f>Sheet1!$A$6</c:f>
              <c:strCache>
                <c:ptCount val="1"/>
                <c:pt idx="0">
                  <c:v>Others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CW </c:v>
                </c:pt>
                <c:pt idx="1">
                  <c:v> FOX </c:v>
                </c:pt>
                <c:pt idx="2">
                  <c:v> NBC </c:v>
                </c:pt>
                <c:pt idx="3">
                  <c:v> ABC </c:v>
                </c:pt>
                <c:pt idx="4">
                  <c:v> CBS </c:v>
                </c:pt>
              </c:strCache>
            </c:strRef>
          </c:cat>
          <c:val>
            <c:numRef>
              <c:f>Sheet1!$B$6:$F$6</c:f>
              <c:numCache>
                <c:formatCode>0%</c:formatCode>
                <c:ptCount val="5"/>
                <c:pt idx="0">
                  <c:v>0.19</c:v>
                </c:pt>
                <c:pt idx="1">
                  <c:v>0.13</c:v>
                </c:pt>
                <c:pt idx="2">
                  <c:v>0.13</c:v>
                </c:pt>
                <c:pt idx="3">
                  <c:v>0.13</c:v>
                </c:pt>
                <c:pt idx="4">
                  <c:v>0.33</c:v>
                </c:pt>
              </c:numCache>
            </c:numRef>
          </c:val>
        </c:ser>
        <c:dLbls>
          <c:dLblPos val="ctr"/>
          <c:showLegendKey val="0"/>
          <c:showVal val="1"/>
          <c:showCatName val="0"/>
          <c:showSerName val="0"/>
          <c:showPercent val="0"/>
          <c:showBubbleSize val="0"/>
        </c:dLbls>
        <c:gapWidth val="50"/>
        <c:overlap val="100"/>
        <c:axId val="-714553296"/>
        <c:axId val="-714540240"/>
      </c:barChart>
      <c:catAx>
        <c:axId val="-71455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14540240"/>
        <c:crosses val="autoZero"/>
        <c:auto val="1"/>
        <c:lblAlgn val="ctr"/>
        <c:lblOffset val="100"/>
        <c:noMultiLvlLbl val="0"/>
      </c:catAx>
      <c:valAx>
        <c:axId val="-714540240"/>
        <c:scaling>
          <c:orientation val="minMax"/>
        </c:scaling>
        <c:delete val="1"/>
        <c:axPos val="l"/>
        <c:numFmt formatCode="0%" sourceLinked="1"/>
        <c:majorTickMark val="none"/>
        <c:minorTickMark val="none"/>
        <c:tickLblPos val="nextTo"/>
        <c:crossAx val="-714553296"/>
        <c:crosses val="autoZero"/>
        <c:crossBetween val="between"/>
      </c:valAx>
      <c:spPr>
        <a:noFill/>
        <a:ln>
          <a:noFill/>
        </a:ln>
        <a:effectLst/>
      </c:spPr>
    </c:plotArea>
    <c:legend>
      <c:legendPos val="b"/>
      <c:layout>
        <c:manualLayout>
          <c:xMode val="edge"/>
          <c:yMode val="edge"/>
          <c:x val="1.5675064532255523E-2"/>
          <c:y val="0.17574658831540269"/>
          <c:w val="0.20118407640168745"/>
          <c:h val="0.6025968502988565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L35 </a:t>
            </a:r>
            <a:r>
              <a:rPr lang="en-US" dirty="0"/>
              <a:t>Episode </a:t>
            </a:r>
            <a:r>
              <a:rPr lang="en-US" dirty="0" smtClean="0"/>
              <a:t>AA</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05876881185883"/>
          <c:y val="8.594639378878699E-2"/>
          <c:w val="0.55715158535103027"/>
          <c:h val="0.83907567345365641"/>
        </c:manualLayout>
      </c:layout>
      <c:bar3DChart>
        <c:barDir val="bar"/>
        <c:grouping val="clustered"/>
        <c:varyColors val="0"/>
        <c:ser>
          <c:idx val="0"/>
          <c:order val="0"/>
          <c:tx>
            <c:strRef>
              <c:f>'Ratings Ranker'!$E$4</c:f>
              <c:strCache>
                <c:ptCount val="1"/>
                <c:pt idx="0">
                  <c:v># Episodes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'Ratings Ranker'!$B$5:$D$18</c:f>
              <c:multiLvlStrCache>
                <c:ptCount val="6"/>
                <c:lvl>
                  <c:pt idx="0">
                    <c:v>Fuller House</c:v>
                  </c:pt>
                  <c:pt idx="1">
                    <c:v>Making a Murderer</c:v>
                  </c:pt>
                  <c:pt idx="2">
                    <c:v>Marvel's Jessica Jones</c:v>
                  </c:pt>
                  <c:pt idx="3">
                    <c:v>House of Cards</c:v>
                  </c:pt>
                  <c:pt idx="4">
                    <c:v>F is for Family</c:v>
                  </c:pt>
                  <c:pt idx="5">
                    <c:v>Master of None</c:v>
                  </c:pt>
                </c:lvl>
                <c:lvl>
                  <c:pt idx="0">
                    <c:v>Netflix</c:v>
                  </c:pt>
                  <c:pt idx="1">
                    <c:v>Netflix</c:v>
                  </c:pt>
                  <c:pt idx="2">
                    <c:v>Netflix</c:v>
                  </c:pt>
                  <c:pt idx="3">
                    <c:v>Netflix</c:v>
                  </c:pt>
                  <c:pt idx="4">
                    <c:v>Netflix</c:v>
                  </c:pt>
                  <c:pt idx="5">
                    <c:v>Netflix</c:v>
                  </c:pt>
                </c:lvl>
              </c:multiLvlStrCache>
            </c:multiLvlStrRef>
          </c:cat>
          <c:val>
            <c:numRef>
              <c:f>'Ratings Ranker'!$E$5:$E$18</c:f>
            </c:numRef>
          </c:val>
        </c:ser>
        <c:ser>
          <c:idx val="1"/>
          <c:order val="1"/>
          <c:tx>
            <c:strRef>
              <c:f>'Ratings Ranker'!$F$4</c:f>
              <c:strCache>
                <c:ptCount val="1"/>
                <c:pt idx="0">
                  <c:v>Avg. Episode Rtg</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multiLvlStrRef>
              <c:f>'Ratings Ranker'!$B$5:$D$18</c:f>
              <c:multiLvlStrCache>
                <c:ptCount val="6"/>
                <c:lvl>
                  <c:pt idx="0">
                    <c:v>Fuller House</c:v>
                  </c:pt>
                  <c:pt idx="1">
                    <c:v>Making a Murderer</c:v>
                  </c:pt>
                  <c:pt idx="2">
                    <c:v>Marvel's Jessica Jones</c:v>
                  </c:pt>
                  <c:pt idx="3">
                    <c:v>House of Cards</c:v>
                  </c:pt>
                  <c:pt idx="4">
                    <c:v>F is for Family</c:v>
                  </c:pt>
                  <c:pt idx="5">
                    <c:v>Master of None</c:v>
                  </c:pt>
                </c:lvl>
                <c:lvl>
                  <c:pt idx="0">
                    <c:v>Netflix</c:v>
                  </c:pt>
                  <c:pt idx="1">
                    <c:v>Netflix</c:v>
                  </c:pt>
                  <c:pt idx="2">
                    <c:v>Netflix</c:v>
                  </c:pt>
                  <c:pt idx="3">
                    <c:v>Netflix</c:v>
                  </c:pt>
                  <c:pt idx="4">
                    <c:v>Netflix</c:v>
                  </c:pt>
                  <c:pt idx="5">
                    <c:v>Netflix</c:v>
                  </c:pt>
                </c:lvl>
              </c:multiLvlStrCache>
            </c:multiLvlStrRef>
          </c:cat>
          <c:val>
            <c:numRef>
              <c:f>'Ratings Ranker'!$F$5:$F$18</c:f>
              <c:numCache>
                <c:formatCode>0.00</c:formatCode>
                <c:ptCount val="6"/>
                <c:pt idx="0">
                  <c:v>10.42</c:v>
                </c:pt>
                <c:pt idx="1">
                  <c:v>9.65</c:v>
                </c:pt>
                <c:pt idx="2">
                  <c:v>4.5199999999999996</c:v>
                </c:pt>
                <c:pt idx="3">
                  <c:v>3.52</c:v>
                </c:pt>
                <c:pt idx="4">
                  <c:v>3.47</c:v>
                </c:pt>
                <c:pt idx="5">
                  <c:v>3.28</c:v>
                </c:pt>
              </c:numCache>
            </c:numRef>
          </c:val>
        </c:ser>
        <c:dLbls>
          <c:showLegendKey val="0"/>
          <c:showVal val="1"/>
          <c:showCatName val="0"/>
          <c:showSerName val="0"/>
          <c:showPercent val="0"/>
          <c:showBubbleSize val="0"/>
        </c:dLbls>
        <c:gapWidth val="65"/>
        <c:shape val="box"/>
        <c:axId val="-712949120"/>
        <c:axId val="-712948576"/>
        <c:axId val="0"/>
      </c:bar3DChart>
      <c:catAx>
        <c:axId val="-71294912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en-US"/>
          </a:p>
        </c:txPr>
        <c:crossAx val="-712948576"/>
        <c:crosses val="autoZero"/>
        <c:auto val="1"/>
        <c:lblAlgn val="ctr"/>
        <c:lblOffset val="100"/>
        <c:noMultiLvlLbl val="0"/>
      </c:catAx>
      <c:valAx>
        <c:axId val="-712948576"/>
        <c:scaling>
          <c:orientation val="minMax"/>
        </c:scaling>
        <c:delete val="1"/>
        <c:axPos val="t"/>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crossAx val="-7129491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r>
              <a:rPr lang="en-US"/>
              <a:t>Share of Viewing Platform</a:t>
            </a:r>
          </a:p>
        </c:rich>
      </c:tx>
      <c:layout/>
      <c:overlay val="0"/>
      <c:spPr>
        <a:noFill/>
        <a:ln>
          <a:noFill/>
        </a:ln>
        <a:effectLst/>
      </c:spPr>
      <c:txPr>
        <a:bodyPr rot="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923527360715364E-3"/>
          <c:y val="0.17467902495005869"/>
          <c:w val="0.98831605400107403"/>
          <c:h val="0.68370814123665247"/>
        </c:manualLayout>
      </c:layout>
      <c:barChart>
        <c:barDir val="col"/>
        <c:grouping val="percentStacked"/>
        <c:varyColors val="0"/>
        <c:ser>
          <c:idx val="0"/>
          <c:order val="0"/>
          <c:tx>
            <c:strRef>
              <c:f>Sheet4!$A$7</c:f>
              <c:strCache>
                <c:ptCount val="1"/>
                <c:pt idx="0">
                  <c:v>LIVE</c:v>
                </c:pt>
              </c:strCache>
            </c:strRef>
          </c:tx>
          <c:spPr>
            <a:solidFill>
              <a:srgbClr val="C72134"/>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Sheet4!$B$5:$M$6</c:f>
              <c:multiLvlStrCache>
                <c:ptCount val="12"/>
                <c:lvl>
                  <c:pt idx="0">
                    <c:v>Fri 2.12.16</c:v>
                  </c:pt>
                  <c:pt idx="1">
                    <c:v>Fri 2.19.16</c:v>
                  </c:pt>
                  <c:pt idx="2">
                    <c:v>Fri 2.26.16</c:v>
                  </c:pt>
                  <c:pt idx="3">
                    <c:v>Fri 3.4.16</c:v>
                  </c:pt>
                  <c:pt idx="4">
                    <c:v>Fri 2.12.16</c:v>
                  </c:pt>
                  <c:pt idx="5">
                    <c:v>Fri 2.19.16</c:v>
                  </c:pt>
                  <c:pt idx="6">
                    <c:v>Fri 2.26.16</c:v>
                  </c:pt>
                  <c:pt idx="7">
                    <c:v>Fri 3.4.16</c:v>
                  </c:pt>
                  <c:pt idx="8">
                    <c:v>Fri 2.12.16</c:v>
                  </c:pt>
                  <c:pt idx="9">
                    <c:v>Fri 2.19.16</c:v>
                  </c:pt>
                  <c:pt idx="10">
                    <c:v>Fri 2.26.16</c:v>
                  </c:pt>
                  <c:pt idx="11">
                    <c:v>Fri 3.4.16</c:v>
                  </c:pt>
                </c:lvl>
                <c:lvl>
                  <c:pt idx="0">
                    <c:v>18-24</c:v>
                  </c:pt>
                  <c:pt idx="4">
                    <c:v>25-34</c:v>
                  </c:pt>
                  <c:pt idx="8">
                    <c:v>35-49</c:v>
                  </c:pt>
                </c:lvl>
              </c:multiLvlStrCache>
            </c:multiLvlStrRef>
          </c:cat>
          <c:val>
            <c:numRef>
              <c:f>Sheet4!$B$7:$M$7</c:f>
              <c:numCache>
                <c:formatCode>0%</c:formatCode>
                <c:ptCount val="12"/>
                <c:pt idx="0">
                  <c:v>0.59430960771446351</c:v>
                </c:pt>
                <c:pt idx="1">
                  <c:v>0.55483364976821392</c:v>
                </c:pt>
                <c:pt idx="2">
                  <c:v>0.5029769585790157</c:v>
                </c:pt>
                <c:pt idx="3">
                  <c:v>0.5024960389619294</c:v>
                </c:pt>
                <c:pt idx="4">
                  <c:v>0.54868265921431225</c:v>
                </c:pt>
                <c:pt idx="5">
                  <c:v>0.53460894541860005</c:v>
                </c:pt>
                <c:pt idx="6">
                  <c:v>0.50990704955510335</c:v>
                </c:pt>
                <c:pt idx="7">
                  <c:v>0.51811074676179736</c:v>
                </c:pt>
                <c:pt idx="8">
                  <c:v>0.63871750524131665</c:v>
                </c:pt>
                <c:pt idx="9">
                  <c:v>0.65121984967214885</c:v>
                </c:pt>
                <c:pt idx="10">
                  <c:v>0.61830904930253716</c:v>
                </c:pt>
                <c:pt idx="11">
                  <c:v>0.62899322958967596</c:v>
                </c:pt>
              </c:numCache>
            </c:numRef>
          </c:val>
        </c:ser>
        <c:ser>
          <c:idx val="1"/>
          <c:order val="1"/>
          <c:tx>
            <c:strRef>
              <c:f>Sheet4!$A$8</c:f>
              <c:strCache>
                <c:ptCount val="1"/>
                <c:pt idx="0">
                  <c:v>DVR</c:v>
                </c:pt>
              </c:strCache>
            </c:strRef>
          </c:tx>
          <c:spPr>
            <a:solidFill>
              <a:srgbClr val="F16259"/>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Sheet4!$B$5:$M$6</c:f>
              <c:multiLvlStrCache>
                <c:ptCount val="12"/>
                <c:lvl>
                  <c:pt idx="0">
                    <c:v>Fri 2.12.16</c:v>
                  </c:pt>
                  <c:pt idx="1">
                    <c:v>Fri 2.19.16</c:v>
                  </c:pt>
                  <c:pt idx="2">
                    <c:v>Fri 2.26.16</c:v>
                  </c:pt>
                  <c:pt idx="3">
                    <c:v>Fri 3.4.16</c:v>
                  </c:pt>
                  <c:pt idx="4">
                    <c:v>Fri 2.12.16</c:v>
                  </c:pt>
                  <c:pt idx="5">
                    <c:v>Fri 2.19.16</c:v>
                  </c:pt>
                  <c:pt idx="6">
                    <c:v>Fri 2.26.16</c:v>
                  </c:pt>
                  <c:pt idx="7">
                    <c:v>Fri 3.4.16</c:v>
                  </c:pt>
                  <c:pt idx="8">
                    <c:v>Fri 2.12.16</c:v>
                  </c:pt>
                  <c:pt idx="9">
                    <c:v>Fri 2.19.16</c:v>
                  </c:pt>
                  <c:pt idx="10">
                    <c:v>Fri 2.26.16</c:v>
                  </c:pt>
                  <c:pt idx="11">
                    <c:v>Fri 3.4.16</c:v>
                  </c:pt>
                </c:lvl>
                <c:lvl>
                  <c:pt idx="0">
                    <c:v>18-24</c:v>
                  </c:pt>
                  <c:pt idx="4">
                    <c:v>25-34</c:v>
                  </c:pt>
                  <c:pt idx="8">
                    <c:v>35-49</c:v>
                  </c:pt>
                </c:lvl>
              </c:multiLvlStrCache>
            </c:multiLvlStrRef>
          </c:cat>
          <c:val>
            <c:numRef>
              <c:f>Sheet4!$B$8:$M$8</c:f>
              <c:numCache>
                <c:formatCode>0%</c:formatCode>
                <c:ptCount val="12"/>
                <c:pt idx="0">
                  <c:v>0.18781026147316535</c:v>
                </c:pt>
                <c:pt idx="1">
                  <c:v>0.20812005645645371</c:v>
                </c:pt>
                <c:pt idx="2">
                  <c:v>0.18841520602780992</c:v>
                </c:pt>
                <c:pt idx="3">
                  <c:v>0.19315935648979113</c:v>
                </c:pt>
                <c:pt idx="4">
                  <c:v>0.25173027693437916</c:v>
                </c:pt>
                <c:pt idx="5">
                  <c:v>0.24673093970753385</c:v>
                </c:pt>
                <c:pt idx="6">
                  <c:v>0.23595839670437146</c:v>
                </c:pt>
                <c:pt idx="7">
                  <c:v>0.23686459630787918</c:v>
                </c:pt>
                <c:pt idx="8">
                  <c:v>0.25300983312390218</c:v>
                </c:pt>
                <c:pt idx="9">
                  <c:v>0.23985592068702977</c:v>
                </c:pt>
                <c:pt idx="10">
                  <c:v>0.24731012727088433</c:v>
                </c:pt>
                <c:pt idx="11">
                  <c:v>0.24824001710878663</c:v>
                </c:pt>
              </c:numCache>
            </c:numRef>
          </c:val>
        </c:ser>
        <c:ser>
          <c:idx val="2"/>
          <c:order val="2"/>
          <c:tx>
            <c:strRef>
              <c:f>Sheet4!$A$9</c:f>
              <c:strCache>
                <c:ptCount val="1"/>
                <c:pt idx="0">
                  <c:v>VOD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Sheet4!$B$5:$M$6</c:f>
              <c:multiLvlStrCache>
                <c:ptCount val="12"/>
                <c:lvl>
                  <c:pt idx="0">
                    <c:v>Fri 2.12.16</c:v>
                  </c:pt>
                  <c:pt idx="1">
                    <c:v>Fri 2.19.16</c:v>
                  </c:pt>
                  <c:pt idx="2">
                    <c:v>Fri 2.26.16</c:v>
                  </c:pt>
                  <c:pt idx="3">
                    <c:v>Fri 3.4.16</c:v>
                  </c:pt>
                  <c:pt idx="4">
                    <c:v>Fri 2.12.16</c:v>
                  </c:pt>
                  <c:pt idx="5">
                    <c:v>Fri 2.19.16</c:v>
                  </c:pt>
                  <c:pt idx="6">
                    <c:v>Fri 2.26.16</c:v>
                  </c:pt>
                  <c:pt idx="7">
                    <c:v>Fri 3.4.16</c:v>
                  </c:pt>
                  <c:pt idx="8">
                    <c:v>Fri 2.12.16</c:v>
                  </c:pt>
                  <c:pt idx="9">
                    <c:v>Fri 2.19.16</c:v>
                  </c:pt>
                  <c:pt idx="10">
                    <c:v>Fri 2.26.16</c:v>
                  </c:pt>
                  <c:pt idx="11">
                    <c:v>Fri 3.4.16</c:v>
                  </c:pt>
                </c:lvl>
                <c:lvl>
                  <c:pt idx="0">
                    <c:v>18-24</c:v>
                  </c:pt>
                  <c:pt idx="4">
                    <c:v>25-34</c:v>
                  </c:pt>
                  <c:pt idx="8">
                    <c:v>35-49</c:v>
                  </c:pt>
                </c:lvl>
              </c:multiLvlStrCache>
            </c:multiLvlStrRef>
          </c:cat>
          <c:val>
            <c:numRef>
              <c:f>Sheet4!$B$9:$M$9</c:f>
              <c:numCache>
                <c:formatCode>0%</c:formatCode>
                <c:ptCount val="12"/>
                <c:pt idx="0">
                  <c:v>4.9890199930476664E-2</c:v>
                </c:pt>
                <c:pt idx="1">
                  <c:v>6.2900382565522911E-2</c:v>
                </c:pt>
                <c:pt idx="2">
                  <c:v>6.2687752460091048E-2</c:v>
                </c:pt>
                <c:pt idx="3">
                  <c:v>6.1825923449364238E-2</c:v>
                </c:pt>
                <c:pt idx="4">
                  <c:v>5.1149071074300764E-2</c:v>
                </c:pt>
                <c:pt idx="5">
                  <c:v>4.7421965668115504E-2</c:v>
                </c:pt>
                <c:pt idx="6">
                  <c:v>5.1961104313635424E-2</c:v>
                </c:pt>
                <c:pt idx="7">
                  <c:v>4.6633172694613999E-2</c:v>
                </c:pt>
                <c:pt idx="8">
                  <c:v>3.446687285961772E-2</c:v>
                </c:pt>
                <c:pt idx="9">
                  <c:v>3.7735013102325382E-2</c:v>
                </c:pt>
                <c:pt idx="10">
                  <c:v>4.1474706809214883E-2</c:v>
                </c:pt>
                <c:pt idx="11">
                  <c:v>4.0930085281784351E-2</c:v>
                </c:pt>
              </c:numCache>
            </c:numRef>
          </c:val>
        </c:ser>
        <c:ser>
          <c:idx val="3"/>
          <c:order val="3"/>
          <c:tx>
            <c:strRef>
              <c:f>Sheet4!$A$10</c:f>
              <c:strCache>
                <c:ptCount val="1"/>
                <c:pt idx="0">
                  <c:v>Netflix</c:v>
                </c:pt>
              </c:strCache>
            </c:strRef>
          </c:tx>
          <c:spPr>
            <a:solidFill>
              <a:srgbClr val="FCAA7D"/>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Sheet4!$B$5:$M$6</c:f>
              <c:multiLvlStrCache>
                <c:ptCount val="12"/>
                <c:lvl>
                  <c:pt idx="0">
                    <c:v>Fri 2.12.16</c:v>
                  </c:pt>
                  <c:pt idx="1">
                    <c:v>Fri 2.19.16</c:v>
                  </c:pt>
                  <c:pt idx="2">
                    <c:v>Fri 2.26.16</c:v>
                  </c:pt>
                  <c:pt idx="3">
                    <c:v>Fri 3.4.16</c:v>
                  </c:pt>
                  <c:pt idx="4">
                    <c:v>Fri 2.12.16</c:v>
                  </c:pt>
                  <c:pt idx="5">
                    <c:v>Fri 2.19.16</c:v>
                  </c:pt>
                  <c:pt idx="6">
                    <c:v>Fri 2.26.16</c:v>
                  </c:pt>
                  <c:pt idx="7">
                    <c:v>Fri 3.4.16</c:v>
                  </c:pt>
                  <c:pt idx="8">
                    <c:v>Fri 2.12.16</c:v>
                  </c:pt>
                  <c:pt idx="9">
                    <c:v>Fri 2.19.16</c:v>
                  </c:pt>
                  <c:pt idx="10">
                    <c:v>Fri 2.26.16</c:v>
                  </c:pt>
                  <c:pt idx="11">
                    <c:v>Fri 3.4.16</c:v>
                  </c:pt>
                </c:lvl>
                <c:lvl>
                  <c:pt idx="0">
                    <c:v>18-24</c:v>
                  </c:pt>
                  <c:pt idx="4">
                    <c:v>25-34</c:v>
                  </c:pt>
                  <c:pt idx="8">
                    <c:v>35-49</c:v>
                  </c:pt>
                </c:lvl>
              </c:multiLvlStrCache>
            </c:multiLvlStrRef>
          </c:cat>
          <c:val>
            <c:numRef>
              <c:f>Sheet4!$B$10:$M$10</c:f>
              <c:numCache>
                <c:formatCode>0%</c:formatCode>
                <c:ptCount val="12"/>
                <c:pt idx="0">
                  <c:v>9.0785215540460693E-2</c:v>
                </c:pt>
                <c:pt idx="1">
                  <c:v>8.1436434105427474E-2</c:v>
                </c:pt>
                <c:pt idx="2">
                  <c:v>0.14840204447655853</c:v>
                </c:pt>
                <c:pt idx="3">
                  <c:v>0.15539658242451984</c:v>
                </c:pt>
                <c:pt idx="4">
                  <c:v>5.2318839452768801E-2</c:v>
                </c:pt>
                <c:pt idx="5">
                  <c:v>6.0461040788072185E-2</c:v>
                </c:pt>
                <c:pt idx="6">
                  <c:v>0.1079877828660539</c:v>
                </c:pt>
                <c:pt idx="7">
                  <c:v>0.10412907688166309</c:v>
                </c:pt>
                <c:pt idx="8">
                  <c:v>2.3437713401136838E-2</c:v>
                </c:pt>
                <c:pt idx="9">
                  <c:v>2.2754072609893698E-2</c:v>
                </c:pt>
                <c:pt idx="10">
                  <c:v>3.772692512433666E-2</c:v>
                </c:pt>
                <c:pt idx="11">
                  <c:v>3.3477547082492946E-2</c:v>
                </c:pt>
              </c:numCache>
            </c:numRef>
          </c:val>
        </c:ser>
        <c:ser>
          <c:idx val="4"/>
          <c:order val="4"/>
          <c:tx>
            <c:strRef>
              <c:f>Sheet4!$A$11</c:f>
              <c:strCache>
                <c:ptCount val="1"/>
                <c:pt idx="0">
                  <c:v>Hulu/Hulu Plus</c:v>
                </c:pt>
              </c:strCache>
            </c:strRef>
          </c:tx>
          <c:spPr>
            <a:solidFill>
              <a:srgbClr val="C72160"/>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Sheet4!$B$5:$M$6</c:f>
              <c:multiLvlStrCache>
                <c:ptCount val="12"/>
                <c:lvl>
                  <c:pt idx="0">
                    <c:v>Fri 2.12.16</c:v>
                  </c:pt>
                  <c:pt idx="1">
                    <c:v>Fri 2.19.16</c:v>
                  </c:pt>
                  <c:pt idx="2">
                    <c:v>Fri 2.26.16</c:v>
                  </c:pt>
                  <c:pt idx="3">
                    <c:v>Fri 3.4.16</c:v>
                  </c:pt>
                  <c:pt idx="4">
                    <c:v>Fri 2.12.16</c:v>
                  </c:pt>
                  <c:pt idx="5">
                    <c:v>Fri 2.19.16</c:v>
                  </c:pt>
                  <c:pt idx="6">
                    <c:v>Fri 2.26.16</c:v>
                  </c:pt>
                  <c:pt idx="7">
                    <c:v>Fri 3.4.16</c:v>
                  </c:pt>
                  <c:pt idx="8">
                    <c:v>Fri 2.12.16</c:v>
                  </c:pt>
                  <c:pt idx="9">
                    <c:v>Fri 2.19.16</c:v>
                  </c:pt>
                  <c:pt idx="10">
                    <c:v>Fri 2.26.16</c:v>
                  </c:pt>
                  <c:pt idx="11">
                    <c:v>Fri 3.4.16</c:v>
                  </c:pt>
                </c:lvl>
                <c:lvl>
                  <c:pt idx="0">
                    <c:v>18-24</c:v>
                  </c:pt>
                  <c:pt idx="4">
                    <c:v>25-34</c:v>
                  </c:pt>
                  <c:pt idx="8">
                    <c:v>35-49</c:v>
                  </c:pt>
                </c:lvl>
              </c:multiLvlStrCache>
            </c:multiLvlStrRef>
          </c:cat>
          <c:val>
            <c:numRef>
              <c:f>Sheet4!$B$11:$M$11</c:f>
              <c:numCache>
                <c:formatCode>0%</c:formatCode>
                <c:ptCount val="12"/>
                <c:pt idx="0">
                  <c:v>2.7393658558043748E-2</c:v>
                </c:pt>
                <c:pt idx="1">
                  <c:v>3.136206375948123E-2</c:v>
                </c:pt>
                <c:pt idx="2">
                  <c:v>3.0058455470363284E-2</c:v>
                </c:pt>
                <c:pt idx="3">
                  <c:v>2.6906040999508985E-2</c:v>
                </c:pt>
                <c:pt idx="4">
                  <c:v>3.703024183682415E-2</c:v>
                </c:pt>
                <c:pt idx="5">
                  <c:v>3.8132559838376358E-2</c:v>
                </c:pt>
                <c:pt idx="6">
                  <c:v>3.5586660154459472E-2</c:v>
                </c:pt>
                <c:pt idx="7">
                  <c:v>3.4852617751034647E-2</c:v>
                </c:pt>
                <c:pt idx="8">
                  <c:v>1.3491411605667457E-2</c:v>
                </c:pt>
                <c:pt idx="9">
                  <c:v>1.481982446092314E-2</c:v>
                </c:pt>
                <c:pt idx="10">
                  <c:v>2.1644017391433158E-2</c:v>
                </c:pt>
                <c:pt idx="11">
                  <c:v>1.5050138598454917E-2</c:v>
                </c:pt>
              </c:numCache>
            </c:numRef>
          </c:val>
        </c:ser>
        <c:ser>
          <c:idx val="5"/>
          <c:order val="5"/>
          <c:tx>
            <c:strRef>
              <c:f>Sheet4!$A$12</c:f>
              <c:strCache>
                <c:ptCount val="1"/>
                <c:pt idx="0">
                  <c:v>Other</c:v>
                </c:pt>
              </c:strCache>
            </c:strRef>
          </c:tx>
          <c:spPr>
            <a:solidFill>
              <a:srgbClr val="781F4F"/>
            </a:solidFill>
            <a:ln>
              <a:noFill/>
            </a:ln>
            <a:effectLst/>
          </c:spPr>
          <c:invertIfNegative val="0"/>
          <c:dLbls>
            <c:dLbl>
              <c:idx val="8"/>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5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Sheet4!$B$5:$M$6</c:f>
              <c:multiLvlStrCache>
                <c:ptCount val="12"/>
                <c:lvl>
                  <c:pt idx="0">
                    <c:v>Fri 2.12.16</c:v>
                  </c:pt>
                  <c:pt idx="1">
                    <c:v>Fri 2.19.16</c:v>
                  </c:pt>
                  <c:pt idx="2">
                    <c:v>Fri 2.26.16</c:v>
                  </c:pt>
                  <c:pt idx="3">
                    <c:v>Fri 3.4.16</c:v>
                  </c:pt>
                  <c:pt idx="4">
                    <c:v>Fri 2.12.16</c:v>
                  </c:pt>
                  <c:pt idx="5">
                    <c:v>Fri 2.19.16</c:v>
                  </c:pt>
                  <c:pt idx="6">
                    <c:v>Fri 2.26.16</c:v>
                  </c:pt>
                  <c:pt idx="7">
                    <c:v>Fri 3.4.16</c:v>
                  </c:pt>
                  <c:pt idx="8">
                    <c:v>Fri 2.12.16</c:v>
                  </c:pt>
                  <c:pt idx="9">
                    <c:v>Fri 2.19.16</c:v>
                  </c:pt>
                  <c:pt idx="10">
                    <c:v>Fri 2.26.16</c:v>
                  </c:pt>
                  <c:pt idx="11">
                    <c:v>Fri 3.4.16</c:v>
                  </c:pt>
                </c:lvl>
                <c:lvl>
                  <c:pt idx="0">
                    <c:v>18-24</c:v>
                  </c:pt>
                  <c:pt idx="4">
                    <c:v>25-34</c:v>
                  </c:pt>
                  <c:pt idx="8">
                    <c:v>35-49</c:v>
                  </c:pt>
                </c:lvl>
              </c:multiLvlStrCache>
            </c:multiLvlStrRef>
          </c:cat>
          <c:val>
            <c:numRef>
              <c:f>Sheet4!$B$12:$M$12</c:f>
              <c:numCache>
                <c:formatCode>0%</c:formatCode>
                <c:ptCount val="12"/>
                <c:pt idx="0">
                  <c:v>4.9811056783390074E-2</c:v>
                </c:pt>
                <c:pt idx="1">
                  <c:v>6.1347413344900743E-2</c:v>
                </c:pt>
                <c:pt idx="2">
                  <c:v>6.7459582986161573E-2</c:v>
                </c:pt>
                <c:pt idx="3">
                  <c:v>6.0216057674886345E-2</c:v>
                </c:pt>
                <c:pt idx="4">
                  <c:v>5.9088911487414728E-2</c:v>
                </c:pt>
                <c:pt idx="5">
                  <c:v>7.2644548579302234E-2</c:v>
                </c:pt>
                <c:pt idx="6">
                  <c:v>5.8599006406376455E-2</c:v>
                </c:pt>
                <c:pt idx="7">
                  <c:v>5.9409789603011617E-2</c:v>
                </c:pt>
                <c:pt idx="8">
                  <c:v>3.6876663768359103E-2</c:v>
                </c:pt>
                <c:pt idx="9">
                  <c:v>3.3615319467679219E-2</c:v>
                </c:pt>
                <c:pt idx="10">
                  <c:v>3.3535174101594019E-2</c:v>
                </c:pt>
                <c:pt idx="11">
                  <c:v>3.3308982338805124E-2</c:v>
                </c:pt>
              </c:numCache>
            </c:numRef>
          </c:val>
        </c:ser>
        <c:dLbls>
          <c:dLblPos val="ctr"/>
          <c:showLegendKey val="0"/>
          <c:showVal val="1"/>
          <c:showCatName val="0"/>
          <c:showSerName val="0"/>
          <c:showPercent val="0"/>
          <c:showBubbleSize val="0"/>
        </c:dLbls>
        <c:gapWidth val="79"/>
        <c:overlap val="100"/>
        <c:axId val="-851108864"/>
        <c:axId val="-851107232"/>
      </c:barChart>
      <c:catAx>
        <c:axId val="-851108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300" b="0" i="0" u="none" strike="noStrike" kern="1200" cap="all" spc="120" normalizeH="0" baseline="0">
                <a:solidFill>
                  <a:schemeClr val="tx1">
                    <a:lumMod val="65000"/>
                    <a:lumOff val="35000"/>
                  </a:schemeClr>
                </a:solidFill>
                <a:latin typeface="+mn-lt"/>
                <a:ea typeface="+mn-ea"/>
                <a:cs typeface="+mn-cs"/>
              </a:defRPr>
            </a:pPr>
            <a:endParaRPr lang="en-US"/>
          </a:p>
        </c:txPr>
        <c:crossAx val="-851107232"/>
        <c:crosses val="autoZero"/>
        <c:auto val="1"/>
        <c:lblAlgn val="ctr"/>
        <c:lblOffset val="100"/>
        <c:noMultiLvlLbl val="0"/>
      </c:catAx>
      <c:valAx>
        <c:axId val="-851107232"/>
        <c:scaling>
          <c:orientation val="minMax"/>
        </c:scaling>
        <c:delete val="1"/>
        <c:axPos val="l"/>
        <c:numFmt formatCode="0%" sourceLinked="1"/>
        <c:majorTickMark val="none"/>
        <c:minorTickMark val="none"/>
        <c:tickLblPos val="nextTo"/>
        <c:crossAx val="-8511088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04731398817797E-2"/>
          <c:y val="0.12331148912147152"/>
          <c:w val="0.82694949358504699"/>
          <c:h val="0.76994362209814016"/>
        </c:manualLayout>
      </c:layout>
      <c:barChart>
        <c:barDir val="col"/>
        <c:grouping val="stacked"/>
        <c:varyColors val="0"/>
        <c:ser>
          <c:idx val="1"/>
          <c:order val="0"/>
          <c:tx>
            <c:strRef>
              <c:f>Sheet1!$B$1</c:f>
              <c:strCache>
                <c:ptCount val="1"/>
                <c:pt idx="0">
                  <c:v>Fuller House</c:v>
                </c:pt>
              </c:strCache>
            </c:strRef>
          </c:tx>
          <c:spPr>
            <a:solidFill>
              <a:srgbClr val="C32033"/>
            </a:solidFill>
            <a:ln>
              <a:noFill/>
            </a:ln>
            <a:effectLst/>
          </c:spPr>
          <c:invertIfNegative val="0"/>
          <c:dPt>
            <c:idx val="0"/>
            <c:invertIfNegative val="0"/>
            <c:bubble3D val="0"/>
            <c:spPr>
              <a:solidFill>
                <a:srgbClr val="BBB6B3"/>
              </a:solidFill>
              <a:ln>
                <a:noFill/>
              </a:ln>
              <a:effectLst/>
            </c:spPr>
          </c:dPt>
          <c:dLbls>
            <c:dLbl>
              <c:idx val="3"/>
              <c:layout>
                <c:manualLayout>
                  <c:x val="0"/>
                  <c:y val="-3.973889978318832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WK of 2.15</c:v>
                </c:pt>
                <c:pt idx="1">
                  <c:v>WK of 2.22</c:v>
                </c:pt>
                <c:pt idx="2">
                  <c:v>WK of 2.29</c:v>
                </c:pt>
                <c:pt idx="3">
                  <c:v>WK of 3.7</c:v>
                </c:pt>
              </c:strCache>
            </c:strRef>
          </c:cat>
          <c:val>
            <c:numRef>
              <c:f>Sheet1!$B$2:$B$5</c:f>
              <c:numCache>
                <c:formatCode>0%</c:formatCode>
                <c:ptCount val="4"/>
                <c:pt idx="0">
                  <c:v>1</c:v>
                </c:pt>
                <c:pt idx="1">
                  <c:v>0.1</c:v>
                </c:pt>
                <c:pt idx="2">
                  <c:v>0.08</c:v>
                </c:pt>
                <c:pt idx="3">
                  <c:v>0.02</c:v>
                </c:pt>
              </c:numCache>
            </c:numRef>
          </c:val>
        </c:ser>
        <c:ser>
          <c:idx val="0"/>
          <c:order val="1"/>
          <c:tx>
            <c:strRef>
              <c:f>Sheet1!$C$1</c:f>
              <c:strCache>
                <c:ptCount val="1"/>
                <c:pt idx="0">
                  <c:v>Rest of TV</c:v>
                </c:pt>
              </c:strCache>
            </c:strRef>
          </c:tx>
          <c:spPr>
            <a:solidFill>
              <a:srgbClr val="BBB6B3"/>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WK of 2.15</c:v>
                </c:pt>
                <c:pt idx="1">
                  <c:v>WK of 2.22</c:v>
                </c:pt>
                <c:pt idx="2">
                  <c:v>WK of 2.29</c:v>
                </c:pt>
                <c:pt idx="3">
                  <c:v>WK of 3.7</c:v>
                </c:pt>
              </c:strCache>
            </c:strRef>
          </c:cat>
          <c:val>
            <c:numRef>
              <c:f>Sheet1!$C$2:$C$5</c:f>
              <c:numCache>
                <c:formatCode>0%</c:formatCode>
                <c:ptCount val="4"/>
                <c:pt idx="1">
                  <c:v>0.9</c:v>
                </c:pt>
                <c:pt idx="2">
                  <c:v>0.92</c:v>
                </c:pt>
                <c:pt idx="3">
                  <c:v>0.98</c:v>
                </c:pt>
              </c:numCache>
            </c:numRef>
          </c:val>
        </c:ser>
        <c:dLbls>
          <c:dLblPos val="ctr"/>
          <c:showLegendKey val="0"/>
          <c:showVal val="1"/>
          <c:showCatName val="0"/>
          <c:showSerName val="0"/>
          <c:showPercent val="0"/>
          <c:showBubbleSize val="0"/>
        </c:dLbls>
        <c:gapWidth val="79"/>
        <c:overlap val="100"/>
        <c:axId val="-683434736"/>
        <c:axId val="-851112672"/>
      </c:barChart>
      <c:catAx>
        <c:axId val="-68343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851112672"/>
        <c:crosses val="autoZero"/>
        <c:auto val="1"/>
        <c:lblAlgn val="ctr"/>
        <c:lblOffset val="100"/>
        <c:noMultiLvlLbl val="0"/>
      </c:catAx>
      <c:valAx>
        <c:axId val="-851112672"/>
        <c:scaling>
          <c:orientation val="minMax"/>
        </c:scaling>
        <c:delete val="1"/>
        <c:axPos val="l"/>
        <c:numFmt formatCode="0%" sourceLinked="1"/>
        <c:majorTickMark val="none"/>
        <c:minorTickMark val="none"/>
        <c:tickLblPos val="nextTo"/>
        <c:crossAx val="-683434736"/>
        <c:crosses val="autoZero"/>
        <c:crossBetween val="between"/>
      </c:valAx>
      <c:spPr>
        <a:noFill/>
        <a:ln>
          <a:noFill/>
        </a:ln>
        <a:effectLst/>
      </c:spPr>
    </c:plotArea>
    <c:legend>
      <c:legendPos val="r"/>
      <c:layout>
        <c:manualLayout>
          <c:xMode val="edge"/>
          <c:yMode val="edge"/>
          <c:x val="0.21121857866208762"/>
          <c:y val="2.0073150866073339E-2"/>
          <c:w val="0.55364948168990946"/>
          <c:h val="0.116663396812314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C32033"/>
              </a:solidFill>
              <a:ln w="19050">
                <a:solidFill>
                  <a:schemeClr val="lt1"/>
                </a:solidFill>
              </a:ln>
              <a:effectLst/>
            </c:spPr>
          </c:dPt>
          <c:dPt>
            <c:idx val="1"/>
            <c:bubble3D val="0"/>
            <c:spPr>
              <a:solidFill>
                <a:schemeClr val="bg1">
                  <a:lumMod val="75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0.17</c:v>
                </c:pt>
                <c:pt idx="1">
                  <c:v>0.83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96102-3F7E-42E8-9F5B-11F266B2AFCF}"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E8C660E2-76B4-416E-A911-F778924C9CD4}">
      <dgm:prSet phldrT="[Text]" custT="1"/>
      <dgm:spPr/>
      <dgm:t>
        <a:bodyPr/>
        <a:lstStyle/>
        <a:p>
          <a:r>
            <a:rPr lang="en-US" sz="1800" b="1" dirty="0" smtClean="0"/>
            <a:t>ConsumerPulse</a:t>
          </a:r>
          <a:r>
            <a:rPr lang="en-US" sz="1800" dirty="0" smtClean="0"/>
            <a:t> provides measurement beyond standard demographics, identifying cross media, cross device usage among target consumer groups.</a:t>
          </a:r>
          <a:endParaRPr lang="en-US" sz="1800" dirty="0"/>
        </a:p>
      </dgm:t>
    </dgm:pt>
    <dgm:pt modelId="{335FD14C-DA7B-4150-AC98-C6C16AD5738E}" type="parTrans" cxnId="{7011DFED-BBDF-4856-B698-B37B46F562CB}">
      <dgm:prSet/>
      <dgm:spPr/>
      <dgm:t>
        <a:bodyPr/>
        <a:lstStyle/>
        <a:p>
          <a:endParaRPr lang="en-US" sz="1800"/>
        </a:p>
      </dgm:t>
    </dgm:pt>
    <dgm:pt modelId="{5FA5D336-5486-41CB-A3EC-2FC4E3DCE4D1}" type="sibTrans" cxnId="{7011DFED-BBDF-4856-B698-B37B46F562CB}">
      <dgm:prSet/>
      <dgm:spPr/>
      <dgm:t>
        <a:bodyPr/>
        <a:lstStyle/>
        <a:p>
          <a:endParaRPr lang="en-US" sz="1800"/>
        </a:p>
      </dgm:t>
    </dgm:pt>
    <dgm:pt modelId="{34447B1D-1B69-4188-916D-46A8EF618340}">
      <dgm:prSet phldrT="[Text]" custT="1"/>
      <dgm:spPr/>
      <dgm:t>
        <a:bodyPr/>
        <a:lstStyle/>
        <a:p>
          <a:r>
            <a:rPr lang="en-US" sz="1800" b="1" dirty="0" smtClean="0"/>
            <a:t>GeoPulse</a:t>
          </a:r>
          <a:r>
            <a:rPr lang="en-US" sz="1800" dirty="0" smtClean="0"/>
            <a:t> enables behavioral targeting based on retail visitation, ad optimization, and ROI measures based on brick and mortar foot traffic.</a:t>
          </a:r>
          <a:endParaRPr lang="en-US" sz="1800" dirty="0"/>
        </a:p>
      </dgm:t>
    </dgm:pt>
    <dgm:pt modelId="{2B6C5E7D-E70B-4D64-ACF5-FFBE85CA630F}" type="parTrans" cxnId="{712FB346-142A-40F5-9F74-EE9E9D58E662}">
      <dgm:prSet/>
      <dgm:spPr/>
      <dgm:t>
        <a:bodyPr/>
        <a:lstStyle/>
        <a:p>
          <a:endParaRPr lang="en-US" sz="1800"/>
        </a:p>
      </dgm:t>
    </dgm:pt>
    <dgm:pt modelId="{C57B6C33-3818-4476-9131-89BA86C8F028}" type="sibTrans" cxnId="{712FB346-142A-40F5-9F74-EE9E9D58E662}">
      <dgm:prSet/>
      <dgm:spPr/>
      <dgm:t>
        <a:bodyPr/>
        <a:lstStyle/>
        <a:p>
          <a:endParaRPr lang="en-US" sz="1800"/>
        </a:p>
      </dgm:t>
    </dgm:pt>
    <dgm:pt modelId="{25A7B0E2-0275-4C20-83DD-22B3864EBD98}">
      <dgm:prSet phldrT="[Text]" custT="1"/>
      <dgm:spPr/>
      <dgm:t>
        <a:bodyPr/>
        <a:lstStyle/>
        <a:p>
          <a:r>
            <a:rPr lang="en-US" sz="1800" b="1" dirty="0" smtClean="0"/>
            <a:t>AdPulse</a:t>
          </a:r>
          <a:r>
            <a:rPr lang="en-US" sz="1800" dirty="0" smtClean="0"/>
            <a:t> passively captures ad exposure across screens, allowing optimization by platform, network, content, and frequency. </a:t>
          </a:r>
          <a:endParaRPr lang="en-US" sz="1800" dirty="0"/>
        </a:p>
      </dgm:t>
    </dgm:pt>
    <dgm:pt modelId="{6DDA8B07-9087-467F-B834-C2471CA914A4}" type="parTrans" cxnId="{694FB3FF-B862-4F31-8527-18AB0BA8C1FE}">
      <dgm:prSet/>
      <dgm:spPr/>
      <dgm:t>
        <a:bodyPr/>
        <a:lstStyle/>
        <a:p>
          <a:endParaRPr lang="en-US" sz="1800"/>
        </a:p>
      </dgm:t>
    </dgm:pt>
    <dgm:pt modelId="{EE798AE6-19E2-4178-9C6B-5EB4977A7269}" type="sibTrans" cxnId="{694FB3FF-B862-4F31-8527-18AB0BA8C1FE}">
      <dgm:prSet/>
      <dgm:spPr/>
      <dgm:t>
        <a:bodyPr/>
        <a:lstStyle/>
        <a:p>
          <a:endParaRPr lang="en-US" sz="1800"/>
        </a:p>
      </dgm:t>
    </dgm:pt>
    <dgm:pt modelId="{C6BEC585-B97D-44D6-8484-5FD30BD95DE7}">
      <dgm:prSet custT="1"/>
      <dgm:spPr/>
      <dgm:t>
        <a:bodyPr/>
        <a:lstStyle/>
        <a:p>
          <a:r>
            <a:rPr lang="en-US" sz="1800" b="1" smtClean="0"/>
            <a:t>VideoPulse</a:t>
          </a:r>
          <a:r>
            <a:rPr lang="en-US" sz="1800" smtClean="0"/>
            <a:t> measures video across all devices, capturing non-linear viewing including OTT and VOD.</a:t>
          </a:r>
          <a:endParaRPr lang="en-US" sz="1800" dirty="0"/>
        </a:p>
      </dgm:t>
    </dgm:pt>
    <dgm:pt modelId="{3B3C0226-73BC-4B90-9A53-F232AF5D8D1A}" type="parTrans" cxnId="{F102F59B-6C30-48EB-9039-9D9119AA48E3}">
      <dgm:prSet/>
      <dgm:spPr/>
      <dgm:t>
        <a:bodyPr/>
        <a:lstStyle/>
        <a:p>
          <a:endParaRPr lang="en-US" sz="1800"/>
        </a:p>
      </dgm:t>
    </dgm:pt>
    <dgm:pt modelId="{D8A50825-93AC-4AB3-B606-732950B4B4EB}" type="sibTrans" cxnId="{F102F59B-6C30-48EB-9039-9D9119AA48E3}">
      <dgm:prSet/>
      <dgm:spPr/>
      <dgm:t>
        <a:bodyPr/>
        <a:lstStyle/>
        <a:p>
          <a:endParaRPr lang="en-US" sz="1800"/>
        </a:p>
      </dgm:t>
    </dgm:pt>
    <dgm:pt modelId="{1C2F2B5C-216B-4F26-9D80-A5844ECE1B84}" type="pres">
      <dgm:prSet presAssocID="{9F396102-3F7E-42E8-9F5B-11F266B2AFCF}" presName="Name0" presStyleCnt="0">
        <dgm:presLayoutVars>
          <dgm:chMax val="7"/>
          <dgm:chPref val="7"/>
          <dgm:dir/>
        </dgm:presLayoutVars>
      </dgm:prSet>
      <dgm:spPr/>
      <dgm:t>
        <a:bodyPr/>
        <a:lstStyle/>
        <a:p>
          <a:endParaRPr lang="en-US"/>
        </a:p>
      </dgm:t>
    </dgm:pt>
    <dgm:pt modelId="{F8A609D2-7A8C-4E98-82BF-5FF30FF16EF8}" type="pres">
      <dgm:prSet presAssocID="{9F396102-3F7E-42E8-9F5B-11F266B2AFCF}" presName="Name1" presStyleCnt="0"/>
      <dgm:spPr/>
    </dgm:pt>
    <dgm:pt modelId="{FF38AA96-DA5D-45C0-B7B1-133098F7957D}" type="pres">
      <dgm:prSet presAssocID="{9F396102-3F7E-42E8-9F5B-11F266B2AFCF}" presName="cycle" presStyleCnt="0"/>
      <dgm:spPr/>
    </dgm:pt>
    <dgm:pt modelId="{08107242-F645-49CB-AEC6-EC1F9C2A24C1}" type="pres">
      <dgm:prSet presAssocID="{9F396102-3F7E-42E8-9F5B-11F266B2AFCF}" presName="srcNode" presStyleLbl="node1" presStyleIdx="0" presStyleCnt="4"/>
      <dgm:spPr/>
    </dgm:pt>
    <dgm:pt modelId="{EF56B327-F29F-4DBE-A3D8-5877477ACE19}" type="pres">
      <dgm:prSet presAssocID="{9F396102-3F7E-42E8-9F5B-11F266B2AFCF}" presName="conn" presStyleLbl="parChTrans1D2" presStyleIdx="0" presStyleCnt="1"/>
      <dgm:spPr/>
      <dgm:t>
        <a:bodyPr/>
        <a:lstStyle/>
        <a:p>
          <a:endParaRPr lang="en-US"/>
        </a:p>
      </dgm:t>
    </dgm:pt>
    <dgm:pt modelId="{E2E69EF2-EFBB-44A4-A6C3-5C7923AB6716}" type="pres">
      <dgm:prSet presAssocID="{9F396102-3F7E-42E8-9F5B-11F266B2AFCF}" presName="extraNode" presStyleLbl="node1" presStyleIdx="0" presStyleCnt="4"/>
      <dgm:spPr/>
    </dgm:pt>
    <dgm:pt modelId="{A362B430-10BC-4F76-B2CA-1360FC1821E5}" type="pres">
      <dgm:prSet presAssocID="{9F396102-3F7E-42E8-9F5B-11F266B2AFCF}" presName="dstNode" presStyleLbl="node1" presStyleIdx="0" presStyleCnt="4"/>
      <dgm:spPr/>
    </dgm:pt>
    <dgm:pt modelId="{59544636-BC42-4EB6-AC9E-A14A3E220C75}" type="pres">
      <dgm:prSet presAssocID="{E8C660E2-76B4-416E-A911-F778924C9CD4}" presName="text_1" presStyleLbl="node1" presStyleIdx="0" presStyleCnt="4">
        <dgm:presLayoutVars>
          <dgm:bulletEnabled val="1"/>
        </dgm:presLayoutVars>
      </dgm:prSet>
      <dgm:spPr/>
      <dgm:t>
        <a:bodyPr/>
        <a:lstStyle/>
        <a:p>
          <a:endParaRPr lang="en-US"/>
        </a:p>
      </dgm:t>
    </dgm:pt>
    <dgm:pt modelId="{9E72DB3A-CE01-420B-9BC5-18C594CEA5B5}" type="pres">
      <dgm:prSet presAssocID="{E8C660E2-76B4-416E-A911-F778924C9CD4}" presName="accent_1" presStyleCnt="0"/>
      <dgm:spPr/>
    </dgm:pt>
    <dgm:pt modelId="{0ECEF94B-7782-4AC8-AE0F-55C63401868B}" type="pres">
      <dgm:prSet presAssocID="{E8C660E2-76B4-416E-A911-F778924C9CD4}" presName="accentRepeatNode" presStyleLbl="solidFgAcc1" presStyleIdx="0" presStyleCnt="4"/>
      <dgm:spPr/>
    </dgm:pt>
    <dgm:pt modelId="{B0E6F16A-4351-41B6-960E-E12BA0A4632E}" type="pres">
      <dgm:prSet presAssocID="{34447B1D-1B69-4188-916D-46A8EF618340}" presName="text_2" presStyleLbl="node1" presStyleIdx="1" presStyleCnt="4">
        <dgm:presLayoutVars>
          <dgm:bulletEnabled val="1"/>
        </dgm:presLayoutVars>
      </dgm:prSet>
      <dgm:spPr/>
      <dgm:t>
        <a:bodyPr/>
        <a:lstStyle/>
        <a:p>
          <a:endParaRPr lang="en-US"/>
        </a:p>
      </dgm:t>
    </dgm:pt>
    <dgm:pt modelId="{BD329603-055D-465C-8352-5985191A361B}" type="pres">
      <dgm:prSet presAssocID="{34447B1D-1B69-4188-916D-46A8EF618340}" presName="accent_2" presStyleCnt="0"/>
      <dgm:spPr/>
    </dgm:pt>
    <dgm:pt modelId="{3A10A4EE-2BD3-43E8-8628-1C4880BFF579}" type="pres">
      <dgm:prSet presAssocID="{34447B1D-1B69-4188-916D-46A8EF618340}" presName="accentRepeatNode" presStyleLbl="solidFgAcc1" presStyleIdx="1" presStyleCnt="4"/>
      <dgm:spPr/>
    </dgm:pt>
    <dgm:pt modelId="{64207E17-AA1E-4BD8-BF82-88BB915C85A5}" type="pres">
      <dgm:prSet presAssocID="{25A7B0E2-0275-4C20-83DD-22B3864EBD98}" presName="text_3" presStyleLbl="node1" presStyleIdx="2" presStyleCnt="4">
        <dgm:presLayoutVars>
          <dgm:bulletEnabled val="1"/>
        </dgm:presLayoutVars>
      </dgm:prSet>
      <dgm:spPr/>
      <dgm:t>
        <a:bodyPr/>
        <a:lstStyle/>
        <a:p>
          <a:endParaRPr lang="en-US"/>
        </a:p>
      </dgm:t>
    </dgm:pt>
    <dgm:pt modelId="{297D8C7F-E30A-4B2A-9E83-2B34B8159412}" type="pres">
      <dgm:prSet presAssocID="{25A7B0E2-0275-4C20-83DD-22B3864EBD98}" presName="accent_3" presStyleCnt="0"/>
      <dgm:spPr/>
    </dgm:pt>
    <dgm:pt modelId="{32AD9641-B329-4648-A87B-8F2EC03FC03D}" type="pres">
      <dgm:prSet presAssocID="{25A7B0E2-0275-4C20-83DD-22B3864EBD98}" presName="accentRepeatNode" presStyleLbl="solidFgAcc1" presStyleIdx="2" presStyleCnt="4"/>
      <dgm:spPr/>
    </dgm:pt>
    <dgm:pt modelId="{23ED78CD-C670-4247-BB7D-84A544DE0B21}" type="pres">
      <dgm:prSet presAssocID="{C6BEC585-B97D-44D6-8484-5FD30BD95DE7}" presName="text_4" presStyleLbl="node1" presStyleIdx="3" presStyleCnt="4">
        <dgm:presLayoutVars>
          <dgm:bulletEnabled val="1"/>
        </dgm:presLayoutVars>
      </dgm:prSet>
      <dgm:spPr/>
      <dgm:t>
        <a:bodyPr/>
        <a:lstStyle/>
        <a:p>
          <a:endParaRPr lang="en-US"/>
        </a:p>
      </dgm:t>
    </dgm:pt>
    <dgm:pt modelId="{76A50E6B-818E-4EA5-8EDD-988F02BD600E}" type="pres">
      <dgm:prSet presAssocID="{C6BEC585-B97D-44D6-8484-5FD30BD95DE7}" presName="accent_4" presStyleCnt="0"/>
      <dgm:spPr/>
    </dgm:pt>
    <dgm:pt modelId="{084E03EC-D843-4B9E-89D2-EAC94964681E}" type="pres">
      <dgm:prSet presAssocID="{C6BEC585-B97D-44D6-8484-5FD30BD95DE7}" presName="accentRepeatNode" presStyleLbl="solidFgAcc1" presStyleIdx="3" presStyleCnt="4"/>
      <dgm:spPr/>
    </dgm:pt>
  </dgm:ptLst>
  <dgm:cxnLst>
    <dgm:cxn modelId="{F289C41B-5610-4A48-AB98-ADD2E3977FE7}" type="presOf" srcId="{5FA5D336-5486-41CB-A3EC-2FC4E3DCE4D1}" destId="{EF56B327-F29F-4DBE-A3D8-5877477ACE19}" srcOrd="0" destOrd="0" presId="urn:microsoft.com/office/officeart/2008/layout/VerticalCurvedList"/>
    <dgm:cxn modelId="{A1D916AE-7413-4A95-8999-F0C00B24EDFF}" type="presOf" srcId="{E8C660E2-76B4-416E-A911-F778924C9CD4}" destId="{59544636-BC42-4EB6-AC9E-A14A3E220C75}" srcOrd="0" destOrd="0" presId="urn:microsoft.com/office/officeart/2008/layout/VerticalCurvedList"/>
    <dgm:cxn modelId="{0ECBBCA4-0D1F-4177-B841-4B491083BB69}" type="presOf" srcId="{34447B1D-1B69-4188-916D-46A8EF618340}" destId="{B0E6F16A-4351-41B6-960E-E12BA0A4632E}" srcOrd="0" destOrd="0" presId="urn:microsoft.com/office/officeart/2008/layout/VerticalCurvedList"/>
    <dgm:cxn modelId="{694FB3FF-B862-4F31-8527-18AB0BA8C1FE}" srcId="{9F396102-3F7E-42E8-9F5B-11F266B2AFCF}" destId="{25A7B0E2-0275-4C20-83DD-22B3864EBD98}" srcOrd="2" destOrd="0" parTransId="{6DDA8B07-9087-467F-B834-C2471CA914A4}" sibTransId="{EE798AE6-19E2-4178-9C6B-5EB4977A7269}"/>
    <dgm:cxn modelId="{DB522A6E-3DDD-4C09-A705-153AB98BB924}" type="presOf" srcId="{9F396102-3F7E-42E8-9F5B-11F266B2AFCF}" destId="{1C2F2B5C-216B-4F26-9D80-A5844ECE1B84}" srcOrd="0" destOrd="0" presId="urn:microsoft.com/office/officeart/2008/layout/VerticalCurvedList"/>
    <dgm:cxn modelId="{E79C3973-2296-4312-B11B-2E2624713567}" type="presOf" srcId="{25A7B0E2-0275-4C20-83DD-22B3864EBD98}" destId="{64207E17-AA1E-4BD8-BF82-88BB915C85A5}" srcOrd="0" destOrd="0" presId="urn:microsoft.com/office/officeart/2008/layout/VerticalCurvedList"/>
    <dgm:cxn modelId="{F102F59B-6C30-48EB-9039-9D9119AA48E3}" srcId="{9F396102-3F7E-42E8-9F5B-11F266B2AFCF}" destId="{C6BEC585-B97D-44D6-8484-5FD30BD95DE7}" srcOrd="3" destOrd="0" parTransId="{3B3C0226-73BC-4B90-9A53-F232AF5D8D1A}" sibTransId="{D8A50825-93AC-4AB3-B606-732950B4B4EB}"/>
    <dgm:cxn modelId="{712FB346-142A-40F5-9F74-EE9E9D58E662}" srcId="{9F396102-3F7E-42E8-9F5B-11F266B2AFCF}" destId="{34447B1D-1B69-4188-916D-46A8EF618340}" srcOrd="1" destOrd="0" parTransId="{2B6C5E7D-E70B-4D64-ACF5-FFBE85CA630F}" sibTransId="{C57B6C33-3818-4476-9131-89BA86C8F028}"/>
    <dgm:cxn modelId="{2254F51C-58E8-40FD-B7F6-78A07E5B1825}" type="presOf" srcId="{C6BEC585-B97D-44D6-8484-5FD30BD95DE7}" destId="{23ED78CD-C670-4247-BB7D-84A544DE0B21}" srcOrd="0" destOrd="0" presId="urn:microsoft.com/office/officeart/2008/layout/VerticalCurvedList"/>
    <dgm:cxn modelId="{7011DFED-BBDF-4856-B698-B37B46F562CB}" srcId="{9F396102-3F7E-42E8-9F5B-11F266B2AFCF}" destId="{E8C660E2-76B4-416E-A911-F778924C9CD4}" srcOrd="0" destOrd="0" parTransId="{335FD14C-DA7B-4150-AC98-C6C16AD5738E}" sibTransId="{5FA5D336-5486-41CB-A3EC-2FC4E3DCE4D1}"/>
    <dgm:cxn modelId="{4A7AB872-8DC1-4F96-BBAF-1685C2861A17}" type="presParOf" srcId="{1C2F2B5C-216B-4F26-9D80-A5844ECE1B84}" destId="{F8A609D2-7A8C-4E98-82BF-5FF30FF16EF8}" srcOrd="0" destOrd="0" presId="urn:microsoft.com/office/officeart/2008/layout/VerticalCurvedList"/>
    <dgm:cxn modelId="{98E544E0-0D71-4A97-A1BF-2F2E601B51A2}" type="presParOf" srcId="{F8A609D2-7A8C-4E98-82BF-5FF30FF16EF8}" destId="{FF38AA96-DA5D-45C0-B7B1-133098F7957D}" srcOrd="0" destOrd="0" presId="urn:microsoft.com/office/officeart/2008/layout/VerticalCurvedList"/>
    <dgm:cxn modelId="{700645D9-8858-44CE-A6A9-0535765B4314}" type="presParOf" srcId="{FF38AA96-DA5D-45C0-B7B1-133098F7957D}" destId="{08107242-F645-49CB-AEC6-EC1F9C2A24C1}" srcOrd="0" destOrd="0" presId="urn:microsoft.com/office/officeart/2008/layout/VerticalCurvedList"/>
    <dgm:cxn modelId="{B7DEC8DD-BD8A-4077-9E4E-B97FFBAD55F1}" type="presParOf" srcId="{FF38AA96-DA5D-45C0-B7B1-133098F7957D}" destId="{EF56B327-F29F-4DBE-A3D8-5877477ACE19}" srcOrd="1" destOrd="0" presId="urn:microsoft.com/office/officeart/2008/layout/VerticalCurvedList"/>
    <dgm:cxn modelId="{6A1F9904-A2B7-4058-903D-EF8FF976349A}" type="presParOf" srcId="{FF38AA96-DA5D-45C0-B7B1-133098F7957D}" destId="{E2E69EF2-EFBB-44A4-A6C3-5C7923AB6716}" srcOrd="2" destOrd="0" presId="urn:microsoft.com/office/officeart/2008/layout/VerticalCurvedList"/>
    <dgm:cxn modelId="{99555DE7-EFA1-46D8-B6FE-195773ABF405}" type="presParOf" srcId="{FF38AA96-DA5D-45C0-B7B1-133098F7957D}" destId="{A362B430-10BC-4F76-B2CA-1360FC1821E5}" srcOrd="3" destOrd="0" presId="urn:microsoft.com/office/officeart/2008/layout/VerticalCurvedList"/>
    <dgm:cxn modelId="{81865E48-D955-4019-99C1-F6EA935330AE}" type="presParOf" srcId="{F8A609D2-7A8C-4E98-82BF-5FF30FF16EF8}" destId="{59544636-BC42-4EB6-AC9E-A14A3E220C75}" srcOrd="1" destOrd="0" presId="urn:microsoft.com/office/officeart/2008/layout/VerticalCurvedList"/>
    <dgm:cxn modelId="{039341D1-DC12-4089-8AB7-7D52E17A13AB}" type="presParOf" srcId="{F8A609D2-7A8C-4E98-82BF-5FF30FF16EF8}" destId="{9E72DB3A-CE01-420B-9BC5-18C594CEA5B5}" srcOrd="2" destOrd="0" presId="urn:microsoft.com/office/officeart/2008/layout/VerticalCurvedList"/>
    <dgm:cxn modelId="{E21DB42D-CD8F-4AC3-B0AC-53EB88177440}" type="presParOf" srcId="{9E72DB3A-CE01-420B-9BC5-18C594CEA5B5}" destId="{0ECEF94B-7782-4AC8-AE0F-55C63401868B}" srcOrd="0" destOrd="0" presId="urn:microsoft.com/office/officeart/2008/layout/VerticalCurvedList"/>
    <dgm:cxn modelId="{42716C8F-B931-46D9-A0FD-387C731872F3}" type="presParOf" srcId="{F8A609D2-7A8C-4E98-82BF-5FF30FF16EF8}" destId="{B0E6F16A-4351-41B6-960E-E12BA0A4632E}" srcOrd="3" destOrd="0" presId="urn:microsoft.com/office/officeart/2008/layout/VerticalCurvedList"/>
    <dgm:cxn modelId="{C2CA5C80-4497-4735-9211-8E755F811385}" type="presParOf" srcId="{F8A609D2-7A8C-4E98-82BF-5FF30FF16EF8}" destId="{BD329603-055D-465C-8352-5985191A361B}" srcOrd="4" destOrd="0" presId="urn:microsoft.com/office/officeart/2008/layout/VerticalCurvedList"/>
    <dgm:cxn modelId="{85D6AA40-84A6-4FB6-A7A9-6205A8ED4168}" type="presParOf" srcId="{BD329603-055D-465C-8352-5985191A361B}" destId="{3A10A4EE-2BD3-43E8-8628-1C4880BFF579}" srcOrd="0" destOrd="0" presId="urn:microsoft.com/office/officeart/2008/layout/VerticalCurvedList"/>
    <dgm:cxn modelId="{54D2776D-4E20-4A7B-82C2-FB5142E148A3}" type="presParOf" srcId="{F8A609D2-7A8C-4E98-82BF-5FF30FF16EF8}" destId="{64207E17-AA1E-4BD8-BF82-88BB915C85A5}" srcOrd="5" destOrd="0" presId="urn:microsoft.com/office/officeart/2008/layout/VerticalCurvedList"/>
    <dgm:cxn modelId="{DE3AA376-969E-4F0D-AEF6-F690AC915C24}" type="presParOf" srcId="{F8A609D2-7A8C-4E98-82BF-5FF30FF16EF8}" destId="{297D8C7F-E30A-4B2A-9E83-2B34B8159412}" srcOrd="6" destOrd="0" presId="urn:microsoft.com/office/officeart/2008/layout/VerticalCurvedList"/>
    <dgm:cxn modelId="{43BC3798-1A22-4EAC-83D3-1E4B2EF332E6}" type="presParOf" srcId="{297D8C7F-E30A-4B2A-9E83-2B34B8159412}" destId="{32AD9641-B329-4648-A87B-8F2EC03FC03D}" srcOrd="0" destOrd="0" presId="urn:microsoft.com/office/officeart/2008/layout/VerticalCurvedList"/>
    <dgm:cxn modelId="{B83EC69E-E179-44EE-A715-F5E912AC8660}" type="presParOf" srcId="{F8A609D2-7A8C-4E98-82BF-5FF30FF16EF8}" destId="{23ED78CD-C670-4247-BB7D-84A544DE0B21}" srcOrd="7" destOrd="0" presId="urn:microsoft.com/office/officeart/2008/layout/VerticalCurvedList"/>
    <dgm:cxn modelId="{05F7B9A8-3212-4693-8BCE-086D79802CDE}" type="presParOf" srcId="{F8A609D2-7A8C-4E98-82BF-5FF30FF16EF8}" destId="{76A50E6B-818E-4EA5-8EDD-988F02BD600E}" srcOrd="8" destOrd="0" presId="urn:microsoft.com/office/officeart/2008/layout/VerticalCurvedList"/>
    <dgm:cxn modelId="{81A6AFB3-7828-4A65-94C4-4C505EC6B8D6}" type="presParOf" srcId="{76A50E6B-818E-4EA5-8EDD-988F02BD600E}" destId="{084E03EC-D843-4B9E-89D2-EAC94964681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DA0BC-B487-4925-8AC5-21B84F54CA6D}" type="doc">
      <dgm:prSet loTypeId="urn:microsoft.com/office/officeart/2005/8/layout/hProcess4" loCatId="process" qsTypeId="urn:microsoft.com/office/officeart/2005/8/quickstyle/3d3" qsCatId="3D" csTypeId="urn:microsoft.com/office/officeart/2005/8/colors/colorful3" csCatId="colorful" phldr="1"/>
      <dgm:spPr/>
      <dgm:t>
        <a:bodyPr/>
        <a:lstStyle/>
        <a:p>
          <a:endParaRPr lang="en-US"/>
        </a:p>
      </dgm:t>
    </dgm:pt>
    <dgm:pt modelId="{1248E802-8DE2-417F-B053-8FD8B6C09A40}">
      <dgm:prSet phldrT="[Text]" custT="1"/>
      <dgm:spPr>
        <a:ln>
          <a:solidFill>
            <a:schemeClr val="bg1"/>
          </a:solidFill>
        </a:ln>
        <a:scene3d>
          <a:camera prst="orthographicFront">
            <a:rot lat="0" lon="0" rev="0"/>
          </a:camera>
          <a:lightRig rig="contrasting" dir="t">
            <a:rot lat="0" lon="0" rev="1200000"/>
          </a:lightRig>
        </a:scene3d>
        <a:sp3d contourW="19050" prstMaterial="metal">
          <a:bevelB w="165100" h="254000"/>
        </a:sp3d>
      </dgm:spPr>
      <dgm:t>
        <a:bodyPr/>
        <a:lstStyle/>
        <a:p>
          <a:r>
            <a:rPr lang="en-US" sz="1600" dirty="0" smtClean="0"/>
            <a:t>Panelist watches TV</a:t>
          </a:r>
          <a:endParaRPr lang="en-US" sz="1600" dirty="0"/>
        </a:p>
      </dgm:t>
    </dgm:pt>
    <dgm:pt modelId="{196CB786-C73D-4AAC-B002-0E159FB78323}" type="parTrans" cxnId="{8901075A-5846-4E0B-92F5-D3544DCB0367}">
      <dgm:prSet/>
      <dgm:spPr/>
      <dgm:t>
        <a:bodyPr/>
        <a:lstStyle/>
        <a:p>
          <a:endParaRPr lang="en-US" sz="1600"/>
        </a:p>
      </dgm:t>
    </dgm:pt>
    <dgm:pt modelId="{61D6C9D7-7C93-417E-8689-B3EAA9B44B1B}" type="sibTrans" cxnId="{8901075A-5846-4E0B-92F5-D3544DCB0367}">
      <dgm:prSet/>
      <dgm:spPr/>
      <dgm:t>
        <a:bodyPr/>
        <a:lstStyle/>
        <a:p>
          <a:endParaRPr lang="en-US" sz="1600"/>
        </a:p>
      </dgm:t>
    </dgm:pt>
    <dgm:pt modelId="{2A17FD55-50A0-432C-8FDC-9809CCC1C5F2}">
      <dgm:prSet phldrT="[Text]" custT="1"/>
      <dgm:spPr/>
      <dgm:t>
        <a:bodyPr/>
        <a:lstStyle/>
        <a:p>
          <a:r>
            <a:rPr lang="en-US" sz="1200" dirty="0" smtClean="0"/>
            <a:t>210 Broadcast, Cable and Premium networks</a:t>
          </a:r>
          <a:endParaRPr lang="en-US" sz="1200" dirty="0"/>
        </a:p>
      </dgm:t>
    </dgm:pt>
    <dgm:pt modelId="{69916719-45C8-47C5-AFD0-B7F3C105D311}" type="parTrans" cxnId="{F175BBC8-CB20-4005-8E95-7A15B2E51AE2}">
      <dgm:prSet/>
      <dgm:spPr/>
      <dgm:t>
        <a:bodyPr/>
        <a:lstStyle/>
        <a:p>
          <a:endParaRPr lang="en-US" sz="1600"/>
        </a:p>
      </dgm:t>
    </dgm:pt>
    <dgm:pt modelId="{AC40135D-D0B2-4AA0-AA24-9882654E7715}" type="sibTrans" cxnId="{F175BBC8-CB20-4005-8E95-7A15B2E51AE2}">
      <dgm:prSet/>
      <dgm:spPr/>
      <dgm:t>
        <a:bodyPr/>
        <a:lstStyle/>
        <a:p>
          <a:endParaRPr lang="en-US" sz="1600"/>
        </a:p>
      </dgm:t>
    </dgm:pt>
    <dgm:pt modelId="{8FDE58C9-585E-4A60-82E2-7E637641CB4F}">
      <dgm:prSet phldrT="[Text]" custT="1"/>
      <dgm:spPr>
        <a:ln>
          <a:solidFill>
            <a:schemeClr val="bg1"/>
          </a:solidFill>
        </a:ln>
        <a:scene3d>
          <a:camera prst="orthographicFront">
            <a:rot lat="0" lon="0" rev="0"/>
          </a:camera>
          <a:lightRig rig="contrasting" dir="t">
            <a:rot lat="0" lon="0" rev="1200000"/>
          </a:lightRig>
        </a:scene3d>
        <a:sp3d contourW="19050" prstMaterial="metal">
          <a:bevelB w="165100" h="254000"/>
        </a:sp3d>
      </dgm:spPr>
      <dgm:t>
        <a:bodyPr/>
        <a:lstStyle/>
        <a:p>
          <a:r>
            <a:rPr lang="en-US" sz="1600" dirty="0" smtClean="0"/>
            <a:t>Viewing tracked through ACR on mobile app</a:t>
          </a:r>
          <a:endParaRPr lang="en-US" sz="1600" dirty="0"/>
        </a:p>
      </dgm:t>
    </dgm:pt>
    <dgm:pt modelId="{87FF3D54-6FA1-4964-8876-AE123A2DD2A8}" type="parTrans" cxnId="{691908AB-8616-477E-8550-1D553E2D3D9B}">
      <dgm:prSet/>
      <dgm:spPr/>
      <dgm:t>
        <a:bodyPr/>
        <a:lstStyle/>
        <a:p>
          <a:endParaRPr lang="en-US" sz="1600"/>
        </a:p>
      </dgm:t>
    </dgm:pt>
    <dgm:pt modelId="{E61C2BC6-8C18-4597-9AF1-2088C697E794}" type="sibTrans" cxnId="{691908AB-8616-477E-8550-1D553E2D3D9B}">
      <dgm:prSet/>
      <dgm:spPr/>
      <dgm:t>
        <a:bodyPr/>
        <a:lstStyle/>
        <a:p>
          <a:endParaRPr lang="en-US" sz="1600"/>
        </a:p>
      </dgm:t>
    </dgm:pt>
    <dgm:pt modelId="{36BC0C4E-1577-4D1F-9C93-705637B7FCDE}">
      <dgm:prSet phldrT="[Text]" custT="1"/>
      <dgm:spPr/>
      <dgm:t>
        <a:bodyPr/>
        <a:lstStyle/>
        <a:p>
          <a:r>
            <a:rPr lang="en-US" sz="1200" dirty="0" smtClean="0"/>
            <a:t>App runs</a:t>
          </a:r>
          <a:r>
            <a:rPr lang="en-US" sz="1200" baseline="0" dirty="0" smtClean="0"/>
            <a:t> in the background and makes a match on the audio fingerprint</a:t>
          </a:r>
          <a:endParaRPr lang="en-US" sz="1200" dirty="0"/>
        </a:p>
      </dgm:t>
    </dgm:pt>
    <dgm:pt modelId="{AD21E6EC-A697-4E58-B7F0-E2EBFCF5E2C5}" type="parTrans" cxnId="{54EB2326-52E6-4165-A4FF-0BA2DB4F5127}">
      <dgm:prSet/>
      <dgm:spPr/>
      <dgm:t>
        <a:bodyPr/>
        <a:lstStyle/>
        <a:p>
          <a:endParaRPr lang="en-US" sz="1600"/>
        </a:p>
      </dgm:t>
    </dgm:pt>
    <dgm:pt modelId="{84EBB999-C784-4E23-B662-95D79EE71515}" type="sibTrans" cxnId="{54EB2326-52E6-4165-A4FF-0BA2DB4F5127}">
      <dgm:prSet/>
      <dgm:spPr/>
      <dgm:t>
        <a:bodyPr/>
        <a:lstStyle/>
        <a:p>
          <a:endParaRPr lang="en-US" sz="1600"/>
        </a:p>
      </dgm:t>
    </dgm:pt>
    <dgm:pt modelId="{F9512BF6-E536-4600-9E22-E83028EFC5FB}">
      <dgm:prSet phldrT="[Text]" custT="1"/>
      <dgm:spPr>
        <a:ln>
          <a:solidFill>
            <a:schemeClr val="bg1"/>
          </a:solidFill>
        </a:ln>
        <a:scene3d>
          <a:camera prst="orthographicFront">
            <a:rot lat="0" lon="0" rev="0"/>
          </a:camera>
          <a:lightRig rig="contrasting" dir="t">
            <a:rot lat="0" lon="0" rev="1200000"/>
          </a:lightRig>
        </a:scene3d>
        <a:sp3d contourW="19050" prstMaterial="metal">
          <a:bevelB w="165100" h="254000"/>
        </a:sp3d>
      </dgm:spPr>
      <dgm:t>
        <a:bodyPr/>
        <a:lstStyle/>
        <a:p>
          <a:r>
            <a:rPr lang="en-US" sz="1600" dirty="0" smtClean="0"/>
            <a:t>Airing specifics linked to program</a:t>
          </a:r>
          <a:endParaRPr lang="en-US" sz="1600" dirty="0"/>
        </a:p>
      </dgm:t>
    </dgm:pt>
    <dgm:pt modelId="{142FE421-8736-4E44-8FD3-649ABCE5B5CC}" type="parTrans" cxnId="{B5231B7F-9202-49E3-9E90-BA9C593ABE8D}">
      <dgm:prSet/>
      <dgm:spPr/>
      <dgm:t>
        <a:bodyPr/>
        <a:lstStyle/>
        <a:p>
          <a:endParaRPr lang="en-US" sz="1600"/>
        </a:p>
      </dgm:t>
    </dgm:pt>
    <dgm:pt modelId="{D42E67BE-2D15-4042-9443-0AFCDCE5A311}" type="sibTrans" cxnId="{B5231B7F-9202-49E3-9E90-BA9C593ABE8D}">
      <dgm:prSet/>
      <dgm:spPr/>
      <dgm:t>
        <a:bodyPr/>
        <a:lstStyle/>
        <a:p>
          <a:endParaRPr lang="en-US" sz="1600"/>
        </a:p>
      </dgm:t>
    </dgm:pt>
    <dgm:pt modelId="{0ECF7E00-1365-4D30-A44B-95C040F9EAD9}">
      <dgm:prSet phldrT="[Text]" custT="1"/>
      <dgm:spPr/>
      <dgm:t>
        <a:bodyPr/>
        <a:lstStyle/>
        <a:p>
          <a:r>
            <a:rPr lang="en-US" sz="1200" dirty="0" smtClean="0"/>
            <a:t>Airing details, such as network and original airing time, are associated with the episode</a:t>
          </a:r>
          <a:endParaRPr lang="en-US" sz="1200" dirty="0"/>
        </a:p>
      </dgm:t>
    </dgm:pt>
    <dgm:pt modelId="{1E39A202-C254-48EB-861E-D20FCD3EE0C7}" type="parTrans" cxnId="{FE78A37C-79C8-4D54-A9B6-2ECFC62A0879}">
      <dgm:prSet/>
      <dgm:spPr/>
      <dgm:t>
        <a:bodyPr/>
        <a:lstStyle/>
        <a:p>
          <a:endParaRPr lang="en-US" sz="1600"/>
        </a:p>
      </dgm:t>
    </dgm:pt>
    <dgm:pt modelId="{B25E2740-472A-40CC-8740-268C829FA02A}" type="sibTrans" cxnId="{FE78A37C-79C8-4D54-A9B6-2ECFC62A0879}">
      <dgm:prSet/>
      <dgm:spPr/>
      <dgm:t>
        <a:bodyPr/>
        <a:lstStyle/>
        <a:p>
          <a:endParaRPr lang="en-US" sz="1600"/>
        </a:p>
      </dgm:t>
    </dgm:pt>
    <dgm:pt modelId="{91BEF8BA-B141-4299-9442-C1E0E7B1BFE1}">
      <dgm:prSet phldrT="[Text]" custT="1"/>
      <dgm:spPr/>
      <dgm:t>
        <a:bodyPr/>
        <a:lstStyle/>
        <a:p>
          <a:r>
            <a:rPr lang="en-US" sz="1200" dirty="0" smtClean="0"/>
            <a:t>Select Streaming</a:t>
          </a:r>
          <a:r>
            <a:rPr lang="en-US" sz="1200" baseline="0" dirty="0" smtClean="0"/>
            <a:t> Original Content and off air content</a:t>
          </a:r>
          <a:endParaRPr lang="en-US" sz="1200" dirty="0"/>
        </a:p>
      </dgm:t>
    </dgm:pt>
    <dgm:pt modelId="{360EBDE6-BDCC-4C7A-9BC3-E2E443509769}" type="parTrans" cxnId="{CDAD016C-31CB-423D-86F8-ACAB3F55FF14}">
      <dgm:prSet/>
      <dgm:spPr/>
      <dgm:t>
        <a:bodyPr/>
        <a:lstStyle/>
        <a:p>
          <a:endParaRPr lang="en-US" sz="1400"/>
        </a:p>
      </dgm:t>
    </dgm:pt>
    <dgm:pt modelId="{E0158E0A-A63B-4A43-AA52-0F7468191F6F}" type="sibTrans" cxnId="{CDAD016C-31CB-423D-86F8-ACAB3F55FF14}">
      <dgm:prSet/>
      <dgm:spPr/>
      <dgm:t>
        <a:bodyPr/>
        <a:lstStyle/>
        <a:p>
          <a:endParaRPr lang="en-US" sz="1400"/>
        </a:p>
      </dgm:t>
    </dgm:pt>
    <dgm:pt modelId="{9850A326-7D40-4B54-B038-F5ED882DC6C9}">
      <dgm:prSet custT="1"/>
      <dgm:spPr>
        <a:ln>
          <a:solidFill>
            <a:schemeClr val="bg1"/>
          </a:solidFill>
        </a:ln>
        <a:scene3d>
          <a:camera prst="orthographicFront">
            <a:rot lat="0" lon="0" rev="0"/>
          </a:camera>
          <a:lightRig rig="contrasting" dir="t">
            <a:rot lat="0" lon="0" rev="1200000"/>
          </a:lightRig>
        </a:scene3d>
        <a:sp3d contourW="19050" prstMaterial="metal">
          <a:bevelB w="165100" h="254000"/>
        </a:sp3d>
      </dgm:spPr>
      <dgm:t>
        <a:bodyPr/>
        <a:lstStyle/>
        <a:p>
          <a:r>
            <a:rPr lang="en-US" sz="1800" dirty="0" smtClean="0"/>
            <a:t>Total Viewing Measurement</a:t>
          </a:r>
          <a:endParaRPr lang="en-US" sz="1800" dirty="0"/>
        </a:p>
      </dgm:t>
    </dgm:pt>
    <dgm:pt modelId="{533701D9-19D9-4D29-933B-D990A2170945}" type="parTrans" cxnId="{B4EB49E6-72FE-4859-B69D-0C52B479476A}">
      <dgm:prSet/>
      <dgm:spPr/>
      <dgm:t>
        <a:bodyPr/>
        <a:lstStyle/>
        <a:p>
          <a:endParaRPr lang="en-US" sz="1400"/>
        </a:p>
      </dgm:t>
    </dgm:pt>
    <dgm:pt modelId="{E246ABBA-9687-4AB1-91A4-FC6849AF5FFB}" type="sibTrans" cxnId="{B4EB49E6-72FE-4859-B69D-0C52B479476A}">
      <dgm:prSet/>
      <dgm:spPr/>
      <dgm:t>
        <a:bodyPr/>
        <a:lstStyle/>
        <a:p>
          <a:endParaRPr lang="en-US" sz="1400"/>
        </a:p>
      </dgm:t>
    </dgm:pt>
    <dgm:pt modelId="{B4CB7DC9-3AB1-48E7-96D4-8B1D37F497A8}">
      <dgm:prSet phldrT="[Text]" custT="1"/>
      <dgm:spPr/>
      <dgm:t>
        <a:bodyPr/>
        <a:lstStyle/>
        <a:p>
          <a:r>
            <a:rPr lang="en-US" sz="1200" dirty="0" smtClean="0"/>
            <a:t>Click stream also captured to identify on device viewing</a:t>
          </a:r>
          <a:endParaRPr lang="en-US" sz="1200" dirty="0"/>
        </a:p>
      </dgm:t>
    </dgm:pt>
    <dgm:pt modelId="{E7E46EC3-18D8-4F0D-A56D-7ADA31E362FD}" type="parTrans" cxnId="{0B4719EA-E001-424A-B9E8-ACC75A2B8DC9}">
      <dgm:prSet/>
      <dgm:spPr/>
      <dgm:t>
        <a:bodyPr/>
        <a:lstStyle/>
        <a:p>
          <a:endParaRPr lang="en-US" sz="1400"/>
        </a:p>
      </dgm:t>
    </dgm:pt>
    <dgm:pt modelId="{4F2E3D77-2454-4FB7-9D64-1C6EE3DD7186}" type="sibTrans" cxnId="{0B4719EA-E001-424A-B9E8-ACC75A2B8DC9}">
      <dgm:prSet/>
      <dgm:spPr/>
      <dgm:t>
        <a:bodyPr/>
        <a:lstStyle/>
        <a:p>
          <a:endParaRPr lang="en-US" sz="1400"/>
        </a:p>
      </dgm:t>
    </dgm:pt>
    <dgm:pt modelId="{F683821D-D0E6-4FD6-8559-EA7C84CBB8E4}">
      <dgm:prSet custT="1"/>
      <dgm:spPr/>
      <dgm:t>
        <a:bodyPr/>
        <a:lstStyle/>
        <a:p>
          <a:r>
            <a:rPr lang="en-US" sz="1200" dirty="0" smtClean="0"/>
            <a:t>Viewing consumption, such as viewing source and viewing time of day, are measured on an individual basis</a:t>
          </a:r>
          <a:endParaRPr lang="en-US" sz="1200" dirty="0"/>
        </a:p>
      </dgm:t>
    </dgm:pt>
    <dgm:pt modelId="{21C638F8-2268-4282-925D-D98B28D8AADA}" type="parTrans" cxnId="{9B6DEC3A-02BA-499D-BA9C-24B4652AB0CF}">
      <dgm:prSet/>
      <dgm:spPr/>
      <dgm:t>
        <a:bodyPr/>
        <a:lstStyle/>
        <a:p>
          <a:endParaRPr lang="en-US" sz="1400"/>
        </a:p>
      </dgm:t>
    </dgm:pt>
    <dgm:pt modelId="{47D6620E-EAB6-4EDC-9D29-D35E012B691C}" type="sibTrans" cxnId="{9B6DEC3A-02BA-499D-BA9C-24B4652AB0CF}">
      <dgm:prSet/>
      <dgm:spPr/>
      <dgm:t>
        <a:bodyPr/>
        <a:lstStyle/>
        <a:p>
          <a:endParaRPr lang="en-US" sz="1400"/>
        </a:p>
      </dgm:t>
    </dgm:pt>
    <dgm:pt modelId="{AD6CFFC2-F70F-48DA-AB25-5CAB360209D9}" type="pres">
      <dgm:prSet presAssocID="{B7FDA0BC-B487-4925-8AC5-21B84F54CA6D}" presName="Name0" presStyleCnt="0">
        <dgm:presLayoutVars>
          <dgm:dir/>
          <dgm:animLvl val="lvl"/>
          <dgm:resizeHandles val="exact"/>
        </dgm:presLayoutVars>
      </dgm:prSet>
      <dgm:spPr/>
      <dgm:t>
        <a:bodyPr/>
        <a:lstStyle/>
        <a:p>
          <a:endParaRPr lang="en-US"/>
        </a:p>
      </dgm:t>
    </dgm:pt>
    <dgm:pt modelId="{624D7598-26BF-4412-AA4D-AD8E2756F764}" type="pres">
      <dgm:prSet presAssocID="{B7FDA0BC-B487-4925-8AC5-21B84F54CA6D}" presName="tSp" presStyleCnt="0"/>
      <dgm:spPr/>
    </dgm:pt>
    <dgm:pt modelId="{7397BFA8-8B96-4799-AB9D-7DDC05419E7E}" type="pres">
      <dgm:prSet presAssocID="{B7FDA0BC-B487-4925-8AC5-21B84F54CA6D}" presName="bSp" presStyleCnt="0"/>
      <dgm:spPr/>
    </dgm:pt>
    <dgm:pt modelId="{E67C74AF-23DA-4B78-97A8-B940F2A8667D}" type="pres">
      <dgm:prSet presAssocID="{B7FDA0BC-B487-4925-8AC5-21B84F54CA6D}" presName="process" presStyleCnt="0"/>
      <dgm:spPr/>
    </dgm:pt>
    <dgm:pt modelId="{53BBD169-DD2B-4F29-B1D5-27EC89A5C139}" type="pres">
      <dgm:prSet presAssocID="{1248E802-8DE2-417F-B053-8FD8B6C09A40}" presName="composite1" presStyleCnt="0"/>
      <dgm:spPr/>
    </dgm:pt>
    <dgm:pt modelId="{BF11EFF3-368D-42BF-A64F-3F09F18899AC}" type="pres">
      <dgm:prSet presAssocID="{1248E802-8DE2-417F-B053-8FD8B6C09A40}" presName="dummyNode1" presStyleLbl="node1" presStyleIdx="0" presStyleCnt="4"/>
      <dgm:spPr/>
    </dgm:pt>
    <dgm:pt modelId="{0021E0EC-9A0D-4CA9-A17B-A35F1D493E49}" type="pres">
      <dgm:prSet presAssocID="{1248E802-8DE2-417F-B053-8FD8B6C09A40}" presName="childNode1" presStyleLbl="bgAcc1" presStyleIdx="0" presStyleCnt="4" custScaleY="115739">
        <dgm:presLayoutVars>
          <dgm:bulletEnabled val="1"/>
        </dgm:presLayoutVars>
      </dgm:prSet>
      <dgm:spPr/>
      <dgm:t>
        <a:bodyPr/>
        <a:lstStyle/>
        <a:p>
          <a:endParaRPr lang="en-US"/>
        </a:p>
      </dgm:t>
    </dgm:pt>
    <dgm:pt modelId="{07F40B6C-FBDD-4065-976D-64BEF47CC0B4}" type="pres">
      <dgm:prSet presAssocID="{1248E802-8DE2-417F-B053-8FD8B6C09A40}" presName="childNode1tx" presStyleLbl="bgAcc1" presStyleIdx="0" presStyleCnt="4">
        <dgm:presLayoutVars>
          <dgm:bulletEnabled val="1"/>
        </dgm:presLayoutVars>
      </dgm:prSet>
      <dgm:spPr/>
      <dgm:t>
        <a:bodyPr/>
        <a:lstStyle/>
        <a:p>
          <a:endParaRPr lang="en-US"/>
        </a:p>
      </dgm:t>
    </dgm:pt>
    <dgm:pt modelId="{CF6D147D-8176-4DDD-86DE-C9C8FF495234}" type="pres">
      <dgm:prSet presAssocID="{1248E802-8DE2-417F-B053-8FD8B6C09A40}" presName="parentNode1" presStyleLbl="node1" presStyleIdx="0" presStyleCnt="4">
        <dgm:presLayoutVars>
          <dgm:chMax val="1"/>
          <dgm:bulletEnabled val="1"/>
        </dgm:presLayoutVars>
      </dgm:prSet>
      <dgm:spPr/>
      <dgm:t>
        <a:bodyPr/>
        <a:lstStyle/>
        <a:p>
          <a:endParaRPr lang="en-US"/>
        </a:p>
      </dgm:t>
    </dgm:pt>
    <dgm:pt modelId="{643518F6-62B3-49F5-881B-BAEDD8603BCA}" type="pres">
      <dgm:prSet presAssocID="{1248E802-8DE2-417F-B053-8FD8B6C09A40}" presName="connSite1" presStyleCnt="0"/>
      <dgm:spPr/>
    </dgm:pt>
    <dgm:pt modelId="{DFBD5EAE-39AE-403C-B2F8-4B009D2D6E3D}" type="pres">
      <dgm:prSet presAssocID="{61D6C9D7-7C93-417E-8689-B3EAA9B44B1B}" presName="Name9" presStyleLbl="sibTrans2D1" presStyleIdx="0" presStyleCnt="3"/>
      <dgm:spPr/>
      <dgm:t>
        <a:bodyPr/>
        <a:lstStyle/>
        <a:p>
          <a:endParaRPr lang="en-US"/>
        </a:p>
      </dgm:t>
    </dgm:pt>
    <dgm:pt modelId="{9C5A8552-123D-4FC6-8D07-5D882CD1F482}" type="pres">
      <dgm:prSet presAssocID="{8FDE58C9-585E-4A60-82E2-7E637641CB4F}" presName="composite2" presStyleCnt="0"/>
      <dgm:spPr/>
    </dgm:pt>
    <dgm:pt modelId="{50A664FA-2868-4ECB-A5ED-A768DD6CD094}" type="pres">
      <dgm:prSet presAssocID="{8FDE58C9-585E-4A60-82E2-7E637641CB4F}" presName="dummyNode2" presStyleLbl="node1" presStyleIdx="0" presStyleCnt="4"/>
      <dgm:spPr/>
    </dgm:pt>
    <dgm:pt modelId="{FD8FB85C-C03E-4E9C-9BE4-A99000470C66}" type="pres">
      <dgm:prSet presAssocID="{8FDE58C9-585E-4A60-82E2-7E637641CB4F}" presName="childNode2" presStyleLbl="bgAcc1" presStyleIdx="1" presStyleCnt="4" custScaleY="115739">
        <dgm:presLayoutVars>
          <dgm:bulletEnabled val="1"/>
        </dgm:presLayoutVars>
      </dgm:prSet>
      <dgm:spPr/>
      <dgm:t>
        <a:bodyPr/>
        <a:lstStyle/>
        <a:p>
          <a:endParaRPr lang="en-US"/>
        </a:p>
      </dgm:t>
    </dgm:pt>
    <dgm:pt modelId="{183A1BA5-A192-40C5-8B10-7F2358120148}" type="pres">
      <dgm:prSet presAssocID="{8FDE58C9-585E-4A60-82E2-7E637641CB4F}" presName="childNode2tx" presStyleLbl="bgAcc1" presStyleIdx="1" presStyleCnt="4">
        <dgm:presLayoutVars>
          <dgm:bulletEnabled val="1"/>
        </dgm:presLayoutVars>
      </dgm:prSet>
      <dgm:spPr/>
      <dgm:t>
        <a:bodyPr/>
        <a:lstStyle/>
        <a:p>
          <a:endParaRPr lang="en-US"/>
        </a:p>
      </dgm:t>
    </dgm:pt>
    <dgm:pt modelId="{C004F991-1D80-44DE-AAAA-F48D78788143}" type="pres">
      <dgm:prSet presAssocID="{8FDE58C9-585E-4A60-82E2-7E637641CB4F}" presName="parentNode2" presStyleLbl="node1" presStyleIdx="1" presStyleCnt="4">
        <dgm:presLayoutVars>
          <dgm:chMax val="0"/>
          <dgm:bulletEnabled val="1"/>
        </dgm:presLayoutVars>
      </dgm:prSet>
      <dgm:spPr/>
      <dgm:t>
        <a:bodyPr/>
        <a:lstStyle/>
        <a:p>
          <a:endParaRPr lang="en-US"/>
        </a:p>
      </dgm:t>
    </dgm:pt>
    <dgm:pt modelId="{3DBE9BE0-F213-402A-9CAC-3CF661D87440}" type="pres">
      <dgm:prSet presAssocID="{8FDE58C9-585E-4A60-82E2-7E637641CB4F}" presName="connSite2" presStyleCnt="0"/>
      <dgm:spPr/>
    </dgm:pt>
    <dgm:pt modelId="{4208FE02-3D99-4325-AFAD-6DA82F41C462}" type="pres">
      <dgm:prSet presAssocID="{E61C2BC6-8C18-4597-9AF1-2088C697E794}" presName="Name18" presStyleLbl="sibTrans2D1" presStyleIdx="1" presStyleCnt="3"/>
      <dgm:spPr/>
      <dgm:t>
        <a:bodyPr/>
        <a:lstStyle/>
        <a:p>
          <a:endParaRPr lang="en-US"/>
        </a:p>
      </dgm:t>
    </dgm:pt>
    <dgm:pt modelId="{36DD96A6-962C-489F-A28D-5ED2E4BA3A7A}" type="pres">
      <dgm:prSet presAssocID="{F9512BF6-E536-4600-9E22-E83028EFC5FB}" presName="composite1" presStyleCnt="0"/>
      <dgm:spPr/>
    </dgm:pt>
    <dgm:pt modelId="{57E369BB-ABE0-411B-87FB-46E1AE30F661}" type="pres">
      <dgm:prSet presAssocID="{F9512BF6-E536-4600-9E22-E83028EFC5FB}" presName="dummyNode1" presStyleLbl="node1" presStyleIdx="1" presStyleCnt="4"/>
      <dgm:spPr/>
    </dgm:pt>
    <dgm:pt modelId="{3C6BB6E3-DC50-4EF4-96D7-4767BB765861}" type="pres">
      <dgm:prSet presAssocID="{F9512BF6-E536-4600-9E22-E83028EFC5FB}" presName="childNode1" presStyleLbl="bgAcc1" presStyleIdx="2" presStyleCnt="4" custScaleY="115739">
        <dgm:presLayoutVars>
          <dgm:bulletEnabled val="1"/>
        </dgm:presLayoutVars>
      </dgm:prSet>
      <dgm:spPr/>
      <dgm:t>
        <a:bodyPr/>
        <a:lstStyle/>
        <a:p>
          <a:endParaRPr lang="en-US"/>
        </a:p>
      </dgm:t>
    </dgm:pt>
    <dgm:pt modelId="{71D17FC2-117F-4E57-937D-B5566360C306}" type="pres">
      <dgm:prSet presAssocID="{F9512BF6-E536-4600-9E22-E83028EFC5FB}" presName="childNode1tx" presStyleLbl="bgAcc1" presStyleIdx="2" presStyleCnt="4">
        <dgm:presLayoutVars>
          <dgm:bulletEnabled val="1"/>
        </dgm:presLayoutVars>
      </dgm:prSet>
      <dgm:spPr/>
      <dgm:t>
        <a:bodyPr/>
        <a:lstStyle/>
        <a:p>
          <a:endParaRPr lang="en-US"/>
        </a:p>
      </dgm:t>
    </dgm:pt>
    <dgm:pt modelId="{51D0F04A-1541-4C55-B50F-0C2856DBFECA}" type="pres">
      <dgm:prSet presAssocID="{F9512BF6-E536-4600-9E22-E83028EFC5FB}" presName="parentNode1" presStyleLbl="node1" presStyleIdx="2" presStyleCnt="4">
        <dgm:presLayoutVars>
          <dgm:chMax val="1"/>
          <dgm:bulletEnabled val="1"/>
        </dgm:presLayoutVars>
      </dgm:prSet>
      <dgm:spPr/>
      <dgm:t>
        <a:bodyPr/>
        <a:lstStyle/>
        <a:p>
          <a:endParaRPr lang="en-US"/>
        </a:p>
      </dgm:t>
    </dgm:pt>
    <dgm:pt modelId="{75765FAB-901A-44A7-8196-62F61D1845D6}" type="pres">
      <dgm:prSet presAssocID="{F9512BF6-E536-4600-9E22-E83028EFC5FB}" presName="connSite1" presStyleCnt="0"/>
      <dgm:spPr/>
    </dgm:pt>
    <dgm:pt modelId="{900E2F26-2142-48AB-BE16-558C6728257E}" type="pres">
      <dgm:prSet presAssocID="{D42E67BE-2D15-4042-9443-0AFCDCE5A311}" presName="Name9" presStyleLbl="sibTrans2D1" presStyleIdx="2" presStyleCnt="3"/>
      <dgm:spPr/>
      <dgm:t>
        <a:bodyPr/>
        <a:lstStyle/>
        <a:p>
          <a:endParaRPr lang="en-US"/>
        </a:p>
      </dgm:t>
    </dgm:pt>
    <dgm:pt modelId="{5C4D8807-3637-4648-8EAD-4FFE6173B5C7}" type="pres">
      <dgm:prSet presAssocID="{9850A326-7D40-4B54-B038-F5ED882DC6C9}" presName="composite2" presStyleCnt="0"/>
      <dgm:spPr/>
    </dgm:pt>
    <dgm:pt modelId="{81400CA3-6ACA-45C9-ACC0-6F129FA57006}" type="pres">
      <dgm:prSet presAssocID="{9850A326-7D40-4B54-B038-F5ED882DC6C9}" presName="dummyNode2" presStyleLbl="node1" presStyleIdx="2" presStyleCnt="4"/>
      <dgm:spPr/>
    </dgm:pt>
    <dgm:pt modelId="{3D4E88CA-8705-42F2-BBEC-A419CFD83971}" type="pres">
      <dgm:prSet presAssocID="{9850A326-7D40-4B54-B038-F5ED882DC6C9}" presName="childNode2" presStyleLbl="bgAcc1" presStyleIdx="3" presStyleCnt="4" custScaleY="115739">
        <dgm:presLayoutVars>
          <dgm:bulletEnabled val="1"/>
        </dgm:presLayoutVars>
      </dgm:prSet>
      <dgm:spPr/>
      <dgm:t>
        <a:bodyPr/>
        <a:lstStyle/>
        <a:p>
          <a:endParaRPr lang="en-US"/>
        </a:p>
      </dgm:t>
    </dgm:pt>
    <dgm:pt modelId="{5F194EDE-1158-4660-8641-9ED87A77F575}" type="pres">
      <dgm:prSet presAssocID="{9850A326-7D40-4B54-B038-F5ED882DC6C9}" presName="childNode2tx" presStyleLbl="bgAcc1" presStyleIdx="3" presStyleCnt="4">
        <dgm:presLayoutVars>
          <dgm:bulletEnabled val="1"/>
        </dgm:presLayoutVars>
      </dgm:prSet>
      <dgm:spPr/>
      <dgm:t>
        <a:bodyPr/>
        <a:lstStyle/>
        <a:p>
          <a:endParaRPr lang="en-US"/>
        </a:p>
      </dgm:t>
    </dgm:pt>
    <dgm:pt modelId="{DF214EFC-FF2F-4F60-B2F2-DC98D6FED3D1}" type="pres">
      <dgm:prSet presAssocID="{9850A326-7D40-4B54-B038-F5ED882DC6C9}" presName="parentNode2" presStyleLbl="node1" presStyleIdx="3" presStyleCnt="4">
        <dgm:presLayoutVars>
          <dgm:chMax val="0"/>
          <dgm:bulletEnabled val="1"/>
        </dgm:presLayoutVars>
      </dgm:prSet>
      <dgm:spPr/>
      <dgm:t>
        <a:bodyPr/>
        <a:lstStyle/>
        <a:p>
          <a:endParaRPr lang="en-US"/>
        </a:p>
      </dgm:t>
    </dgm:pt>
    <dgm:pt modelId="{9CD12942-A639-4B0A-82DF-67435BAF4092}" type="pres">
      <dgm:prSet presAssocID="{9850A326-7D40-4B54-B038-F5ED882DC6C9}" presName="connSite2" presStyleCnt="0"/>
      <dgm:spPr/>
    </dgm:pt>
  </dgm:ptLst>
  <dgm:cxnLst>
    <dgm:cxn modelId="{FE78A37C-79C8-4D54-A9B6-2ECFC62A0879}" srcId="{F9512BF6-E536-4600-9E22-E83028EFC5FB}" destId="{0ECF7E00-1365-4D30-A44B-95C040F9EAD9}" srcOrd="0" destOrd="0" parTransId="{1E39A202-C254-48EB-861E-D20FCD3EE0C7}" sibTransId="{B25E2740-472A-40CC-8740-268C829FA02A}"/>
    <dgm:cxn modelId="{874EFFD6-5D98-432D-8B1B-0685C84563D2}" type="presOf" srcId="{2A17FD55-50A0-432C-8FDC-9809CCC1C5F2}" destId="{07F40B6C-FBDD-4065-976D-64BEF47CC0B4}" srcOrd="1" destOrd="0" presId="urn:microsoft.com/office/officeart/2005/8/layout/hProcess4"/>
    <dgm:cxn modelId="{C3CBB147-CCD0-4847-BDEB-8318FFB1D305}" type="presOf" srcId="{61D6C9D7-7C93-417E-8689-B3EAA9B44B1B}" destId="{DFBD5EAE-39AE-403C-B2F8-4B009D2D6E3D}" srcOrd="0" destOrd="0" presId="urn:microsoft.com/office/officeart/2005/8/layout/hProcess4"/>
    <dgm:cxn modelId="{691908AB-8616-477E-8550-1D553E2D3D9B}" srcId="{B7FDA0BC-B487-4925-8AC5-21B84F54CA6D}" destId="{8FDE58C9-585E-4A60-82E2-7E637641CB4F}" srcOrd="1" destOrd="0" parTransId="{87FF3D54-6FA1-4964-8876-AE123A2DD2A8}" sibTransId="{E61C2BC6-8C18-4597-9AF1-2088C697E794}"/>
    <dgm:cxn modelId="{44FA40E7-5556-45AE-9D4E-F6579EB4C349}" type="presOf" srcId="{0ECF7E00-1365-4D30-A44B-95C040F9EAD9}" destId="{3C6BB6E3-DC50-4EF4-96D7-4767BB765861}" srcOrd="0" destOrd="0" presId="urn:microsoft.com/office/officeart/2005/8/layout/hProcess4"/>
    <dgm:cxn modelId="{0AB8FBE1-71A8-49F3-85B9-3FC90FEF3898}" type="presOf" srcId="{36BC0C4E-1577-4D1F-9C93-705637B7FCDE}" destId="{FD8FB85C-C03E-4E9C-9BE4-A99000470C66}" srcOrd="0" destOrd="0" presId="urn:microsoft.com/office/officeart/2005/8/layout/hProcess4"/>
    <dgm:cxn modelId="{BB9BEE77-621D-4B59-9119-F65B26970916}" type="presOf" srcId="{F683821D-D0E6-4FD6-8559-EA7C84CBB8E4}" destId="{5F194EDE-1158-4660-8641-9ED87A77F575}" srcOrd="1" destOrd="0" presId="urn:microsoft.com/office/officeart/2005/8/layout/hProcess4"/>
    <dgm:cxn modelId="{7C944A7D-79C3-4F58-8DD6-99C8B2C69B81}" type="presOf" srcId="{0ECF7E00-1365-4D30-A44B-95C040F9EAD9}" destId="{71D17FC2-117F-4E57-937D-B5566360C306}" srcOrd="1" destOrd="0" presId="urn:microsoft.com/office/officeart/2005/8/layout/hProcess4"/>
    <dgm:cxn modelId="{6FB8CF5E-C675-4F58-BE2E-CA457343A6FC}" type="presOf" srcId="{B4CB7DC9-3AB1-48E7-96D4-8B1D37F497A8}" destId="{183A1BA5-A192-40C5-8B10-7F2358120148}" srcOrd="1" destOrd="1" presId="urn:microsoft.com/office/officeart/2005/8/layout/hProcess4"/>
    <dgm:cxn modelId="{7DF571E9-29A7-469E-A103-78ED6B3921EC}" type="presOf" srcId="{36BC0C4E-1577-4D1F-9C93-705637B7FCDE}" destId="{183A1BA5-A192-40C5-8B10-7F2358120148}" srcOrd="1" destOrd="0" presId="urn:microsoft.com/office/officeart/2005/8/layout/hProcess4"/>
    <dgm:cxn modelId="{DD9C1AAA-9F34-413E-AB43-1A600D22DA12}" type="presOf" srcId="{B4CB7DC9-3AB1-48E7-96D4-8B1D37F497A8}" destId="{FD8FB85C-C03E-4E9C-9BE4-A99000470C66}" srcOrd="0" destOrd="1" presId="urn:microsoft.com/office/officeart/2005/8/layout/hProcess4"/>
    <dgm:cxn modelId="{54EB2326-52E6-4165-A4FF-0BA2DB4F5127}" srcId="{8FDE58C9-585E-4A60-82E2-7E637641CB4F}" destId="{36BC0C4E-1577-4D1F-9C93-705637B7FCDE}" srcOrd="0" destOrd="0" parTransId="{AD21E6EC-A697-4E58-B7F0-E2EBFCF5E2C5}" sibTransId="{84EBB999-C784-4E23-B662-95D79EE71515}"/>
    <dgm:cxn modelId="{6499B952-96A7-43E7-BADF-DBCEBD976A4E}" type="presOf" srcId="{91BEF8BA-B141-4299-9442-C1E0E7B1BFE1}" destId="{07F40B6C-FBDD-4065-976D-64BEF47CC0B4}" srcOrd="1" destOrd="1" presId="urn:microsoft.com/office/officeart/2005/8/layout/hProcess4"/>
    <dgm:cxn modelId="{A58F0FB0-5DB0-491C-ACA7-AC9E5B8F223E}" type="presOf" srcId="{1248E802-8DE2-417F-B053-8FD8B6C09A40}" destId="{CF6D147D-8176-4DDD-86DE-C9C8FF495234}" srcOrd="0" destOrd="0" presId="urn:microsoft.com/office/officeart/2005/8/layout/hProcess4"/>
    <dgm:cxn modelId="{F110A397-5FE7-454E-A796-152180963EF6}" type="presOf" srcId="{E61C2BC6-8C18-4597-9AF1-2088C697E794}" destId="{4208FE02-3D99-4325-AFAD-6DA82F41C462}" srcOrd="0" destOrd="0" presId="urn:microsoft.com/office/officeart/2005/8/layout/hProcess4"/>
    <dgm:cxn modelId="{1D9FB8B7-16AD-438D-B869-1809D2A38D84}" type="presOf" srcId="{B7FDA0BC-B487-4925-8AC5-21B84F54CA6D}" destId="{AD6CFFC2-F70F-48DA-AB25-5CAB360209D9}" srcOrd="0" destOrd="0" presId="urn:microsoft.com/office/officeart/2005/8/layout/hProcess4"/>
    <dgm:cxn modelId="{0B4719EA-E001-424A-B9E8-ACC75A2B8DC9}" srcId="{8FDE58C9-585E-4A60-82E2-7E637641CB4F}" destId="{B4CB7DC9-3AB1-48E7-96D4-8B1D37F497A8}" srcOrd="1" destOrd="0" parTransId="{E7E46EC3-18D8-4F0D-A56D-7ADA31E362FD}" sibTransId="{4F2E3D77-2454-4FB7-9D64-1C6EE3DD7186}"/>
    <dgm:cxn modelId="{B4EB49E6-72FE-4859-B69D-0C52B479476A}" srcId="{B7FDA0BC-B487-4925-8AC5-21B84F54CA6D}" destId="{9850A326-7D40-4B54-B038-F5ED882DC6C9}" srcOrd="3" destOrd="0" parTransId="{533701D9-19D9-4D29-933B-D990A2170945}" sibTransId="{E246ABBA-9687-4AB1-91A4-FC6849AF5FFB}"/>
    <dgm:cxn modelId="{9ABEE08A-C6FA-4DF6-B303-D39EF18A49F3}" type="presOf" srcId="{F9512BF6-E536-4600-9E22-E83028EFC5FB}" destId="{51D0F04A-1541-4C55-B50F-0C2856DBFECA}" srcOrd="0" destOrd="0" presId="urn:microsoft.com/office/officeart/2005/8/layout/hProcess4"/>
    <dgm:cxn modelId="{8901075A-5846-4E0B-92F5-D3544DCB0367}" srcId="{B7FDA0BC-B487-4925-8AC5-21B84F54CA6D}" destId="{1248E802-8DE2-417F-B053-8FD8B6C09A40}" srcOrd="0" destOrd="0" parTransId="{196CB786-C73D-4AAC-B002-0E159FB78323}" sibTransId="{61D6C9D7-7C93-417E-8689-B3EAA9B44B1B}"/>
    <dgm:cxn modelId="{B5231B7F-9202-49E3-9E90-BA9C593ABE8D}" srcId="{B7FDA0BC-B487-4925-8AC5-21B84F54CA6D}" destId="{F9512BF6-E536-4600-9E22-E83028EFC5FB}" srcOrd="2" destOrd="0" parTransId="{142FE421-8736-4E44-8FD3-649ABCE5B5CC}" sibTransId="{D42E67BE-2D15-4042-9443-0AFCDCE5A311}"/>
    <dgm:cxn modelId="{D7FC8E60-C667-4102-9E76-3BFAA92B36D5}" type="presOf" srcId="{8FDE58C9-585E-4A60-82E2-7E637641CB4F}" destId="{C004F991-1D80-44DE-AAAA-F48D78788143}" srcOrd="0" destOrd="0" presId="urn:microsoft.com/office/officeart/2005/8/layout/hProcess4"/>
    <dgm:cxn modelId="{7FC36CA3-9ED7-4876-865C-F171558C284A}" type="presOf" srcId="{9850A326-7D40-4B54-B038-F5ED882DC6C9}" destId="{DF214EFC-FF2F-4F60-B2F2-DC98D6FED3D1}" srcOrd="0" destOrd="0" presId="urn:microsoft.com/office/officeart/2005/8/layout/hProcess4"/>
    <dgm:cxn modelId="{44FDE10E-EC7B-4CBF-ACF2-DD7E54332BA6}" type="presOf" srcId="{2A17FD55-50A0-432C-8FDC-9809CCC1C5F2}" destId="{0021E0EC-9A0D-4CA9-A17B-A35F1D493E49}" srcOrd="0" destOrd="0" presId="urn:microsoft.com/office/officeart/2005/8/layout/hProcess4"/>
    <dgm:cxn modelId="{66ABB0B8-92CB-4942-A917-502AD7CD726F}" type="presOf" srcId="{D42E67BE-2D15-4042-9443-0AFCDCE5A311}" destId="{900E2F26-2142-48AB-BE16-558C6728257E}" srcOrd="0" destOrd="0" presId="urn:microsoft.com/office/officeart/2005/8/layout/hProcess4"/>
    <dgm:cxn modelId="{FB409348-1688-4F00-995E-303A15E35C5F}" type="presOf" srcId="{91BEF8BA-B141-4299-9442-C1E0E7B1BFE1}" destId="{0021E0EC-9A0D-4CA9-A17B-A35F1D493E49}" srcOrd="0" destOrd="1" presId="urn:microsoft.com/office/officeart/2005/8/layout/hProcess4"/>
    <dgm:cxn modelId="{F175BBC8-CB20-4005-8E95-7A15B2E51AE2}" srcId="{1248E802-8DE2-417F-B053-8FD8B6C09A40}" destId="{2A17FD55-50A0-432C-8FDC-9809CCC1C5F2}" srcOrd="0" destOrd="0" parTransId="{69916719-45C8-47C5-AFD0-B7F3C105D311}" sibTransId="{AC40135D-D0B2-4AA0-AA24-9882654E7715}"/>
    <dgm:cxn modelId="{546A73E0-22B0-4370-8456-0B99DEBDD25B}" type="presOf" srcId="{F683821D-D0E6-4FD6-8559-EA7C84CBB8E4}" destId="{3D4E88CA-8705-42F2-BBEC-A419CFD83971}" srcOrd="0" destOrd="0" presId="urn:microsoft.com/office/officeart/2005/8/layout/hProcess4"/>
    <dgm:cxn modelId="{CDAD016C-31CB-423D-86F8-ACAB3F55FF14}" srcId="{1248E802-8DE2-417F-B053-8FD8B6C09A40}" destId="{91BEF8BA-B141-4299-9442-C1E0E7B1BFE1}" srcOrd="1" destOrd="0" parTransId="{360EBDE6-BDCC-4C7A-9BC3-E2E443509769}" sibTransId="{E0158E0A-A63B-4A43-AA52-0F7468191F6F}"/>
    <dgm:cxn modelId="{9B6DEC3A-02BA-499D-BA9C-24B4652AB0CF}" srcId="{9850A326-7D40-4B54-B038-F5ED882DC6C9}" destId="{F683821D-D0E6-4FD6-8559-EA7C84CBB8E4}" srcOrd="0" destOrd="0" parTransId="{21C638F8-2268-4282-925D-D98B28D8AADA}" sibTransId="{47D6620E-EAB6-4EDC-9D29-D35E012B691C}"/>
    <dgm:cxn modelId="{9AE2FB85-503A-4922-B959-CA35A0B7F4EA}" type="presParOf" srcId="{AD6CFFC2-F70F-48DA-AB25-5CAB360209D9}" destId="{624D7598-26BF-4412-AA4D-AD8E2756F764}" srcOrd="0" destOrd="0" presId="urn:microsoft.com/office/officeart/2005/8/layout/hProcess4"/>
    <dgm:cxn modelId="{445D3C69-7940-4FDF-AB51-ED99E7EA5D3A}" type="presParOf" srcId="{AD6CFFC2-F70F-48DA-AB25-5CAB360209D9}" destId="{7397BFA8-8B96-4799-AB9D-7DDC05419E7E}" srcOrd="1" destOrd="0" presId="urn:microsoft.com/office/officeart/2005/8/layout/hProcess4"/>
    <dgm:cxn modelId="{CE341C5D-5447-474C-BB84-1A746F7BE475}" type="presParOf" srcId="{AD6CFFC2-F70F-48DA-AB25-5CAB360209D9}" destId="{E67C74AF-23DA-4B78-97A8-B940F2A8667D}" srcOrd="2" destOrd="0" presId="urn:microsoft.com/office/officeart/2005/8/layout/hProcess4"/>
    <dgm:cxn modelId="{CE70387F-DD85-4556-BADF-DCA6DE182EF3}" type="presParOf" srcId="{E67C74AF-23DA-4B78-97A8-B940F2A8667D}" destId="{53BBD169-DD2B-4F29-B1D5-27EC89A5C139}" srcOrd="0" destOrd="0" presId="urn:microsoft.com/office/officeart/2005/8/layout/hProcess4"/>
    <dgm:cxn modelId="{8CA2EABA-F3A1-4E8D-83D9-B0CBFD72BDB7}" type="presParOf" srcId="{53BBD169-DD2B-4F29-B1D5-27EC89A5C139}" destId="{BF11EFF3-368D-42BF-A64F-3F09F18899AC}" srcOrd="0" destOrd="0" presId="urn:microsoft.com/office/officeart/2005/8/layout/hProcess4"/>
    <dgm:cxn modelId="{6E9127B7-7417-4D67-BF3E-B8BC3E2674CB}" type="presParOf" srcId="{53BBD169-DD2B-4F29-B1D5-27EC89A5C139}" destId="{0021E0EC-9A0D-4CA9-A17B-A35F1D493E49}" srcOrd="1" destOrd="0" presId="urn:microsoft.com/office/officeart/2005/8/layout/hProcess4"/>
    <dgm:cxn modelId="{2798E86C-6A4C-415C-85B2-8EDCD4E96BE7}" type="presParOf" srcId="{53BBD169-DD2B-4F29-B1D5-27EC89A5C139}" destId="{07F40B6C-FBDD-4065-976D-64BEF47CC0B4}" srcOrd="2" destOrd="0" presId="urn:microsoft.com/office/officeart/2005/8/layout/hProcess4"/>
    <dgm:cxn modelId="{4D4FEF53-99B8-484A-8B01-24F5C4B1DD5E}" type="presParOf" srcId="{53BBD169-DD2B-4F29-B1D5-27EC89A5C139}" destId="{CF6D147D-8176-4DDD-86DE-C9C8FF495234}" srcOrd="3" destOrd="0" presId="urn:microsoft.com/office/officeart/2005/8/layout/hProcess4"/>
    <dgm:cxn modelId="{3BAEACCD-760F-486E-ABB9-9E5E781B4173}" type="presParOf" srcId="{53BBD169-DD2B-4F29-B1D5-27EC89A5C139}" destId="{643518F6-62B3-49F5-881B-BAEDD8603BCA}" srcOrd="4" destOrd="0" presId="urn:microsoft.com/office/officeart/2005/8/layout/hProcess4"/>
    <dgm:cxn modelId="{DE47BE95-776D-4D60-A5D8-503CC0EE7606}" type="presParOf" srcId="{E67C74AF-23DA-4B78-97A8-B940F2A8667D}" destId="{DFBD5EAE-39AE-403C-B2F8-4B009D2D6E3D}" srcOrd="1" destOrd="0" presId="urn:microsoft.com/office/officeart/2005/8/layout/hProcess4"/>
    <dgm:cxn modelId="{0E82FB17-B8AB-4EC0-8BAD-7081EF93B6F2}" type="presParOf" srcId="{E67C74AF-23DA-4B78-97A8-B940F2A8667D}" destId="{9C5A8552-123D-4FC6-8D07-5D882CD1F482}" srcOrd="2" destOrd="0" presId="urn:microsoft.com/office/officeart/2005/8/layout/hProcess4"/>
    <dgm:cxn modelId="{594A746B-BFDE-46FA-AE1C-9855BC65F784}" type="presParOf" srcId="{9C5A8552-123D-4FC6-8D07-5D882CD1F482}" destId="{50A664FA-2868-4ECB-A5ED-A768DD6CD094}" srcOrd="0" destOrd="0" presId="urn:microsoft.com/office/officeart/2005/8/layout/hProcess4"/>
    <dgm:cxn modelId="{BFCF8432-40FE-43F7-B972-42B54CCC6860}" type="presParOf" srcId="{9C5A8552-123D-4FC6-8D07-5D882CD1F482}" destId="{FD8FB85C-C03E-4E9C-9BE4-A99000470C66}" srcOrd="1" destOrd="0" presId="urn:microsoft.com/office/officeart/2005/8/layout/hProcess4"/>
    <dgm:cxn modelId="{1EE1E3BC-BCC6-4FEE-8CFC-3D0780DBAFA6}" type="presParOf" srcId="{9C5A8552-123D-4FC6-8D07-5D882CD1F482}" destId="{183A1BA5-A192-40C5-8B10-7F2358120148}" srcOrd="2" destOrd="0" presId="urn:microsoft.com/office/officeart/2005/8/layout/hProcess4"/>
    <dgm:cxn modelId="{6BF8853F-7DEF-45EB-A5B8-E64C620D32F9}" type="presParOf" srcId="{9C5A8552-123D-4FC6-8D07-5D882CD1F482}" destId="{C004F991-1D80-44DE-AAAA-F48D78788143}" srcOrd="3" destOrd="0" presId="urn:microsoft.com/office/officeart/2005/8/layout/hProcess4"/>
    <dgm:cxn modelId="{B1D86971-445F-4CBA-9D98-8C8911E1CE83}" type="presParOf" srcId="{9C5A8552-123D-4FC6-8D07-5D882CD1F482}" destId="{3DBE9BE0-F213-402A-9CAC-3CF661D87440}" srcOrd="4" destOrd="0" presId="urn:microsoft.com/office/officeart/2005/8/layout/hProcess4"/>
    <dgm:cxn modelId="{A546F90F-1581-42C4-B33D-D33699930BD9}" type="presParOf" srcId="{E67C74AF-23DA-4B78-97A8-B940F2A8667D}" destId="{4208FE02-3D99-4325-AFAD-6DA82F41C462}" srcOrd="3" destOrd="0" presId="urn:microsoft.com/office/officeart/2005/8/layout/hProcess4"/>
    <dgm:cxn modelId="{5B6C8C9F-F313-4BF5-8060-6A0A755B5461}" type="presParOf" srcId="{E67C74AF-23DA-4B78-97A8-B940F2A8667D}" destId="{36DD96A6-962C-489F-A28D-5ED2E4BA3A7A}" srcOrd="4" destOrd="0" presId="urn:microsoft.com/office/officeart/2005/8/layout/hProcess4"/>
    <dgm:cxn modelId="{33DF0F44-1639-4A1E-9D03-A8A837A0F4C1}" type="presParOf" srcId="{36DD96A6-962C-489F-A28D-5ED2E4BA3A7A}" destId="{57E369BB-ABE0-411B-87FB-46E1AE30F661}" srcOrd="0" destOrd="0" presId="urn:microsoft.com/office/officeart/2005/8/layout/hProcess4"/>
    <dgm:cxn modelId="{93F066BA-9C9D-475A-9410-13E3330E702D}" type="presParOf" srcId="{36DD96A6-962C-489F-A28D-5ED2E4BA3A7A}" destId="{3C6BB6E3-DC50-4EF4-96D7-4767BB765861}" srcOrd="1" destOrd="0" presId="urn:microsoft.com/office/officeart/2005/8/layout/hProcess4"/>
    <dgm:cxn modelId="{7A78162E-F542-4D6E-BC08-29A486C05CAA}" type="presParOf" srcId="{36DD96A6-962C-489F-A28D-5ED2E4BA3A7A}" destId="{71D17FC2-117F-4E57-937D-B5566360C306}" srcOrd="2" destOrd="0" presId="urn:microsoft.com/office/officeart/2005/8/layout/hProcess4"/>
    <dgm:cxn modelId="{636EE07D-F58F-4702-A37A-8AA1A36D9AEF}" type="presParOf" srcId="{36DD96A6-962C-489F-A28D-5ED2E4BA3A7A}" destId="{51D0F04A-1541-4C55-B50F-0C2856DBFECA}" srcOrd="3" destOrd="0" presId="urn:microsoft.com/office/officeart/2005/8/layout/hProcess4"/>
    <dgm:cxn modelId="{8B340723-278A-4665-8FFE-B2B8B9A92872}" type="presParOf" srcId="{36DD96A6-962C-489F-A28D-5ED2E4BA3A7A}" destId="{75765FAB-901A-44A7-8196-62F61D1845D6}" srcOrd="4" destOrd="0" presId="urn:microsoft.com/office/officeart/2005/8/layout/hProcess4"/>
    <dgm:cxn modelId="{C584FDAD-162B-43F3-8EE8-CDC10CADA4E0}" type="presParOf" srcId="{E67C74AF-23DA-4B78-97A8-B940F2A8667D}" destId="{900E2F26-2142-48AB-BE16-558C6728257E}" srcOrd="5" destOrd="0" presId="urn:microsoft.com/office/officeart/2005/8/layout/hProcess4"/>
    <dgm:cxn modelId="{1B9A704C-5B11-4777-AA49-1855208FF275}" type="presParOf" srcId="{E67C74AF-23DA-4B78-97A8-B940F2A8667D}" destId="{5C4D8807-3637-4648-8EAD-4FFE6173B5C7}" srcOrd="6" destOrd="0" presId="urn:microsoft.com/office/officeart/2005/8/layout/hProcess4"/>
    <dgm:cxn modelId="{BA6E4A2C-08BC-4DEE-AA92-A2245AA20287}" type="presParOf" srcId="{5C4D8807-3637-4648-8EAD-4FFE6173B5C7}" destId="{81400CA3-6ACA-45C9-ACC0-6F129FA57006}" srcOrd="0" destOrd="0" presId="urn:microsoft.com/office/officeart/2005/8/layout/hProcess4"/>
    <dgm:cxn modelId="{106580B3-316C-49E6-854F-BD5C9C812C3C}" type="presParOf" srcId="{5C4D8807-3637-4648-8EAD-4FFE6173B5C7}" destId="{3D4E88CA-8705-42F2-BBEC-A419CFD83971}" srcOrd="1" destOrd="0" presId="urn:microsoft.com/office/officeart/2005/8/layout/hProcess4"/>
    <dgm:cxn modelId="{C9257F4E-D465-40BF-B023-23E6BE803DA9}" type="presParOf" srcId="{5C4D8807-3637-4648-8EAD-4FFE6173B5C7}" destId="{5F194EDE-1158-4660-8641-9ED87A77F575}" srcOrd="2" destOrd="0" presId="urn:microsoft.com/office/officeart/2005/8/layout/hProcess4"/>
    <dgm:cxn modelId="{A0B09B2B-1A1B-4D2D-9141-056E9AF609A0}" type="presParOf" srcId="{5C4D8807-3637-4648-8EAD-4FFE6173B5C7}" destId="{DF214EFC-FF2F-4F60-B2F2-DC98D6FED3D1}" srcOrd="3" destOrd="0" presId="urn:microsoft.com/office/officeart/2005/8/layout/hProcess4"/>
    <dgm:cxn modelId="{1C65DF4E-E9FA-43E7-941F-D77728AC7FEB}" type="presParOf" srcId="{5C4D8807-3637-4648-8EAD-4FFE6173B5C7}" destId="{9CD12942-A639-4B0A-82DF-67435BAF409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6B327-F29F-4DBE-A3D8-5877477ACE19}">
      <dsp:nvSpPr>
        <dsp:cNvPr id="0" name=""/>
        <dsp:cNvSpPr/>
      </dsp:nvSpPr>
      <dsp:spPr>
        <a:xfrm>
          <a:off x="-5958317" y="-911769"/>
          <a:ext cx="7093127" cy="7093127"/>
        </a:xfrm>
        <a:prstGeom prst="blockArc">
          <a:avLst>
            <a:gd name="adj1" fmla="val 18900000"/>
            <a:gd name="adj2" fmla="val 2700000"/>
            <a:gd name="adj3" fmla="val 305"/>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544636-BC42-4EB6-AC9E-A14A3E220C75}">
      <dsp:nvSpPr>
        <dsp:cNvPr id="0" name=""/>
        <dsp:cNvSpPr/>
      </dsp:nvSpPr>
      <dsp:spPr>
        <a:xfrm>
          <a:off x="593956" y="405126"/>
          <a:ext cx="7967817" cy="8106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3472"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ConsumerPulse</a:t>
          </a:r>
          <a:r>
            <a:rPr lang="en-US" sz="1800" kern="1200" dirty="0" smtClean="0"/>
            <a:t> provides measurement beyond standard demographics, identifying cross media, cross device usage among target consumer groups.</a:t>
          </a:r>
          <a:endParaRPr lang="en-US" sz="1800" kern="1200" dirty="0"/>
        </a:p>
      </dsp:txBody>
      <dsp:txXfrm>
        <a:off x="593956" y="405126"/>
        <a:ext cx="7967817" cy="810673"/>
      </dsp:txXfrm>
    </dsp:sp>
    <dsp:sp modelId="{0ECEF94B-7782-4AC8-AE0F-55C63401868B}">
      <dsp:nvSpPr>
        <dsp:cNvPr id="0" name=""/>
        <dsp:cNvSpPr/>
      </dsp:nvSpPr>
      <dsp:spPr>
        <a:xfrm>
          <a:off x="87285" y="303791"/>
          <a:ext cx="1013341" cy="101334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E6F16A-4351-41B6-960E-E12BA0A4632E}">
      <dsp:nvSpPr>
        <dsp:cNvPr id="0" name=""/>
        <dsp:cNvSpPr/>
      </dsp:nvSpPr>
      <dsp:spPr>
        <a:xfrm>
          <a:off x="1058734" y="1621347"/>
          <a:ext cx="7503039" cy="8106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3472"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GeoPulse</a:t>
          </a:r>
          <a:r>
            <a:rPr lang="en-US" sz="1800" kern="1200" dirty="0" smtClean="0"/>
            <a:t> enables behavioral targeting based on retail visitation, ad optimization, and ROI measures based on brick and mortar foot traffic.</a:t>
          </a:r>
          <a:endParaRPr lang="en-US" sz="1800" kern="1200" dirty="0"/>
        </a:p>
      </dsp:txBody>
      <dsp:txXfrm>
        <a:off x="1058734" y="1621347"/>
        <a:ext cx="7503039" cy="810673"/>
      </dsp:txXfrm>
    </dsp:sp>
    <dsp:sp modelId="{3A10A4EE-2BD3-43E8-8628-1C4880BFF579}">
      <dsp:nvSpPr>
        <dsp:cNvPr id="0" name=""/>
        <dsp:cNvSpPr/>
      </dsp:nvSpPr>
      <dsp:spPr>
        <a:xfrm>
          <a:off x="552063" y="1520012"/>
          <a:ext cx="1013341" cy="101334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207E17-AA1E-4BD8-BF82-88BB915C85A5}">
      <dsp:nvSpPr>
        <dsp:cNvPr id="0" name=""/>
        <dsp:cNvSpPr/>
      </dsp:nvSpPr>
      <dsp:spPr>
        <a:xfrm>
          <a:off x="1058734" y="2837568"/>
          <a:ext cx="7503039" cy="8106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3472"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AdPulse</a:t>
          </a:r>
          <a:r>
            <a:rPr lang="en-US" sz="1800" kern="1200" dirty="0" smtClean="0"/>
            <a:t> passively captures ad exposure across screens, allowing optimization by platform, network, content, and frequency. </a:t>
          </a:r>
          <a:endParaRPr lang="en-US" sz="1800" kern="1200" dirty="0"/>
        </a:p>
      </dsp:txBody>
      <dsp:txXfrm>
        <a:off x="1058734" y="2837568"/>
        <a:ext cx="7503039" cy="810673"/>
      </dsp:txXfrm>
    </dsp:sp>
    <dsp:sp modelId="{32AD9641-B329-4648-A87B-8F2EC03FC03D}">
      <dsp:nvSpPr>
        <dsp:cNvPr id="0" name=""/>
        <dsp:cNvSpPr/>
      </dsp:nvSpPr>
      <dsp:spPr>
        <a:xfrm>
          <a:off x="552063" y="2736234"/>
          <a:ext cx="1013341" cy="101334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ED78CD-C670-4247-BB7D-84A544DE0B21}">
      <dsp:nvSpPr>
        <dsp:cNvPr id="0" name=""/>
        <dsp:cNvSpPr/>
      </dsp:nvSpPr>
      <dsp:spPr>
        <a:xfrm>
          <a:off x="593956" y="4053789"/>
          <a:ext cx="7967817" cy="8106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3472" tIns="45720" rIns="45720" bIns="45720" numCol="1" spcCol="1270" anchor="ctr" anchorCtr="0">
          <a:noAutofit/>
        </a:bodyPr>
        <a:lstStyle/>
        <a:p>
          <a:pPr lvl="0" algn="l" defTabSz="800100">
            <a:lnSpc>
              <a:spcPct val="90000"/>
            </a:lnSpc>
            <a:spcBef>
              <a:spcPct val="0"/>
            </a:spcBef>
            <a:spcAft>
              <a:spcPct val="35000"/>
            </a:spcAft>
          </a:pPr>
          <a:r>
            <a:rPr lang="en-US" sz="1800" b="1" kern="1200" smtClean="0"/>
            <a:t>VideoPulse</a:t>
          </a:r>
          <a:r>
            <a:rPr lang="en-US" sz="1800" kern="1200" smtClean="0"/>
            <a:t> measures video across all devices, capturing non-linear viewing including OTT and VOD.</a:t>
          </a:r>
          <a:endParaRPr lang="en-US" sz="1800" kern="1200" dirty="0"/>
        </a:p>
      </dsp:txBody>
      <dsp:txXfrm>
        <a:off x="593956" y="4053789"/>
        <a:ext cx="7967817" cy="810673"/>
      </dsp:txXfrm>
    </dsp:sp>
    <dsp:sp modelId="{084E03EC-D843-4B9E-89D2-EAC94964681E}">
      <dsp:nvSpPr>
        <dsp:cNvPr id="0" name=""/>
        <dsp:cNvSpPr/>
      </dsp:nvSpPr>
      <dsp:spPr>
        <a:xfrm>
          <a:off x="87285" y="3952455"/>
          <a:ext cx="1013341" cy="101334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1E0EC-9A0D-4CA9-A17B-A35F1D493E49}">
      <dsp:nvSpPr>
        <dsp:cNvPr id="0" name=""/>
        <dsp:cNvSpPr/>
      </dsp:nvSpPr>
      <dsp:spPr>
        <a:xfrm>
          <a:off x="7468" y="1736429"/>
          <a:ext cx="2296568" cy="21923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210 Broadcast, Cable and Premium networks</a:t>
          </a:r>
          <a:endParaRPr lang="en-US" sz="1200" kern="1200" dirty="0"/>
        </a:p>
        <a:p>
          <a:pPr marL="114300" lvl="1" indent="-114300" algn="l" defTabSz="533400">
            <a:lnSpc>
              <a:spcPct val="90000"/>
            </a:lnSpc>
            <a:spcBef>
              <a:spcPct val="0"/>
            </a:spcBef>
            <a:spcAft>
              <a:spcPct val="15000"/>
            </a:spcAft>
            <a:buChar char="••"/>
          </a:pPr>
          <a:r>
            <a:rPr lang="en-US" sz="1200" kern="1200" dirty="0" smtClean="0"/>
            <a:t>Select Streaming</a:t>
          </a:r>
          <a:r>
            <a:rPr lang="en-US" sz="1200" kern="1200" baseline="0" dirty="0" smtClean="0"/>
            <a:t> Original Content and off air content</a:t>
          </a:r>
          <a:endParaRPr lang="en-US" sz="1200" kern="1200" dirty="0"/>
        </a:p>
      </dsp:txBody>
      <dsp:txXfrm>
        <a:off x="57919" y="1786880"/>
        <a:ext cx="2195666" cy="1621631"/>
      </dsp:txXfrm>
    </dsp:sp>
    <dsp:sp modelId="{DFBD5EAE-39AE-403C-B2F8-4B009D2D6E3D}">
      <dsp:nvSpPr>
        <dsp:cNvPr id="0" name=""/>
        <dsp:cNvSpPr/>
      </dsp:nvSpPr>
      <dsp:spPr>
        <a:xfrm>
          <a:off x="1295584" y="2327664"/>
          <a:ext cx="2545932" cy="2545932"/>
        </a:xfrm>
        <a:prstGeom prst="leftCircularArrow">
          <a:avLst>
            <a:gd name="adj1" fmla="val 3206"/>
            <a:gd name="adj2" fmla="val 395024"/>
            <a:gd name="adj3" fmla="val 2170535"/>
            <a:gd name="adj4" fmla="val 9024489"/>
            <a:gd name="adj5" fmla="val 374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F6D147D-8176-4DDD-86DE-C9C8FF495234}">
      <dsp:nvSpPr>
        <dsp:cNvPr id="0" name=""/>
        <dsp:cNvSpPr/>
      </dsp:nvSpPr>
      <dsp:spPr>
        <a:xfrm>
          <a:off x="517817" y="3373783"/>
          <a:ext cx="2041394" cy="811795"/>
        </a:xfrm>
        <a:prstGeom prst="roundRect">
          <a:avLst>
            <a:gd name="adj" fmla="val 10000"/>
          </a:avLst>
        </a:prstGeom>
        <a:solidFill>
          <a:schemeClr val="accent3">
            <a:hueOff val="0"/>
            <a:satOff val="0"/>
            <a:lumOff val="0"/>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Panelist watches TV</a:t>
          </a:r>
          <a:endParaRPr lang="en-US" sz="1600" kern="1200" dirty="0"/>
        </a:p>
      </dsp:txBody>
      <dsp:txXfrm>
        <a:off x="541594" y="3397560"/>
        <a:ext cx="1993840" cy="764241"/>
      </dsp:txXfrm>
    </dsp:sp>
    <dsp:sp modelId="{FD8FB85C-C03E-4E9C-9BE4-A99000470C66}">
      <dsp:nvSpPr>
        <dsp:cNvPr id="0" name=""/>
        <dsp:cNvSpPr/>
      </dsp:nvSpPr>
      <dsp:spPr>
        <a:xfrm>
          <a:off x="2947892" y="1734299"/>
          <a:ext cx="2296568" cy="21923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App runs</a:t>
          </a:r>
          <a:r>
            <a:rPr lang="en-US" sz="1200" kern="1200" baseline="0" dirty="0" smtClean="0"/>
            <a:t> in the background and makes a match on the audio fingerprint</a:t>
          </a:r>
          <a:endParaRPr lang="en-US" sz="1200" kern="1200" dirty="0"/>
        </a:p>
        <a:p>
          <a:pPr marL="114300" lvl="1" indent="-114300" algn="l" defTabSz="533400">
            <a:lnSpc>
              <a:spcPct val="90000"/>
            </a:lnSpc>
            <a:spcBef>
              <a:spcPct val="0"/>
            </a:spcBef>
            <a:spcAft>
              <a:spcPct val="15000"/>
            </a:spcAft>
            <a:buChar char="••"/>
          </a:pPr>
          <a:r>
            <a:rPr lang="en-US" sz="1200" kern="1200" dirty="0" smtClean="0"/>
            <a:t>Click stream also captured to identify on device viewing</a:t>
          </a:r>
          <a:endParaRPr lang="en-US" sz="1200" kern="1200" dirty="0"/>
        </a:p>
      </dsp:txBody>
      <dsp:txXfrm>
        <a:off x="2998343" y="2254532"/>
        <a:ext cx="2195666" cy="1621631"/>
      </dsp:txXfrm>
    </dsp:sp>
    <dsp:sp modelId="{4208FE02-3D99-4325-AFAD-6DA82F41C462}">
      <dsp:nvSpPr>
        <dsp:cNvPr id="0" name=""/>
        <dsp:cNvSpPr/>
      </dsp:nvSpPr>
      <dsp:spPr>
        <a:xfrm>
          <a:off x="4216869" y="715177"/>
          <a:ext cx="2839382" cy="2839382"/>
        </a:xfrm>
        <a:prstGeom prst="circularArrow">
          <a:avLst>
            <a:gd name="adj1" fmla="val 2875"/>
            <a:gd name="adj2" fmla="val 351446"/>
            <a:gd name="adj3" fmla="val 19473043"/>
            <a:gd name="adj4" fmla="val 12575511"/>
            <a:gd name="adj5" fmla="val 3354"/>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004F991-1D80-44DE-AAAA-F48D78788143}">
      <dsp:nvSpPr>
        <dsp:cNvPr id="0" name=""/>
        <dsp:cNvSpPr/>
      </dsp:nvSpPr>
      <dsp:spPr>
        <a:xfrm>
          <a:off x="3458240" y="1477465"/>
          <a:ext cx="2041394" cy="811795"/>
        </a:xfrm>
        <a:prstGeom prst="roundRect">
          <a:avLst>
            <a:gd name="adj" fmla="val 10000"/>
          </a:avLst>
        </a:prstGeom>
        <a:solidFill>
          <a:schemeClr val="accent3">
            <a:hueOff val="903533"/>
            <a:satOff val="33333"/>
            <a:lumOff val="-4902"/>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Viewing tracked through ACR on mobile app</a:t>
          </a:r>
          <a:endParaRPr lang="en-US" sz="1600" kern="1200" dirty="0"/>
        </a:p>
      </dsp:txBody>
      <dsp:txXfrm>
        <a:off x="3482017" y="1501242"/>
        <a:ext cx="1993840" cy="764241"/>
      </dsp:txXfrm>
    </dsp:sp>
    <dsp:sp modelId="{3C6BB6E3-DC50-4EF4-96D7-4767BB765861}">
      <dsp:nvSpPr>
        <dsp:cNvPr id="0" name=""/>
        <dsp:cNvSpPr/>
      </dsp:nvSpPr>
      <dsp:spPr>
        <a:xfrm>
          <a:off x="5888315" y="1736429"/>
          <a:ext cx="2296568" cy="21923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Airing details, such as network and original airing time, are associated with the episode</a:t>
          </a:r>
          <a:endParaRPr lang="en-US" sz="1200" kern="1200" dirty="0"/>
        </a:p>
      </dsp:txBody>
      <dsp:txXfrm>
        <a:off x="5938766" y="1786880"/>
        <a:ext cx="2195666" cy="1621631"/>
      </dsp:txXfrm>
    </dsp:sp>
    <dsp:sp modelId="{900E2F26-2142-48AB-BE16-558C6728257E}">
      <dsp:nvSpPr>
        <dsp:cNvPr id="0" name=""/>
        <dsp:cNvSpPr/>
      </dsp:nvSpPr>
      <dsp:spPr>
        <a:xfrm>
          <a:off x="7176430" y="2327664"/>
          <a:ext cx="2545932" cy="2545932"/>
        </a:xfrm>
        <a:prstGeom prst="leftCircularArrow">
          <a:avLst>
            <a:gd name="adj1" fmla="val 3206"/>
            <a:gd name="adj2" fmla="val 395024"/>
            <a:gd name="adj3" fmla="val 2170535"/>
            <a:gd name="adj4" fmla="val 9024489"/>
            <a:gd name="adj5" fmla="val 3740"/>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1D0F04A-1541-4C55-B50F-0C2856DBFECA}">
      <dsp:nvSpPr>
        <dsp:cNvPr id="0" name=""/>
        <dsp:cNvSpPr/>
      </dsp:nvSpPr>
      <dsp:spPr>
        <a:xfrm>
          <a:off x="6398663" y="3373783"/>
          <a:ext cx="2041394" cy="811795"/>
        </a:xfrm>
        <a:prstGeom prst="roundRect">
          <a:avLst>
            <a:gd name="adj" fmla="val 10000"/>
          </a:avLst>
        </a:prstGeom>
        <a:solidFill>
          <a:schemeClr val="accent3">
            <a:hueOff val="1807066"/>
            <a:satOff val="66667"/>
            <a:lumOff val="-9804"/>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Airing specifics linked to program</a:t>
          </a:r>
          <a:endParaRPr lang="en-US" sz="1600" kern="1200" dirty="0"/>
        </a:p>
      </dsp:txBody>
      <dsp:txXfrm>
        <a:off x="6422440" y="3397560"/>
        <a:ext cx="1993840" cy="764241"/>
      </dsp:txXfrm>
    </dsp:sp>
    <dsp:sp modelId="{3D4E88CA-8705-42F2-BBEC-A419CFD83971}">
      <dsp:nvSpPr>
        <dsp:cNvPr id="0" name=""/>
        <dsp:cNvSpPr/>
      </dsp:nvSpPr>
      <dsp:spPr>
        <a:xfrm>
          <a:off x="8828738" y="1734299"/>
          <a:ext cx="2296568" cy="21923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Viewing consumption, such as viewing source and viewing time of day, are measured on an individual basis</a:t>
          </a:r>
          <a:endParaRPr lang="en-US" sz="1200" kern="1200" dirty="0"/>
        </a:p>
      </dsp:txBody>
      <dsp:txXfrm>
        <a:off x="8879189" y="2254532"/>
        <a:ext cx="2195666" cy="1621631"/>
      </dsp:txXfrm>
    </dsp:sp>
    <dsp:sp modelId="{DF214EFC-FF2F-4F60-B2F2-DC98D6FED3D1}">
      <dsp:nvSpPr>
        <dsp:cNvPr id="0" name=""/>
        <dsp:cNvSpPr/>
      </dsp:nvSpPr>
      <dsp:spPr>
        <a:xfrm>
          <a:off x="9339087" y="1477465"/>
          <a:ext cx="2041394" cy="811795"/>
        </a:xfrm>
        <a:prstGeom prst="roundRect">
          <a:avLst>
            <a:gd name="adj" fmla="val 10000"/>
          </a:avLst>
        </a:prstGeom>
        <a:solidFill>
          <a:schemeClr val="accent3">
            <a:hueOff val="2710599"/>
            <a:satOff val="100000"/>
            <a:lumOff val="-14706"/>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Total Viewing Measurement</a:t>
          </a:r>
          <a:endParaRPr lang="en-US" sz="1800" kern="1200" dirty="0"/>
        </a:p>
      </dsp:txBody>
      <dsp:txXfrm>
        <a:off x="9362864" y="1501242"/>
        <a:ext cx="1993840" cy="7642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0.16695</cdr:x>
      <cdr:y>0.86558</cdr:y>
    </cdr:from>
    <cdr:to>
      <cdr:x>0.25692</cdr:x>
      <cdr:y>0.92645</cdr:y>
    </cdr:to>
    <cdr:sp macro="" textlink="">
      <cdr:nvSpPr>
        <cdr:cNvPr id="2" name="Rectangle 1"/>
        <cdr:cNvSpPr/>
      </cdr:nvSpPr>
      <cdr:spPr>
        <a:xfrm xmlns:a="http://schemas.openxmlformats.org/drawingml/2006/main">
          <a:off x="1996122" y="4708695"/>
          <a:ext cx="1075762" cy="331129"/>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cdr:x>
      <cdr:y>0.86976</cdr:y>
    </cdr:from>
    <cdr:to>
      <cdr:x>0.58997</cdr:x>
      <cdr:y>0.93063</cdr:y>
    </cdr:to>
    <cdr:sp macro="" textlink="">
      <cdr:nvSpPr>
        <cdr:cNvPr id="5" name="Rectangle 4"/>
        <cdr:cNvSpPr/>
      </cdr:nvSpPr>
      <cdr:spPr>
        <a:xfrm xmlns:a="http://schemas.openxmlformats.org/drawingml/2006/main">
          <a:off x="5978288" y="4731461"/>
          <a:ext cx="1075762" cy="331129"/>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0.82583</cdr:x>
      <cdr:y>0.86714</cdr:y>
    </cdr:from>
    <cdr:to>
      <cdr:x>0.91581</cdr:x>
      <cdr:y>0.92801</cdr:y>
    </cdr:to>
    <cdr:sp macro="" textlink="">
      <cdr:nvSpPr>
        <cdr:cNvPr id="6" name="Rectangle 5"/>
        <cdr:cNvSpPr/>
      </cdr:nvSpPr>
      <cdr:spPr>
        <a:xfrm xmlns:a="http://schemas.openxmlformats.org/drawingml/2006/main">
          <a:off x="9874156" y="4717174"/>
          <a:ext cx="1075762" cy="331129"/>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94659" cy="240824"/>
          </a:xfrm>
          <a:prstGeom prst="rect">
            <a:avLst/>
          </a:prstGeom>
        </p:spPr>
        <p:txBody>
          <a:bodyPr vert="horz" lIns="44586" tIns="22293" rIns="44586" bIns="22293" rtlCol="0"/>
          <a:lstStyle>
            <a:lvl1pPr algn="l">
              <a:defRPr sz="600"/>
            </a:lvl1pPr>
          </a:lstStyle>
          <a:p>
            <a:endParaRPr lang="en-US" dirty="0"/>
          </a:p>
        </p:txBody>
      </p:sp>
      <p:sp>
        <p:nvSpPr>
          <p:cNvPr id="3" name="Date Placeholder 2"/>
          <p:cNvSpPr>
            <a:spLocks noGrp="1"/>
          </p:cNvSpPr>
          <p:nvPr>
            <p:ph type="dt" sz="quarter" idx="1"/>
          </p:nvPr>
        </p:nvSpPr>
        <p:spPr>
          <a:xfrm>
            <a:off x="1692325" y="0"/>
            <a:ext cx="1294659" cy="240824"/>
          </a:xfrm>
          <a:prstGeom prst="rect">
            <a:avLst/>
          </a:prstGeom>
        </p:spPr>
        <p:txBody>
          <a:bodyPr vert="horz" lIns="44586" tIns="22293" rIns="44586" bIns="22293" rtlCol="0"/>
          <a:lstStyle>
            <a:lvl1pPr algn="r">
              <a:defRPr sz="600"/>
            </a:lvl1pPr>
          </a:lstStyle>
          <a:p>
            <a:fld id="{7111B42B-94E0-1F4B-A950-FAB5A31652C5}" type="datetimeFigureOut">
              <a:rPr lang="en-US" smtClean="0"/>
              <a:t>4/12/2016</a:t>
            </a:fld>
            <a:endParaRPr lang="en-US" dirty="0"/>
          </a:p>
        </p:txBody>
      </p:sp>
      <p:sp>
        <p:nvSpPr>
          <p:cNvPr id="4" name="Footer Placeholder 3"/>
          <p:cNvSpPr>
            <a:spLocks noGrp="1"/>
          </p:cNvSpPr>
          <p:nvPr>
            <p:ph type="ftr" sz="quarter" idx="2"/>
          </p:nvPr>
        </p:nvSpPr>
        <p:spPr>
          <a:xfrm>
            <a:off x="0" y="4574815"/>
            <a:ext cx="1294659" cy="240824"/>
          </a:xfrm>
          <a:prstGeom prst="rect">
            <a:avLst/>
          </a:prstGeom>
        </p:spPr>
        <p:txBody>
          <a:bodyPr vert="horz" lIns="44586" tIns="22293" rIns="44586" bIns="22293" rtlCol="0" anchor="b"/>
          <a:lstStyle>
            <a:lvl1pPr algn="l">
              <a:defRPr sz="600"/>
            </a:lvl1pPr>
          </a:lstStyle>
          <a:p>
            <a:endParaRPr lang="en-US" dirty="0"/>
          </a:p>
        </p:txBody>
      </p:sp>
      <p:sp>
        <p:nvSpPr>
          <p:cNvPr id="5" name="Slide Number Placeholder 4"/>
          <p:cNvSpPr>
            <a:spLocks noGrp="1"/>
          </p:cNvSpPr>
          <p:nvPr>
            <p:ph type="sldNum" sz="quarter" idx="3"/>
          </p:nvPr>
        </p:nvSpPr>
        <p:spPr>
          <a:xfrm>
            <a:off x="1692325" y="4574815"/>
            <a:ext cx="1294659" cy="240824"/>
          </a:xfrm>
          <a:prstGeom prst="rect">
            <a:avLst/>
          </a:prstGeom>
        </p:spPr>
        <p:txBody>
          <a:bodyPr vert="horz" lIns="44586" tIns="22293" rIns="44586" bIns="22293" rtlCol="0" anchor="b"/>
          <a:lstStyle>
            <a:lvl1pPr algn="r">
              <a:defRPr sz="600"/>
            </a:lvl1pPr>
          </a:lstStyle>
          <a:p>
            <a:fld id="{C1D05DB3-B817-1C45-8F9E-979A7E6F88A1}" type="slidenum">
              <a:rPr lang="en-US" smtClean="0"/>
              <a:t>‹#›</a:t>
            </a:fld>
            <a:endParaRPr lang="en-US" dirty="0"/>
          </a:p>
        </p:txBody>
      </p:sp>
    </p:spTree>
    <p:extLst>
      <p:ext uri="{BB962C8B-B14F-4D97-AF65-F5344CB8AC3E}">
        <p14:creationId xmlns:p14="http://schemas.microsoft.com/office/powerpoint/2010/main" val="1757760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94659" cy="240824"/>
          </a:xfrm>
          <a:prstGeom prst="rect">
            <a:avLst/>
          </a:prstGeom>
        </p:spPr>
        <p:txBody>
          <a:bodyPr vert="horz" lIns="44586" tIns="22293" rIns="44586" bIns="22293" rtlCol="0"/>
          <a:lstStyle>
            <a:lvl1pPr algn="l">
              <a:defRPr sz="600"/>
            </a:lvl1pPr>
          </a:lstStyle>
          <a:p>
            <a:endParaRPr lang="en-US" dirty="0"/>
          </a:p>
        </p:txBody>
      </p:sp>
      <p:sp>
        <p:nvSpPr>
          <p:cNvPr id="3" name="Date Placeholder 2"/>
          <p:cNvSpPr>
            <a:spLocks noGrp="1"/>
          </p:cNvSpPr>
          <p:nvPr>
            <p:ph type="dt" idx="1"/>
          </p:nvPr>
        </p:nvSpPr>
        <p:spPr>
          <a:xfrm>
            <a:off x="1692325" y="0"/>
            <a:ext cx="1294659" cy="240824"/>
          </a:xfrm>
          <a:prstGeom prst="rect">
            <a:avLst/>
          </a:prstGeom>
        </p:spPr>
        <p:txBody>
          <a:bodyPr vert="horz" lIns="44586" tIns="22293" rIns="44586" bIns="22293" rtlCol="0"/>
          <a:lstStyle>
            <a:lvl1pPr algn="r">
              <a:defRPr sz="600"/>
            </a:lvl1pPr>
          </a:lstStyle>
          <a:p>
            <a:fld id="{E98BD94E-2492-2C46-A6C7-94339F8AB728}" type="datetimeFigureOut">
              <a:rPr lang="en-US" smtClean="0"/>
              <a:t>4/12/2016</a:t>
            </a:fld>
            <a:endParaRPr lang="en-US" dirty="0"/>
          </a:p>
        </p:txBody>
      </p:sp>
      <p:sp>
        <p:nvSpPr>
          <p:cNvPr id="4" name="Slide Image Placeholder 3"/>
          <p:cNvSpPr>
            <a:spLocks noGrp="1" noRot="1" noChangeAspect="1"/>
          </p:cNvSpPr>
          <p:nvPr>
            <p:ph type="sldImg" idx="2"/>
          </p:nvPr>
        </p:nvSpPr>
        <p:spPr>
          <a:xfrm>
            <a:off x="-109538" y="361950"/>
            <a:ext cx="3206751" cy="1804988"/>
          </a:xfrm>
          <a:prstGeom prst="rect">
            <a:avLst/>
          </a:prstGeom>
          <a:noFill/>
          <a:ln w="12700">
            <a:solidFill>
              <a:prstClr val="black"/>
            </a:solidFill>
          </a:ln>
        </p:spPr>
        <p:txBody>
          <a:bodyPr vert="horz" lIns="44586" tIns="22293" rIns="44586" bIns="22293" rtlCol="0" anchor="ctr"/>
          <a:lstStyle/>
          <a:p>
            <a:endParaRPr lang="en-US" dirty="0"/>
          </a:p>
        </p:txBody>
      </p:sp>
      <p:sp>
        <p:nvSpPr>
          <p:cNvPr id="5" name="Notes Placeholder 4"/>
          <p:cNvSpPr>
            <a:spLocks noGrp="1"/>
          </p:cNvSpPr>
          <p:nvPr>
            <p:ph type="body" sz="quarter" idx="3"/>
          </p:nvPr>
        </p:nvSpPr>
        <p:spPr>
          <a:xfrm>
            <a:off x="298768" y="2287826"/>
            <a:ext cx="2390140" cy="2167414"/>
          </a:xfrm>
          <a:prstGeom prst="rect">
            <a:avLst/>
          </a:prstGeom>
        </p:spPr>
        <p:txBody>
          <a:bodyPr vert="horz" lIns="44586" tIns="22293" rIns="44586" bIns="222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574815"/>
            <a:ext cx="1294659" cy="240824"/>
          </a:xfrm>
          <a:prstGeom prst="rect">
            <a:avLst/>
          </a:prstGeom>
        </p:spPr>
        <p:txBody>
          <a:bodyPr vert="horz" lIns="44586" tIns="22293" rIns="44586" bIns="22293" rtlCol="0" anchor="b"/>
          <a:lstStyle>
            <a:lvl1pPr algn="l">
              <a:defRPr sz="600"/>
            </a:lvl1pPr>
          </a:lstStyle>
          <a:p>
            <a:endParaRPr lang="en-US" dirty="0"/>
          </a:p>
        </p:txBody>
      </p:sp>
      <p:sp>
        <p:nvSpPr>
          <p:cNvPr id="7" name="Slide Number Placeholder 6"/>
          <p:cNvSpPr>
            <a:spLocks noGrp="1"/>
          </p:cNvSpPr>
          <p:nvPr>
            <p:ph type="sldNum" sz="quarter" idx="5"/>
          </p:nvPr>
        </p:nvSpPr>
        <p:spPr>
          <a:xfrm>
            <a:off x="1692325" y="4574815"/>
            <a:ext cx="1294659" cy="240824"/>
          </a:xfrm>
          <a:prstGeom prst="rect">
            <a:avLst/>
          </a:prstGeom>
        </p:spPr>
        <p:txBody>
          <a:bodyPr vert="horz" lIns="44586" tIns="22293" rIns="44586" bIns="22293" rtlCol="0" anchor="b"/>
          <a:lstStyle>
            <a:lvl1pPr algn="r">
              <a:defRPr sz="600"/>
            </a:lvl1pPr>
          </a:lstStyle>
          <a:p>
            <a:fld id="{C4EE5EBB-CB93-BA4F-91BC-4A1722BFDCAD}" type="slidenum">
              <a:rPr lang="en-US" smtClean="0"/>
              <a:t>‹#›</a:t>
            </a:fld>
            <a:endParaRPr lang="en-US" dirty="0"/>
          </a:p>
        </p:txBody>
      </p:sp>
    </p:spTree>
    <p:extLst>
      <p:ext uri="{BB962C8B-B14F-4D97-AF65-F5344CB8AC3E}">
        <p14:creationId xmlns:p14="http://schemas.microsoft.com/office/powerpoint/2010/main" val="16882204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1BE9-E799-4C15-91D6-FE6DC4BD6AD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2181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down words?</a:t>
            </a:r>
          </a:p>
          <a:p>
            <a:endParaRPr lang="en-US" dirty="0"/>
          </a:p>
        </p:txBody>
      </p:sp>
      <p:sp>
        <p:nvSpPr>
          <p:cNvPr id="4" name="Slide Number Placeholder 3"/>
          <p:cNvSpPr>
            <a:spLocks noGrp="1"/>
          </p:cNvSpPr>
          <p:nvPr>
            <p:ph type="sldNum" sz="quarter" idx="10"/>
          </p:nvPr>
        </p:nvSpPr>
        <p:spPr/>
        <p:txBody>
          <a:bodyPr/>
          <a:lstStyle/>
          <a:p>
            <a:fld id="{3115CCC2-CE11-4330-BEFA-9572E9566A4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8342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Across networks, FOX has had the most viewing fall outside of Live/DVR7/VOD3, followed by CW. Each of these networks have had nearly one quarter of viewing time driven by streaming (OTT) viewing. Viewers of FOX also gravitated to VOD viewing. CBS had the most viewing in Live and DVR7 by a substantial margin. This is likely driven by the older viewer base.</a:t>
            </a:r>
          </a:p>
          <a:p>
            <a:endParaRPr lang="en-US" dirty="0"/>
          </a:p>
        </p:txBody>
      </p:sp>
      <p:sp>
        <p:nvSpPr>
          <p:cNvPr id="4" name="Slide Number Placeholder 3"/>
          <p:cNvSpPr>
            <a:spLocks noGrp="1"/>
          </p:cNvSpPr>
          <p:nvPr>
            <p:ph type="sldNum" sz="quarter" idx="10"/>
          </p:nvPr>
        </p:nvSpPr>
        <p:spPr/>
        <p:txBody>
          <a:bodyPr/>
          <a:lstStyle/>
          <a:p>
            <a:fld id="{7B9E1BE9-E799-4C15-91D6-FE6DC4BD6AD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1031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Across networks, FOX has had the most viewing fall outside of Live/DVR7/VOD3, followed by CW. Each of these networks have had nearly one quarter of viewing time driven by streaming (OTT) viewing. Viewers of FOX also gravitated to VOD viewing. CBS had the most viewing in Live and DVR7 by a substantial margin. This is likely driven by the older viewer base.</a:t>
            </a:r>
          </a:p>
          <a:p>
            <a:endParaRPr lang="en-US" dirty="0"/>
          </a:p>
        </p:txBody>
      </p:sp>
      <p:sp>
        <p:nvSpPr>
          <p:cNvPr id="4" name="Slide Number Placeholder 3"/>
          <p:cNvSpPr>
            <a:spLocks noGrp="1"/>
          </p:cNvSpPr>
          <p:nvPr>
            <p:ph type="sldNum" sz="quarter" idx="10"/>
          </p:nvPr>
        </p:nvSpPr>
        <p:spPr/>
        <p:txBody>
          <a:bodyPr/>
          <a:lstStyle/>
          <a:p>
            <a:fld id="{7B9E1BE9-E799-4C15-91D6-FE6DC4BD6AD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0103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CE466-C07C-4279-AAEC-E01B5E609B9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9329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1BE9-E799-4C15-91D6-FE6DC4BD6AD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11250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ymphony Gaming frn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09800" y="3832225"/>
            <a:ext cx="9144000" cy="2387600"/>
          </a:xfrm>
          <a:prstGeom prst="rect">
            <a:avLst/>
          </a:prstGeom>
        </p:spPr>
        <p:txBody>
          <a:bodyPr anchor="t"/>
          <a:lstStyle>
            <a:lvl1pPr algn="r">
              <a:defRPr sz="4400">
                <a:solidFill>
                  <a:schemeClr val="bg1">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20597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arge Bullet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A931E6-A65F-40BB-8A3D-598B86CBD26E}" type="slidenum">
              <a:rPr lang="en-US" smtClean="0"/>
              <a:pPr/>
              <a:t>‹#›</a:t>
            </a:fld>
            <a:endParaRPr lang="en-US" dirty="0"/>
          </a:p>
        </p:txBody>
      </p:sp>
      <p:sp>
        <p:nvSpPr>
          <p:cNvPr id="7" name="Title 6"/>
          <p:cNvSpPr>
            <a:spLocks noGrp="1"/>
          </p:cNvSpPr>
          <p:nvPr>
            <p:ph type="title" hasCustomPrompt="1"/>
          </p:nvPr>
        </p:nvSpPr>
        <p:spPr>
          <a:xfrm>
            <a:off x="607484" y="479531"/>
            <a:ext cx="10972800" cy="608860"/>
          </a:xfrm>
        </p:spPr>
        <p:txBody>
          <a:bodyPr/>
          <a:lstStyle>
            <a:lvl1pPr>
              <a:defRPr>
                <a:latin typeface="+mn-lt"/>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4" y="1712807"/>
            <a:ext cx="10970683" cy="4567767"/>
          </a:xfrm>
        </p:spPr>
        <p:txBody>
          <a:bodyPr/>
          <a:lstStyle>
            <a:lvl2pPr>
              <a:defRPr sz="2400"/>
            </a:lvl2pPr>
            <a:lvl3pPr>
              <a:defRPr sz="2400"/>
            </a:lvl3pPr>
            <a:lvl4pPr>
              <a:defRPr sz="2133"/>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
        <p:nvSpPr>
          <p:cNvPr id="3" name="Text Placeholder 2"/>
          <p:cNvSpPr>
            <a:spLocks noGrp="1"/>
          </p:cNvSpPr>
          <p:nvPr>
            <p:ph type="body" sz="quarter" idx="14"/>
          </p:nvPr>
        </p:nvSpPr>
        <p:spPr>
          <a:xfrm>
            <a:off x="608013" y="1089025"/>
            <a:ext cx="10969625" cy="623888"/>
          </a:xfrm>
        </p:spPr>
        <p:txBody>
          <a:bodyPr/>
          <a:lstStyle>
            <a:lvl1pPr>
              <a:defRPr sz="1400" i="1"/>
            </a:lvl1pPr>
            <a:lvl2pPr marL="0" indent="0">
              <a:buNone/>
              <a:defRPr sz="1400" i="1"/>
            </a:lvl2pPr>
            <a:lvl3pPr>
              <a:defRPr sz="1400" i="1"/>
            </a:lvl3pPr>
            <a:lvl4pPr>
              <a:defRPr sz="1400" i="1"/>
            </a:lvl4pPr>
            <a:lvl5pPr>
              <a:defRPr sz="1400" i="1"/>
            </a:lvl5pPr>
          </a:lstStyle>
          <a:p>
            <a:pPr lvl="0"/>
            <a:r>
              <a:rPr lang="en-US" dirty="0" smtClean="0"/>
              <a:t>Click to edit Master text styles</a:t>
            </a:r>
          </a:p>
        </p:txBody>
      </p:sp>
    </p:spTree>
    <p:extLst>
      <p:ext uri="{BB962C8B-B14F-4D97-AF65-F5344CB8AC3E}">
        <p14:creationId xmlns:p14="http://schemas.microsoft.com/office/powerpoint/2010/main" val="15766201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pic>
        <p:nvPicPr>
          <p:cNvPr id="7" name="Picture 6" descr="Symphony Gaming conten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308184" y="6531909"/>
            <a:ext cx="2743200" cy="365125"/>
          </a:xfrm>
        </p:spPr>
        <p:txBody>
          <a:bodyPr/>
          <a:lstStyle>
            <a:lvl1pPr>
              <a:defRPr sz="1400">
                <a:solidFill>
                  <a:schemeClr val="bg1">
                    <a:lumMod val="75000"/>
                  </a:schemeClr>
                </a:solidFill>
              </a:defRPr>
            </a:lvl1pPr>
          </a:lstStyle>
          <a:p>
            <a:fld id="{BA821121-903F-4ADD-A37C-472DD7C68369}" type="slidenum">
              <a:rPr lang="en-US" smtClean="0"/>
              <a:pPr/>
              <a:t>‹#›</a:t>
            </a:fld>
            <a:endParaRPr lang="en-US" dirty="0"/>
          </a:p>
        </p:txBody>
      </p:sp>
      <p:sp>
        <p:nvSpPr>
          <p:cNvPr id="8"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473667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Symphony bg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114183" y="6508750"/>
            <a:ext cx="2743200" cy="365125"/>
          </a:xfrm>
        </p:spPr>
        <p:txBody>
          <a:bodyPr/>
          <a:lstStyle/>
          <a:p>
            <a:fld id="{BA821121-903F-4ADD-A37C-472DD7C68369}" type="slidenum">
              <a:rPr lang="en-US" smtClean="0"/>
              <a:t>‹#›</a:t>
            </a:fld>
            <a:endParaRPr lang="en-US" dirty="0"/>
          </a:p>
        </p:txBody>
      </p:sp>
      <p:cxnSp>
        <p:nvCxnSpPr>
          <p:cNvPr id="4" name="Straight Connector 3"/>
          <p:cNvCxnSpPr/>
          <p:nvPr userDrawn="1"/>
        </p:nvCxnSpPr>
        <p:spPr>
          <a:xfrm>
            <a:off x="604363" y="1556232"/>
            <a:ext cx="10912967"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908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Symphony Gaming fr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209800" y="3832225"/>
            <a:ext cx="9144000" cy="2387600"/>
          </a:xfrm>
          <a:prstGeom prst="rect">
            <a:avLst/>
          </a:prstGeom>
        </p:spPr>
        <p:txBody>
          <a:bodyPr anchor="t"/>
          <a:lstStyle>
            <a:lvl1pPr algn="r">
              <a:defRPr sz="4400">
                <a:solidFill>
                  <a:schemeClr val="bg1">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177730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29C5D-6467-425D-B470-C92FDB9D93D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3678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29C5D-6467-425D-B470-C92FDB9D93D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65338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29C5D-6467-425D-B470-C92FDB9D93D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1118480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29C5D-6467-425D-B470-C92FDB9D93DB}"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83404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29C5D-6467-425D-B470-C92FDB9D93DB}"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1528800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12570" y="365125"/>
            <a:ext cx="8741229" cy="43316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0829C5D-6467-425D-B470-C92FDB9D93DB}"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410720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0968" y="365125"/>
            <a:ext cx="8902831" cy="64354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394700" y="6281737"/>
            <a:ext cx="2743200" cy="365125"/>
          </a:xfrm>
        </p:spPr>
        <p:txBody>
          <a:bodyPr/>
          <a:lstStyle/>
          <a:p>
            <a:fld id="{BA821121-903F-4ADD-A37C-472DD7C68369}" type="slidenum">
              <a:rPr lang="en-US" smtClean="0"/>
              <a:pPr/>
              <a:t>‹#›</a:t>
            </a:fld>
            <a:endParaRPr lang="en-US" dirty="0"/>
          </a:p>
        </p:txBody>
      </p:sp>
    </p:spTree>
    <p:extLst>
      <p:ext uri="{BB962C8B-B14F-4D97-AF65-F5344CB8AC3E}">
        <p14:creationId xmlns:p14="http://schemas.microsoft.com/office/powerpoint/2010/main" val="1323646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evious Layou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181666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29C5D-6467-425D-B470-C92FDB9D93DB}"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1603526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29C5D-6467-425D-B470-C92FDB9D93DB}"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4167872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29C5D-6467-425D-B470-C92FDB9D93D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3789287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29C5D-6467-425D-B470-C92FDB9D93D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4481D-5EE8-400F-BD88-A010E9DD0872}" type="slidenum">
              <a:rPr lang="en-US" smtClean="0"/>
              <a:t>‹#›</a:t>
            </a:fld>
            <a:endParaRPr lang="en-US"/>
          </a:p>
        </p:txBody>
      </p:sp>
    </p:spTree>
    <p:extLst>
      <p:ext uri="{BB962C8B-B14F-4D97-AF65-F5344CB8AC3E}">
        <p14:creationId xmlns:p14="http://schemas.microsoft.com/office/powerpoint/2010/main" val="3782220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Symphony Gaming fr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1839347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0968" y="365125"/>
            <a:ext cx="8902831" cy="64354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6192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descr="Symphony bg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114183" y="6508750"/>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757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3057" cy="7169517"/>
          </a:xfrm>
          <a:prstGeom prst="rect">
            <a:avLst/>
          </a:prstGeom>
        </p:spPr>
      </p:pic>
      <p:sp>
        <p:nvSpPr>
          <p:cNvPr id="8" name="Rectangle 7"/>
          <p:cNvSpPr/>
          <p:nvPr userDrawn="1"/>
        </p:nvSpPr>
        <p:spPr>
          <a:xfrm>
            <a:off x="3581400" y="5825067"/>
            <a:ext cx="5063067" cy="872066"/>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 Placeholder 2"/>
          <p:cNvSpPr>
            <a:spLocks noGrp="1"/>
          </p:cNvSpPr>
          <p:nvPr>
            <p:ph type="body" idx="1" hasCustomPrompt="1"/>
          </p:nvPr>
        </p:nvSpPr>
        <p:spPr>
          <a:xfrm>
            <a:off x="728155" y="5561814"/>
            <a:ext cx="10515600" cy="1296186"/>
          </a:xfrm>
          <a:prstGeom prst="rect">
            <a:avLst/>
          </a:prstGeom>
        </p:spPr>
        <p:txBody>
          <a:bodyPr anchor="ctr">
            <a:normAutofit/>
          </a:bodyPr>
          <a:lstStyle>
            <a:lvl1pPr marL="0" indent="0" algn="ctr">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4916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32769" y="6452902"/>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
            <a:duotone>
              <a:schemeClr val="bg2">
                <a:shade val="45000"/>
                <a:satMod val="135000"/>
              </a:schemeClr>
              <a:prstClr val="white"/>
            </a:duotone>
          </a:blip>
          <a:stretch>
            <a:fillRect/>
          </a:stretch>
        </p:blipFill>
        <p:spPr>
          <a:xfrm>
            <a:off x="0" y="1021976"/>
            <a:ext cx="12192000" cy="4749282"/>
          </a:xfrm>
          <a:prstGeom prst="rect">
            <a:avLst/>
          </a:prstGeom>
        </p:spPr>
      </p:pic>
      <p:sp>
        <p:nvSpPr>
          <p:cNvPr id="10" name="Title 1"/>
          <p:cNvSpPr>
            <a:spLocks noGrp="1"/>
          </p:cNvSpPr>
          <p:nvPr>
            <p:ph type="ctrTitle"/>
          </p:nvPr>
        </p:nvSpPr>
        <p:spPr>
          <a:xfrm>
            <a:off x="973667" y="5698067"/>
            <a:ext cx="10244667" cy="937398"/>
          </a:xfrm>
          <a:ln w="76200">
            <a:solidFill>
              <a:srgbClr val="BCBCBC"/>
            </a:solidFill>
          </a:ln>
        </p:spPr>
        <p:txBody>
          <a:bodyPr lIns="365760" anchor="b"/>
          <a:lstStyle>
            <a:lvl1pPr algn="ctr">
              <a:defRPr sz="4800">
                <a:solidFill>
                  <a:srgbClr val="D4273B"/>
                </a:solidFill>
              </a:defRPr>
            </a:lvl1pPr>
          </a:lstStyle>
          <a:p>
            <a:r>
              <a:rPr lang="en-US" dirty="0" smtClean="0"/>
              <a:t>Click to edit Master title style</a:t>
            </a:r>
            <a:endParaRPr lang="en-US" dirty="0"/>
          </a:p>
        </p:txBody>
      </p:sp>
      <p:cxnSp>
        <p:nvCxnSpPr>
          <p:cNvPr id="11" name="Straight Connector 10"/>
          <p:cNvCxnSpPr/>
          <p:nvPr userDrawn="1"/>
        </p:nvCxnSpPr>
        <p:spPr>
          <a:xfrm>
            <a:off x="0" y="1021976"/>
            <a:ext cx="12192000"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2" name="Picture 2" descr="http://www.symphonytg.com/wp-content/uploads/2014/02/SymphonyAM.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0" y="0"/>
            <a:ext cx="12193057" cy="7169517"/>
          </a:xfrm>
          <a:prstGeom prst="rect">
            <a:avLst/>
          </a:prstGeom>
        </p:spPr>
      </p:pic>
      <p:sp>
        <p:nvSpPr>
          <p:cNvPr id="8" name="Rectangle 7"/>
          <p:cNvSpPr/>
          <p:nvPr userDrawn="1"/>
        </p:nvSpPr>
        <p:spPr>
          <a:xfrm>
            <a:off x="3581400" y="5825067"/>
            <a:ext cx="5063067" cy="872066"/>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hasCustomPrompt="1"/>
          </p:nvPr>
        </p:nvSpPr>
        <p:spPr>
          <a:xfrm>
            <a:off x="728155" y="5561814"/>
            <a:ext cx="10515600" cy="1296186"/>
          </a:xfrm>
          <a:prstGeom prst="rect">
            <a:avLst/>
          </a:prstGeom>
        </p:spPr>
        <p:txBody>
          <a:bodyPr anchor="ctr">
            <a:normAutofit/>
          </a:bodyPr>
          <a:lstStyle>
            <a:lvl1pPr marL="0" indent="0" algn="ctr">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BA821121-903F-4ADD-A37C-472DD7C68369}" type="slidenum">
              <a:rPr lang="en-US" smtClean="0"/>
              <a:pPr/>
              <a:t>‹#›</a:t>
            </a:fld>
            <a:endParaRPr lang="en-US" dirty="0"/>
          </a:p>
        </p:txBody>
      </p:sp>
    </p:spTree>
    <p:extLst>
      <p:ext uri="{BB962C8B-B14F-4D97-AF65-F5344CB8AC3E}">
        <p14:creationId xmlns:p14="http://schemas.microsoft.com/office/powerpoint/2010/main" val="1027265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7" name="Picture 6" descr="Symphony Gaming conten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308184" y="6575451"/>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
        <p:nvSpPr>
          <p:cNvPr id="8"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12074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1" name="Rectangle 10"/>
          <p:cNvSpPr/>
          <p:nvPr userDrawn="1"/>
        </p:nvSpPr>
        <p:spPr>
          <a:xfrm>
            <a:off x="0" y="5469466"/>
            <a:ext cx="12192000" cy="1393119"/>
          </a:xfrm>
          <a:prstGeom prst="rect">
            <a:avLst/>
          </a:prstGeom>
          <a:solidFill>
            <a:srgbClr val="C32033"/>
          </a:solidFill>
          <a:ln>
            <a:noFill/>
          </a:ln>
        </p:spPr>
        <p:style>
          <a:lnRef idx="1">
            <a:schemeClr val="accent1"/>
          </a:lnRef>
          <a:fillRef idx="3">
            <a:schemeClr val="accent1"/>
          </a:fillRef>
          <a:effectRef idx="2">
            <a:schemeClr val="accent1"/>
          </a:effectRef>
          <a:fontRef idx="minor">
            <a:schemeClr val="lt1"/>
          </a:fontRef>
        </p:style>
        <p:txBody>
          <a:bodyPr lIns="822960" rtlCol="0" anchor="ctr"/>
          <a:lstStyle/>
          <a:p>
            <a:pPr algn="ctr" defTabSz="914400"/>
            <a:endParaRPr lang="en-US" dirty="0">
              <a:solidFill>
                <a:prstClr val="white"/>
              </a:solidFill>
            </a:endParaRPr>
          </a:p>
        </p:txBody>
      </p:sp>
      <p:sp>
        <p:nvSpPr>
          <p:cNvPr id="2" name="Title 1"/>
          <p:cNvSpPr>
            <a:spLocks noGrp="1"/>
          </p:cNvSpPr>
          <p:nvPr>
            <p:ph type="ctrTitle"/>
          </p:nvPr>
        </p:nvSpPr>
        <p:spPr>
          <a:xfrm>
            <a:off x="0" y="2904067"/>
            <a:ext cx="12192000" cy="1194054"/>
          </a:xfrm>
        </p:spPr>
        <p:txBody>
          <a:bodyPr lIns="365760"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0" y="5694187"/>
            <a:ext cx="12192000" cy="1168398"/>
          </a:xfrm>
        </p:spPr>
        <p:txBody>
          <a:bodyPr lIns="365760"/>
          <a:lstStyle>
            <a:lvl1pPr marL="0" indent="0" algn="ct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a:t>
            </a:r>
          </a:p>
          <a:p>
            <a:r>
              <a:rPr lang="en-US" dirty="0" smtClean="0"/>
              <a:t>to edit </a:t>
            </a:r>
          </a:p>
          <a:p>
            <a:r>
              <a:rPr lang="en-US" dirty="0" smtClean="0"/>
              <a:t>Master subtitle style</a:t>
            </a:r>
            <a:endParaRPr lang="en-US" dirty="0"/>
          </a:p>
        </p:txBody>
      </p:sp>
      <p:pic>
        <p:nvPicPr>
          <p:cNvPr id="14" name="Picture 2" descr="http://www.symphonytg.com/wp-content/uploads/2014/02/SymphonyA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55584" y="4496059"/>
            <a:ext cx="2280832" cy="7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2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Symphony Gaming fr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ctrTitle"/>
          </p:nvPr>
        </p:nvSpPr>
        <p:spPr>
          <a:xfrm>
            <a:off x="2209800" y="3832225"/>
            <a:ext cx="9144000" cy="2387600"/>
          </a:xfrm>
          <a:prstGeom prst="rect">
            <a:avLst/>
          </a:prstGeom>
        </p:spPr>
        <p:txBody>
          <a:bodyPr anchor="t"/>
          <a:lstStyle>
            <a:lvl1pPr algn="r">
              <a:defRPr sz="4400">
                <a:solidFill>
                  <a:schemeClr val="bg1">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128762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95000"/>
              </a:lnSpc>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730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Symphony bg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114183" y="6508750"/>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cxnSp>
        <p:nvCxnSpPr>
          <p:cNvPr id="4" name="Straight Connector 3"/>
          <p:cNvCxnSpPr/>
          <p:nvPr userDrawn="1"/>
        </p:nvCxnSpPr>
        <p:spPr>
          <a:xfrm>
            <a:off x="604363" y="1556232"/>
            <a:ext cx="10912967"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248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30499"/>
            <a:ext cx="10972800" cy="644218"/>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525734DE-0F22-FF44-BF79-AB7BAAAC7026}" type="slidenum">
              <a:rPr lang="en-US" smtClean="0">
                <a:solidFill>
                  <a:prstClr val="black">
                    <a:tint val="75000"/>
                  </a:prstClr>
                </a:solidFill>
              </a:rPr>
              <a:pPr/>
              <a:t>‹#›</a:t>
            </a:fld>
            <a:endParaRPr lang="en-US" dirty="0">
              <a:solidFill>
                <a:prstClr val="black">
                  <a:tint val="75000"/>
                </a:prstClr>
              </a:solidFill>
            </a:endParaRPr>
          </a:p>
        </p:txBody>
      </p:sp>
      <p:sp>
        <p:nvSpPr>
          <p:cNvPr id="4" name="Slide Number Placeholder 5"/>
          <p:cNvSpPr>
            <a:spLocks noGrp="1"/>
          </p:cNvSpPr>
          <p:nvPr>
            <p:ph type="sldNum" sz="quarter" idx="10"/>
          </p:nvPr>
        </p:nvSpPr>
        <p:spPr>
          <a:xfrm>
            <a:off x="8737600" y="6500814"/>
            <a:ext cx="2844800" cy="295275"/>
          </a:xfrm>
        </p:spPr>
        <p:txBody>
          <a:bodyPr/>
          <a:lstStyle>
            <a:lvl1pPr>
              <a:defRPr/>
            </a:lvl1pPr>
          </a:lstStyle>
          <a:p>
            <a:fld id="{B728451A-3E60-4D89-943C-17C1D57204B5}"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60015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Symphony Gaming fr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1639066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0968" y="365125"/>
            <a:ext cx="8902831" cy="64354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403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descr="Symphony bg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114183" y="6508750"/>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9390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3057" cy="7169517"/>
          </a:xfrm>
          <a:prstGeom prst="rect">
            <a:avLst/>
          </a:prstGeom>
        </p:spPr>
      </p:pic>
      <p:sp>
        <p:nvSpPr>
          <p:cNvPr id="8" name="Rectangle 7"/>
          <p:cNvSpPr/>
          <p:nvPr userDrawn="1"/>
        </p:nvSpPr>
        <p:spPr>
          <a:xfrm>
            <a:off x="3581400" y="5825067"/>
            <a:ext cx="5063067" cy="872066"/>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 Placeholder 2"/>
          <p:cNvSpPr>
            <a:spLocks noGrp="1"/>
          </p:cNvSpPr>
          <p:nvPr>
            <p:ph type="body" idx="1" hasCustomPrompt="1"/>
          </p:nvPr>
        </p:nvSpPr>
        <p:spPr>
          <a:xfrm>
            <a:off x="728155" y="5561814"/>
            <a:ext cx="10515600" cy="1296186"/>
          </a:xfrm>
          <a:prstGeom prst="rect">
            <a:avLst/>
          </a:prstGeom>
        </p:spPr>
        <p:txBody>
          <a:bodyPr anchor="ctr">
            <a:normAutofit/>
          </a:bodyPr>
          <a:lstStyle>
            <a:lvl1pPr marL="0" indent="0" algn="ctr">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26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32769" y="6452902"/>
            <a:ext cx="2743200" cy="365125"/>
          </a:xfrm>
        </p:spPr>
        <p:txBody>
          <a:bodyPr/>
          <a:lstStyle/>
          <a:p>
            <a:fld id="{BA821121-903F-4ADD-A37C-472DD7C68369}" type="slidenum">
              <a:rPr lang="en-US" smtClean="0"/>
              <a:pPr/>
              <a:t>‹#›</a:t>
            </a:fld>
            <a:endParaRPr lang="en-US" dirty="0"/>
          </a:p>
        </p:txBody>
      </p:sp>
      <p:pic>
        <p:nvPicPr>
          <p:cNvPr id="9" name="Picture 8"/>
          <p:cNvPicPr>
            <a:picLocks noChangeAspect="1"/>
          </p:cNvPicPr>
          <p:nvPr userDrawn="1"/>
        </p:nvPicPr>
        <p:blipFill>
          <a:blip r:embed="rId2" cstate="print">
            <a:duotone>
              <a:schemeClr val="bg2">
                <a:shade val="45000"/>
                <a:satMod val="135000"/>
              </a:schemeClr>
              <a:prstClr val="white"/>
            </a:duotone>
          </a:blip>
          <a:stretch>
            <a:fillRect/>
          </a:stretch>
        </p:blipFill>
        <p:spPr>
          <a:xfrm>
            <a:off x="0" y="1021976"/>
            <a:ext cx="12192000" cy="4749282"/>
          </a:xfrm>
          <a:prstGeom prst="rect">
            <a:avLst/>
          </a:prstGeom>
        </p:spPr>
      </p:pic>
      <p:sp>
        <p:nvSpPr>
          <p:cNvPr id="10" name="Title 1"/>
          <p:cNvSpPr>
            <a:spLocks noGrp="1"/>
          </p:cNvSpPr>
          <p:nvPr>
            <p:ph type="ctrTitle"/>
          </p:nvPr>
        </p:nvSpPr>
        <p:spPr>
          <a:xfrm>
            <a:off x="973667" y="5698067"/>
            <a:ext cx="10244667" cy="937398"/>
          </a:xfrm>
          <a:ln w="76200">
            <a:solidFill>
              <a:srgbClr val="BCBCBC"/>
            </a:solidFill>
          </a:ln>
        </p:spPr>
        <p:txBody>
          <a:bodyPr lIns="365760" anchor="b"/>
          <a:lstStyle>
            <a:lvl1pPr algn="ctr">
              <a:defRPr sz="4800">
                <a:solidFill>
                  <a:srgbClr val="D4273B"/>
                </a:solidFill>
              </a:defRPr>
            </a:lvl1pPr>
          </a:lstStyle>
          <a:p>
            <a:r>
              <a:rPr lang="en-US" smtClean="0"/>
              <a:t>Click to edit Master title style</a:t>
            </a:r>
            <a:endParaRPr lang="en-US" dirty="0"/>
          </a:p>
        </p:txBody>
      </p:sp>
      <p:cxnSp>
        <p:nvCxnSpPr>
          <p:cNvPr id="11" name="Straight Connector 10"/>
          <p:cNvCxnSpPr/>
          <p:nvPr userDrawn="1"/>
        </p:nvCxnSpPr>
        <p:spPr>
          <a:xfrm>
            <a:off x="0" y="1021976"/>
            <a:ext cx="12192000"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2" name="Picture 2" descr="http://www.symphonytg.com/wp-content/uploads/2014/02/SymphonyAM.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98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32769" y="6452902"/>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
            <a:duotone>
              <a:schemeClr val="bg2">
                <a:shade val="45000"/>
                <a:satMod val="135000"/>
              </a:schemeClr>
              <a:prstClr val="white"/>
            </a:duotone>
          </a:blip>
          <a:stretch>
            <a:fillRect/>
          </a:stretch>
        </p:blipFill>
        <p:spPr>
          <a:xfrm>
            <a:off x="0" y="1021976"/>
            <a:ext cx="12192000" cy="4749282"/>
          </a:xfrm>
          <a:prstGeom prst="rect">
            <a:avLst/>
          </a:prstGeom>
        </p:spPr>
      </p:pic>
      <p:sp>
        <p:nvSpPr>
          <p:cNvPr id="10" name="Title 1"/>
          <p:cNvSpPr>
            <a:spLocks noGrp="1"/>
          </p:cNvSpPr>
          <p:nvPr>
            <p:ph type="ctrTitle"/>
          </p:nvPr>
        </p:nvSpPr>
        <p:spPr>
          <a:xfrm>
            <a:off x="973667" y="5698067"/>
            <a:ext cx="10244667" cy="937398"/>
          </a:xfrm>
          <a:ln w="76200">
            <a:solidFill>
              <a:srgbClr val="BCBCBC"/>
            </a:solidFill>
          </a:ln>
        </p:spPr>
        <p:txBody>
          <a:bodyPr lIns="365760" anchor="b"/>
          <a:lstStyle>
            <a:lvl1pPr algn="ctr">
              <a:defRPr sz="4800">
                <a:solidFill>
                  <a:srgbClr val="D4273B"/>
                </a:solidFill>
              </a:defRPr>
            </a:lvl1pPr>
          </a:lstStyle>
          <a:p>
            <a:r>
              <a:rPr lang="en-US" dirty="0" smtClean="0"/>
              <a:t>Click to edit Master title style</a:t>
            </a:r>
            <a:endParaRPr lang="en-US" dirty="0"/>
          </a:p>
        </p:txBody>
      </p:sp>
      <p:cxnSp>
        <p:nvCxnSpPr>
          <p:cNvPr id="11" name="Straight Connector 10"/>
          <p:cNvCxnSpPr/>
          <p:nvPr userDrawn="1"/>
        </p:nvCxnSpPr>
        <p:spPr>
          <a:xfrm>
            <a:off x="0" y="1021976"/>
            <a:ext cx="12192000"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2" name="Picture 2" descr="http://www.symphonytg.com/wp-content/uploads/2014/02/SymphonyAM.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339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7" name="Picture 6" descr="Symphony Gaming conten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308184" y="6575451"/>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
        <p:nvSpPr>
          <p:cNvPr id="8"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307198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1" name="Rectangle 10"/>
          <p:cNvSpPr/>
          <p:nvPr userDrawn="1"/>
        </p:nvSpPr>
        <p:spPr>
          <a:xfrm>
            <a:off x="0" y="5469466"/>
            <a:ext cx="12192000" cy="1393119"/>
          </a:xfrm>
          <a:prstGeom prst="rect">
            <a:avLst/>
          </a:prstGeom>
          <a:solidFill>
            <a:srgbClr val="C32033"/>
          </a:solidFill>
          <a:ln>
            <a:noFill/>
          </a:ln>
        </p:spPr>
        <p:style>
          <a:lnRef idx="1">
            <a:schemeClr val="accent1"/>
          </a:lnRef>
          <a:fillRef idx="3">
            <a:schemeClr val="accent1"/>
          </a:fillRef>
          <a:effectRef idx="2">
            <a:schemeClr val="accent1"/>
          </a:effectRef>
          <a:fontRef idx="minor">
            <a:schemeClr val="lt1"/>
          </a:fontRef>
        </p:style>
        <p:txBody>
          <a:bodyPr lIns="822960" rtlCol="0" anchor="ctr"/>
          <a:lstStyle/>
          <a:p>
            <a:pPr algn="ctr" defTabSz="914400"/>
            <a:endParaRPr lang="en-US" dirty="0">
              <a:solidFill>
                <a:prstClr val="white"/>
              </a:solidFill>
            </a:endParaRPr>
          </a:p>
        </p:txBody>
      </p:sp>
      <p:sp>
        <p:nvSpPr>
          <p:cNvPr id="2" name="Title 1"/>
          <p:cNvSpPr>
            <a:spLocks noGrp="1"/>
          </p:cNvSpPr>
          <p:nvPr>
            <p:ph type="ctrTitle"/>
          </p:nvPr>
        </p:nvSpPr>
        <p:spPr>
          <a:xfrm>
            <a:off x="0" y="2904067"/>
            <a:ext cx="12192000" cy="1194054"/>
          </a:xfrm>
        </p:spPr>
        <p:txBody>
          <a:bodyPr lIns="365760"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0" y="5694187"/>
            <a:ext cx="12192000" cy="1168398"/>
          </a:xfrm>
        </p:spPr>
        <p:txBody>
          <a:bodyPr lIns="365760"/>
          <a:lstStyle>
            <a:lvl1pPr marL="0" indent="0" algn="ct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a:t>
            </a:r>
          </a:p>
          <a:p>
            <a:r>
              <a:rPr lang="en-US" dirty="0" smtClean="0"/>
              <a:t>to edit </a:t>
            </a:r>
          </a:p>
          <a:p>
            <a:r>
              <a:rPr lang="en-US" dirty="0" smtClean="0"/>
              <a:t>Master subtitle style</a:t>
            </a:r>
            <a:endParaRPr lang="en-US" dirty="0"/>
          </a:p>
        </p:txBody>
      </p:sp>
      <p:pic>
        <p:nvPicPr>
          <p:cNvPr id="14" name="Picture 2" descr="http://www.symphonytg.com/wp-content/uploads/2014/02/SymphonyA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55584" y="4496059"/>
            <a:ext cx="2280832" cy="7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086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Symphony Gaming fr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ctrTitle"/>
          </p:nvPr>
        </p:nvSpPr>
        <p:spPr>
          <a:xfrm>
            <a:off x="2209800" y="3832225"/>
            <a:ext cx="9144000" cy="2387600"/>
          </a:xfrm>
          <a:prstGeom prst="rect">
            <a:avLst/>
          </a:prstGeom>
        </p:spPr>
        <p:txBody>
          <a:bodyPr anchor="t"/>
          <a:lstStyle>
            <a:lvl1pPr algn="r">
              <a:defRPr sz="4400">
                <a:solidFill>
                  <a:schemeClr val="bg1">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3327478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95000"/>
              </a:lnSpc>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736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Symphony bg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114183" y="6508750"/>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cxnSp>
        <p:nvCxnSpPr>
          <p:cNvPr id="4" name="Straight Connector 3"/>
          <p:cNvCxnSpPr/>
          <p:nvPr userDrawn="1"/>
        </p:nvCxnSpPr>
        <p:spPr>
          <a:xfrm>
            <a:off x="604363" y="1556232"/>
            <a:ext cx="10912967"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34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30499"/>
            <a:ext cx="10972800" cy="644218"/>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525734DE-0F22-FF44-BF79-AB7BAAAC7026}" type="slidenum">
              <a:rPr lang="en-US" smtClean="0">
                <a:solidFill>
                  <a:prstClr val="black">
                    <a:tint val="75000"/>
                  </a:prstClr>
                </a:solidFill>
              </a:rPr>
              <a:pPr/>
              <a:t>‹#›</a:t>
            </a:fld>
            <a:endParaRPr lang="en-US" dirty="0">
              <a:solidFill>
                <a:prstClr val="black">
                  <a:tint val="75000"/>
                </a:prstClr>
              </a:solidFill>
            </a:endParaRPr>
          </a:p>
        </p:txBody>
      </p:sp>
      <p:sp>
        <p:nvSpPr>
          <p:cNvPr id="4" name="Slide Number Placeholder 5"/>
          <p:cNvSpPr>
            <a:spLocks noGrp="1"/>
          </p:cNvSpPr>
          <p:nvPr>
            <p:ph type="sldNum" sz="quarter" idx="10"/>
          </p:nvPr>
        </p:nvSpPr>
        <p:spPr>
          <a:xfrm>
            <a:off x="8737600" y="6500814"/>
            <a:ext cx="2844800" cy="295275"/>
          </a:xfrm>
        </p:spPr>
        <p:txBody>
          <a:bodyPr/>
          <a:lstStyle>
            <a:lvl1pPr>
              <a:defRPr/>
            </a:lvl1pPr>
          </a:lstStyle>
          <a:p>
            <a:fld id="{B728451A-3E60-4D89-943C-17C1D57204B5}"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819991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Symphony Gaming fr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2509779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0968" y="365125"/>
            <a:ext cx="8902831" cy="64354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9760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descr="Symphony bg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114183" y="6508750"/>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01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7" name="Picture 6" descr="Symphony Gaming content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308184" y="6531909"/>
            <a:ext cx="2743200" cy="365125"/>
          </a:xfrm>
        </p:spPr>
        <p:txBody>
          <a:bodyPr/>
          <a:lstStyle>
            <a:lvl1pPr>
              <a:defRPr sz="1400">
                <a:solidFill>
                  <a:schemeClr val="bg1">
                    <a:lumMod val="75000"/>
                  </a:schemeClr>
                </a:solidFill>
              </a:defRPr>
            </a:lvl1pPr>
          </a:lstStyle>
          <a:p>
            <a:fld id="{BA821121-903F-4ADD-A37C-472DD7C68369}" type="slidenum">
              <a:rPr lang="en-US" smtClean="0"/>
              <a:pPr/>
              <a:t>‹#›</a:t>
            </a:fld>
            <a:endParaRPr lang="en-US" dirty="0"/>
          </a:p>
        </p:txBody>
      </p:sp>
      <p:sp>
        <p:nvSpPr>
          <p:cNvPr id="8"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248251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3057" cy="7169517"/>
          </a:xfrm>
          <a:prstGeom prst="rect">
            <a:avLst/>
          </a:prstGeom>
        </p:spPr>
      </p:pic>
      <p:sp>
        <p:nvSpPr>
          <p:cNvPr id="8" name="Rectangle 7"/>
          <p:cNvSpPr/>
          <p:nvPr/>
        </p:nvSpPr>
        <p:spPr>
          <a:xfrm>
            <a:off x="3581400" y="5825067"/>
            <a:ext cx="5063067" cy="872066"/>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 Placeholder 2"/>
          <p:cNvSpPr>
            <a:spLocks noGrp="1"/>
          </p:cNvSpPr>
          <p:nvPr>
            <p:ph type="body" idx="1" hasCustomPrompt="1"/>
          </p:nvPr>
        </p:nvSpPr>
        <p:spPr>
          <a:xfrm>
            <a:off x="728155" y="5561814"/>
            <a:ext cx="10515600" cy="1296186"/>
          </a:xfrm>
          <a:prstGeom prst="rect">
            <a:avLst/>
          </a:prstGeom>
        </p:spPr>
        <p:txBody>
          <a:bodyPr anchor="ctr">
            <a:normAutofit/>
          </a:bodyPr>
          <a:lstStyle>
            <a:lvl1pPr marL="0" indent="0" algn="ctr">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7196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32769" y="6452902"/>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p:nvPicPr>
        <p:blipFill>
          <a:blip r:embed="rId2">
            <a:duotone>
              <a:schemeClr val="bg2">
                <a:shade val="45000"/>
                <a:satMod val="135000"/>
              </a:schemeClr>
              <a:prstClr val="white"/>
            </a:duotone>
          </a:blip>
          <a:stretch>
            <a:fillRect/>
          </a:stretch>
        </p:blipFill>
        <p:spPr>
          <a:xfrm>
            <a:off x="0" y="1021976"/>
            <a:ext cx="12192000" cy="4749282"/>
          </a:xfrm>
          <a:prstGeom prst="rect">
            <a:avLst/>
          </a:prstGeom>
        </p:spPr>
      </p:pic>
      <p:sp>
        <p:nvSpPr>
          <p:cNvPr id="10" name="Title 1"/>
          <p:cNvSpPr>
            <a:spLocks noGrp="1"/>
          </p:cNvSpPr>
          <p:nvPr>
            <p:ph type="ctrTitle"/>
          </p:nvPr>
        </p:nvSpPr>
        <p:spPr>
          <a:xfrm>
            <a:off x="973667" y="5698067"/>
            <a:ext cx="10244667" cy="937398"/>
          </a:xfrm>
          <a:ln w="76200">
            <a:solidFill>
              <a:srgbClr val="BCBCBC"/>
            </a:solidFill>
          </a:ln>
        </p:spPr>
        <p:txBody>
          <a:bodyPr lIns="365760" anchor="b"/>
          <a:lstStyle>
            <a:lvl1pPr algn="ctr">
              <a:defRPr sz="4800">
                <a:solidFill>
                  <a:srgbClr val="D4273B"/>
                </a:solidFill>
              </a:defRPr>
            </a:lvl1pPr>
          </a:lstStyle>
          <a:p>
            <a:r>
              <a:rPr lang="en-US" dirty="0" smtClean="0"/>
              <a:t>Click to edit Master title style</a:t>
            </a:r>
            <a:endParaRPr lang="en-US" dirty="0"/>
          </a:p>
        </p:txBody>
      </p:sp>
      <p:cxnSp>
        <p:nvCxnSpPr>
          <p:cNvPr id="11" name="Straight Connector 10"/>
          <p:cNvCxnSpPr/>
          <p:nvPr/>
        </p:nvCxnSpPr>
        <p:spPr>
          <a:xfrm>
            <a:off x="0" y="1021976"/>
            <a:ext cx="12192000"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2" name="Picture 2" descr="http://www.symphonytg.com/wp-content/uploads/2014/02/Symphony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190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7" name="Picture 6" descr="Symphony Gaming content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308184" y="6575451"/>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
        <p:nvSpPr>
          <p:cNvPr id="8"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350104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1" name="Rectangle 10"/>
          <p:cNvSpPr/>
          <p:nvPr/>
        </p:nvSpPr>
        <p:spPr>
          <a:xfrm>
            <a:off x="0" y="5469466"/>
            <a:ext cx="12192000" cy="1393119"/>
          </a:xfrm>
          <a:prstGeom prst="rect">
            <a:avLst/>
          </a:prstGeom>
          <a:solidFill>
            <a:srgbClr val="C32033"/>
          </a:solidFill>
          <a:ln>
            <a:noFill/>
          </a:ln>
        </p:spPr>
        <p:style>
          <a:lnRef idx="1">
            <a:schemeClr val="accent1"/>
          </a:lnRef>
          <a:fillRef idx="3">
            <a:schemeClr val="accent1"/>
          </a:fillRef>
          <a:effectRef idx="2">
            <a:schemeClr val="accent1"/>
          </a:effectRef>
          <a:fontRef idx="minor">
            <a:schemeClr val="lt1"/>
          </a:fontRef>
        </p:style>
        <p:txBody>
          <a:bodyPr lIns="822960" rtlCol="0" anchor="ctr"/>
          <a:lstStyle/>
          <a:p>
            <a:pPr algn="ctr" defTabSz="914400"/>
            <a:endParaRPr lang="en-US" dirty="0">
              <a:solidFill>
                <a:prstClr val="white"/>
              </a:solidFill>
            </a:endParaRPr>
          </a:p>
        </p:txBody>
      </p:sp>
      <p:sp>
        <p:nvSpPr>
          <p:cNvPr id="2" name="Title 1"/>
          <p:cNvSpPr>
            <a:spLocks noGrp="1"/>
          </p:cNvSpPr>
          <p:nvPr>
            <p:ph type="ctrTitle"/>
          </p:nvPr>
        </p:nvSpPr>
        <p:spPr>
          <a:xfrm>
            <a:off x="0" y="2904067"/>
            <a:ext cx="12192000" cy="1194054"/>
          </a:xfrm>
        </p:spPr>
        <p:txBody>
          <a:bodyPr lIns="365760"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0" y="5694187"/>
            <a:ext cx="12192000" cy="1168398"/>
          </a:xfrm>
        </p:spPr>
        <p:txBody>
          <a:bodyPr lIns="365760"/>
          <a:lstStyle>
            <a:lvl1pPr marL="0" indent="0" algn="ct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a:t>
            </a:r>
          </a:p>
          <a:p>
            <a:r>
              <a:rPr lang="en-US" dirty="0" smtClean="0"/>
              <a:t>to edit </a:t>
            </a:r>
          </a:p>
          <a:p>
            <a:r>
              <a:rPr lang="en-US" dirty="0" smtClean="0"/>
              <a:t>Master subtitle style</a:t>
            </a:r>
            <a:endParaRPr lang="en-US" dirty="0"/>
          </a:p>
        </p:txBody>
      </p:sp>
      <p:pic>
        <p:nvPicPr>
          <p:cNvPr id="14" name="Picture 2" descr="http://www.symphonytg.com/wp-content/uploads/2014/02/Symphony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5584" y="4496059"/>
            <a:ext cx="2280832" cy="7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59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Symphony Gaming fr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23083012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0968" y="365125"/>
            <a:ext cx="8902831" cy="64354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5969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descr="Symphony bg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114183" y="6508750"/>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27071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3057" cy="7169517"/>
          </a:xfrm>
          <a:prstGeom prst="rect">
            <a:avLst/>
          </a:prstGeom>
        </p:spPr>
      </p:pic>
      <p:sp>
        <p:nvSpPr>
          <p:cNvPr id="8" name="Rectangle 7"/>
          <p:cNvSpPr/>
          <p:nvPr/>
        </p:nvSpPr>
        <p:spPr>
          <a:xfrm>
            <a:off x="3581400" y="5825067"/>
            <a:ext cx="5063067" cy="872066"/>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 Placeholder 2"/>
          <p:cNvSpPr>
            <a:spLocks noGrp="1"/>
          </p:cNvSpPr>
          <p:nvPr>
            <p:ph type="body" idx="1" hasCustomPrompt="1"/>
          </p:nvPr>
        </p:nvSpPr>
        <p:spPr>
          <a:xfrm>
            <a:off x="728155" y="5561814"/>
            <a:ext cx="10515600" cy="1296186"/>
          </a:xfrm>
          <a:prstGeom prst="rect">
            <a:avLst/>
          </a:prstGeom>
        </p:spPr>
        <p:txBody>
          <a:bodyPr anchor="ctr">
            <a:normAutofit/>
          </a:bodyPr>
          <a:lstStyle>
            <a:lvl1pPr marL="0" indent="0" algn="ctr">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2224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32769" y="6452902"/>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p:nvPicPr>
        <p:blipFill>
          <a:blip r:embed="rId2">
            <a:duotone>
              <a:schemeClr val="bg2">
                <a:shade val="45000"/>
                <a:satMod val="135000"/>
              </a:schemeClr>
              <a:prstClr val="white"/>
            </a:duotone>
          </a:blip>
          <a:stretch>
            <a:fillRect/>
          </a:stretch>
        </p:blipFill>
        <p:spPr>
          <a:xfrm>
            <a:off x="0" y="1021976"/>
            <a:ext cx="12192000" cy="4749282"/>
          </a:xfrm>
          <a:prstGeom prst="rect">
            <a:avLst/>
          </a:prstGeom>
        </p:spPr>
      </p:pic>
      <p:sp>
        <p:nvSpPr>
          <p:cNvPr id="10" name="Title 1"/>
          <p:cNvSpPr>
            <a:spLocks noGrp="1"/>
          </p:cNvSpPr>
          <p:nvPr>
            <p:ph type="ctrTitle"/>
          </p:nvPr>
        </p:nvSpPr>
        <p:spPr>
          <a:xfrm>
            <a:off x="973667" y="5698067"/>
            <a:ext cx="10244667" cy="937398"/>
          </a:xfrm>
          <a:ln w="76200">
            <a:solidFill>
              <a:srgbClr val="BCBCBC"/>
            </a:solidFill>
          </a:ln>
        </p:spPr>
        <p:txBody>
          <a:bodyPr lIns="365760" anchor="b"/>
          <a:lstStyle>
            <a:lvl1pPr algn="ctr">
              <a:defRPr sz="4800">
                <a:solidFill>
                  <a:srgbClr val="D4273B"/>
                </a:solidFill>
              </a:defRPr>
            </a:lvl1pPr>
          </a:lstStyle>
          <a:p>
            <a:r>
              <a:rPr lang="en-US" dirty="0" smtClean="0"/>
              <a:t>Click to edit Master title style</a:t>
            </a:r>
            <a:endParaRPr lang="en-US" dirty="0"/>
          </a:p>
        </p:txBody>
      </p:sp>
      <p:cxnSp>
        <p:nvCxnSpPr>
          <p:cNvPr id="11" name="Straight Connector 10"/>
          <p:cNvCxnSpPr/>
          <p:nvPr/>
        </p:nvCxnSpPr>
        <p:spPr>
          <a:xfrm>
            <a:off x="0" y="1021976"/>
            <a:ext cx="12192000"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2" name="Picture 2" descr="http://www.symphonytg.com/wp-content/uploads/2014/02/Symphony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83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7" name="Picture 6" descr="Symphony Gaming content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308184" y="6575451"/>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
        <p:nvSpPr>
          <p:cNvPr id="8"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08018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1" name="Rectangle 10"/>
          <p:cNvSpPr/>
          <p:nvPr userDrawn="1"/>
        </p:nvSpPr>
        <p:spPr>
          <a:xfrm>
            <a:off x="0" y="5469466"/>
            <a:ext cx="12192000" cy="1393119"/>
          </a:xfrm>
          <a:prstGeom prst="rect">
            <a:avLst/>
          </a:prstGeom>
          <a:solidFill>
            <a:srgbClr val="C32033"/>
          </a:solidFill>
          <a:ln>
            <a:noFill/>
          </a:ln>
        </p:spPr>
        <p:style>
          <a:lnRef idx="1">
            <a:schemeClr val="accent1"/>
          </a:lnRef>
          <a:fillRef idx="3">
            <a:schemeClr val="accent1"/>
          </a:fillRef>
          <a:effectRef idx="2">
            <a:schemeClr val="accent1"/>
          </a:effectRef>
          <a:fontRef idx="minor">
            <a:schemeClr val="lt1"/>
          </a:fontRef>
        </p:style>
        <p:txBody>
          <a:bodyPr lIns="822960" rtlCol="0" anchor="ctr"/>
          <a:lstStyle/>
          <a:p>
            <a:pPr algn="ctr"/>
            <a:endParaRPr lang="en-US" dirty="0">
              <a:solidFill>
                <a:schemeClr val="bg1"/>
              </a:solidFill>
            </a:endParaRPr>
          </a:p>
        </p:txBody>
      </p:sp>
      <p:sp>
        <p:nvSpPr>
          <p:cNvPr id="2" name="Title 1"/>
          <p:cNvSpPr>
            <a:spLocks noGrp="1"/>
          </p:cNvSpPr>
          <p:nvPr>
            <p:ph type="ctrTitle"/>
          </p:nvPr>
        </p:nvSpPr>
        <p:spPr>
          <a:xfrm>
            <a:off x="0" y="2904067"/>
            <a:ext cx="12192000" cy="1194054"/>
          </a:xfrm>
        </p:spPr>
        <p:txBody>
          <a:bodyPr lIns="365760"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0" y="5694187"/>
            <a:ext cx="12192000" cy="1168398"/>
          </a:xfrm>
        </p:spPr>
        <p:txBody>
          <a:bodyPr lIns="365760"/>
          <a:lstStyle>
            <a:lvl1pPr marL="0" indent="0" algn="ct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4" name="Picture 2" descr="http://www.symphonytg.com/wp-content/uploads/2014/02/SymphonyA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55584" y="4496059"/>
            <a:ext cx="2280832" cy="7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67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1" name="Rectangle 10"/>
          <p:cNvSpPr/>
          <p:nvPr/>
        </p:nvSpPr>
        <p:spPr>
          <a:xfrm>
            <a:off x="0" y="5469466"/>
            <a:ext cx="12192000" cy="1393119"/>
          </a:xfrm>
          <a:prstGeom prst="rect">
            <a:avLst/>
          </a:prstGeom>
          <a:solidFill>
            <a:srgbClr val="C32033"/>
          </a:solidFill>
          <a:ln>
            <a:noFill/>
          </a:ln>
        </p:spPr>
        <p:style>
          <a:lnRef idx="1">
            <a:schemeClr val="accent1"/>
          </a:lnRef>
          <a:fillRef idx="3">
            <a:schemeClr val="accent1"/>
          </a:fillRef>
          <a:effectRef idx="2">
            <a:schemeClr val="accent1"/>
          </a:effectRef>
          <a:fontRef idx="minor">
            <a:schemeClr val="lt1"/>
          </a:fontRef>
        </p:style>
        <p:txBody>
          <a:bodyPr lIns="822960" rtlCol="0" anchor="ctr"/>
          <a:lstStyle/>
          <a:p>
            <a:pPr algn="ctr" defTabSz="914400"/>
            <a:endParaRPr lang="en-US" dirty="0">
              <a:solidFill>
                <a:prstClr val="white"/>
              </a:solidFill>
            </a:endParaRPr>
          </a:p>
        </p:txBody>
      </p:sp>
      <p:sp>
        <p:nvSpPr>
          <p:cNvPr id="2" name="Title 1"/>
          <p:cNvSpPr>
            <a:spLocks noGrp="1"/>
          </p:cNvSpPr>
          <p:nvPr>
            <p:ph type="ctrTitle"/>
          </p:nvPr>
        </p:nvSpPr>
        <p:spPr>
          <a:xfrm>
            <a:off x="0" y="2904067"/>
            <a:ext cx="12192000" cy="1194054"/>
          </a:xfrm>
        </p:spPr>
        <p:txBody>
          <a:bodyPr lIns="365760"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0" y="5694187"/>
            <a:ext cx="12192000" cy="1168398"/>
          </a:xfrm>
        </p:spPr>
        <p:txBody>
          <a:bodyPr lIns="365760"/>
          <a:lstStyle>
            <a:lvl1pPr marL="0" indent="0" algn="ct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a:t>
            </a:r>
          </a:p>
          <a:p>
            <a:r>
              <a:rPr lang="en-US" dirty="0" smtClean="0"/>
              <a:t>to edit </a:t>
            </a:r>
          </a:p>
          <a:p>
            <a:r>
              <a:rPr lang="en-US" dirty="0" smtClean="0"/>
              <a:t>Master subtitle style</a:t>
            </a:r>
            <a:endParaRPr lang="en-US" dirty="0"/>
          </a:p>
        </p:txBody>
      </p:sp>
      <p:pic>
        <p:nvPicPr>
          <p:cNvPr id="14" name="Picture 2" descr="http://www.symphonytg.com/wp-content/uploads/2014/02/Symphony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5584" y="4496059"/>
            <a:ext cx="2280832" cy="7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107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Symphony Gaming fr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1326456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0968" y="365125"/>
            <a:ext cx="8902831" cy="64354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8059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descr="Symphony bg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114183" y="6508750"/>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791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3057" cy="7169517"/>
          </a:xfrm>
          <a:prstGeom prst="rect">
            <a:avLst/>
          </a:prstGeom>
        </p:spPr>
      </p:pic>
      <p:sp>
        <p:nvSpPr>
          <p:cNvPr id="8" name="Rectangle 7"/>
          <p:cNvSpPr/>
          <p:nvPr/>
        </p:nvSpPr>
        <p:spPr>
          <a:xfrm>
            <a:off x="3581400" y="5825067"/>
            <a:ext cx="5063067" cy="872066"/>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 Placeholder 2"/>
          <p:cNvSpPr>
            <a:spLocks noGrp="1"/>
          </p:cNvSpPr>
          <p:nvPr>
            <p:ph type="body" idx="1" hasCustomPrompt="1"/>
          </p:nvPr>
        </p:nvSpPr>
        <p:spPr>
          <a:xfrm>
            <a:off x="728155" y="5561814"/>
            <a:ext cx="10515600" cy="1296186"/>
          </a:xfrm>
          <a:prstGeom prst="rect">
            <a:avLst/>
          </a:prstGeom>
        </p:spPr>
        <p:txBody>
          <a:bodyPr anchor="ctr">
            <a:normAutofit/>
          </a:bodyPr>
          <a:lstStyle>
            <a:lvl1pPr marL="0" indent="0" algn="ctr">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57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32769" y="6452902"/>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p:nvPicPr>
        <p:blipFill>
          <a:blip r:embed="rId2">
            <a:duotone>
              <a:schemeClr val="bg2">
                <a:shade val="45000"/>
                <a:satMod val="135000"/>
              </a:schemeClr>
              <a:prstClr val="white"/>
            </a:duotone>
          </a:blip>
          <a:stretch>
            <a:fillRect/>
          </a:stretch>
        </p:blipFill>
        <p:spPr>
          <a:xfrm>
            <a:off x="0" y="1021976"/>
            <a:ext cx="12192000" cy="4749282"/>
          </a:xfrm>
          <a:prstGeom prst="rect">
            <a:avLst/>
          </a:prstGeom>
        </p:spPr>
      </p:pic>
      <p:sp>
        <p:nvSpPr>
          <p:cNvPr id="10" name="Title 1"/>
          <p:cNvSpPr>
            <a:spLocks noGrp="1"/>
          </p:cNvSpPr>
          <p:nvPr>
            <p:ph type="ctrTitle"/>
          </p:nvPr>
        </p:nvSpPr>
        <p:spPr>
          <a:xfrm>
            <a:off x="973667" y="5698067"/>
            <a:ext cx="10244667" cy="937398"/>
          </a:xfrm>
          <a:ln w="76200">
            <a:solidFill>
              <a:srgbClr val="BCBCBC"/>
            </a:solidFill>
          </a:ln>
        </p:spPr>
        <p:txBody>
          <a:bodyPr lIns="365760" anchor="b"/>
          <a:lstStyle>
            <a:lvl1pPr algn="ctr">
              <a:defRPr sz="4800">
                <a:solidFill>
                  <a:srgbClr val="D4273B"/>
                </a:solidFill>
              </a:defRPr>
            </a:lvl1pPr>
          </a:lstStyle>
          <a:p>
            <a:r>
              <a:rPr lang="en-US" dirty="0" smtClean="0"/>
              <a:t>Click to edit Master title style</a:t>
            </a:r>
            <a:endParaRPr lang="en-US" dirty="0"/>
          </a:p>
        </p:txBody>
      </p:sp>
      <p:cxnSp>
        <p:nvCxnSpPr>
          <p:cNvPr id="11" name="Straight Connector 10"/>
          <p:cNvCxnSpPr/>
          <p:nvPr/>
        </p:nvCxnSpPr>
        <p:spPr>
          <a:xfrm>
            <a:off x="0" y="1021976"/>
            <a:ext cx="12192000"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2" name="Picture 2" descr="http://www.symphonytg.com/wp-content/uploads/2014/02/Symphony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02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7" name="Picture 6" descr="Symphony Gaming content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308184" y="6575451"/>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
        <p:nvSpPr>
          <p:cNvPr id="8"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004331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1" name="Rectangle 10"/>
          <p:cNvSpPr/>
          <p:nvPr/>
        </p:nvSpPr>
        <p:spPr>
          <a:xfrm>
            <a:off x="0" y="5469466"/>
            <a:ext cx="12192000" cy="1393119"/>
          </a:xfrm>
          <a:prstGeom prst="rect">
            <a:avLst/>
          </a:prstGeom>
          <a:solidFill>
            <a:srgbClr val="C32033"/>
          </a:solidFill>
          <a:ln>
            <a:noFill/>
          </a:ln>
        </p:spPr>
        <p:style>
          <a:lnRef idx="1">
            <a:schemeClr val="accent1"/>
          </a:lnRef>
          <a:fillRef idx="3">
            <a:schemeClr val="accent1"/>
          </a:fillRef>
          <a:effectRef idx="2">
            <a:schemeClr val="accent1"/>
          </a:effectRef>
          <a:fontRef idx="minor">
            <a:schemeClr val="lt1"/>
          </a:fontRef>
        </p:style>
        <p:txBody>
          <a:bodyPr lIns="822960" rtlCol="0" anchor="ctr"/>
          <a:lstStyle/>
          <a:p>
            <a:pPr algn="ctr" defTabSz="914400"/>
            <a:endParaRPr lang="en-US" dirty="0">
              <a:solidFill>
                <a:prstClr val="white"/>
              </a:solidFill>
            </a:endParaRPr>
          </a:p>
        </p:txBody>
      </p:sp>
      <p:sp>
        <p:nvSpPr>
          <p:cNvPr id="2" name="Title 1"/>
          <p:cNvSpPr>
            <a:spLocks noGrp="1"/>
          </p:cNvSpPr>
          <p:nvPr>
            <p:ph type="ctrTitle"/>
          </p:nvPr>
        </p:nvSpPr>
        <p:spPr>
          <a:xfrm>
            <a:off x="0" y="2904067"/>
            <a:ext cx="12192000" cy="1194054"/>
          </a:xfrm>
        </p:spPr>
        <p:txBody>
          <a:bodyPr lIns="365760"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0" y="5694187"/>
            <a:ext cx="12192000" cy="1168398"/>
          </a:xfrm>
        </p:spPr>
        <p:txBody>
          <a:bodyPr lIns="365760"/>
          <a:lstStyle>
            <a:lvl1pPr marL="0" indent="0" algn="ct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a:t>
            </a:r>
          </a:p>
          <a:p>
            <a:r>
              <a:rPr lang="en-US" dirty="0" smtClean="0"/>
              <a:t>to edit </a:t>
            </a:r>
          </a:p>
          <a:p>
            <a:r>
              <a:rPr lang="en-US" dirty="0" smtClean="0"/>
              <a:t>Master subtitle style</a:t>
            </a:r>
            <a:endParaRPr lang="en-US" dirty="0"/>
          </a:p>
        </p:txBody>
      </p:sp>
      <p:pic>
        <p:nvPicPr>
          <p:cNvPr id="14" name="Picture 2" descr="http://www.symphonytg.com/wp-content/uploads/2014/02/Symphony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5584" y="4496059"/>
            <a:ext cx="2280832" cy="7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41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Symphony Gaming fr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3889855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0968" y="365125"/>
            <a:ext cx="8902831" cy="64354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5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duotone>
              <a:schemeClr val="bg2">
                <a:shade val="45000"/>
                <a:satMod val="135000"/>
              </a:schemeClr>
              <a:prstClr val="white"/>
            </a:duotone>
          </a:blip>
          <a:stretch>
            <a:fillRect/>
          </a:stretch>
        </p:blipFill>
        <p:spPr>
          <a:xfrm>
            <a:off x="4078005" y="-25934"/>
            <a:ext cx="8118764" cy="6878982"/>
          </a:xfrm>
          <a:prstGeom prst="rect">
            <a:avLst/>
          </a:prstGeom>
        </p:spPr>
      </p:pic>
      <p:sp>
        <p:nvSpPr>
          <p:cNvPr id="4" name="Rectangle 3"/>
          <p:cNvSpPr/>
          <p:nvPr userDrawn="1"/>
        </p:nvSpPr>
        <p:spPr>
          <a:xfrm flipV="1">
            <a:off x="-2114" y="6770513"/>
            <a:ext cx="12191999" cy="108652"/>
          </a:xfrm>
          <a:prstGeom prst="rect">
            <a:avLst/>
          </a:prstGeom>
          <a:solidFill>
            <a:srgbClr val="CA00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945" y="6080786"/>
            <a:ext cx="1666667" cy="628571"/>
          </a:xfrm>
          <a:prstGeom prst="rect">
            <a:avLst/>
          </a:prstGeom>
        </p:spPr>
      </p:pic>
      <p:sp>
        <p:nvSpPr>
          <p:cNvPr id="12" name="Rectangle 11"/>
          <p:cNvSpPr/>
          <p:nvPr/>
        </p:nvSpPr>
        <p:spPr>
          <a:xfrm>
            <a:off x="2382982" y="-332509"/>
            <a:ext cx="4892057" cy="7079673"/>
          </a:xfrm>
          <a:custGeom>
            <a:avLst/>
            <a:gdLst>
              <a:gd name="connsiteX0" fmla="*/ 0 w 2258291"/>
              <a:gd name="connsiteY0" fmla="*/ 0 h 7079673"/>
              <a:gd name="connsiteX1" fmla="*/ 2258291 w 2258291"/>
              <a:gd name="connsiteY1" fmla="*/ 0 h 7079673"/>
              <a:gd name="connsiteX2" fmla="*/ 2258291 w 2258291"/>
              <a:gd name="connsiteY2" fmla="*/ 7079673 h 7079673"/>
              <a:gd name="connsiteX3" fmla="*/ 0 w 2258291"/>
              <a:gd name="connsiteY3" fmla="*/ 7079673 h 7079673"/>
              <a:gd name="connsiteX4" fmla="*/ 0 w 2258291"/>
              <a:gd name="connsiteY4" fmla="*/ 0 h 7079673"/>
              <a:gd name="connsiteX0" fmla="*/ 0 w 4047902"/>
              <a:gd name="connsiteY0" fmla="*/ 0 h 7105799"/>
              <a:gd name="connsiteX1" fmla="*/ 2258291 w 4047902"/>
              <a:gd name="connsiteY1" fmla="*/ 0 h 7105799"/>
              <a:gd name="connsiteX2" fmla="*/ 4047902 w 4047902"/>
              <a:gd name="connsiteY2" fmla="*/ 7105799 h 7105799"/>
              <a:gd name="connsiteX3" fmla="*/ 0 w 4047902"/>
              <a:gd name="connsiteY3" fmla="*/ 7079673 h 7105799"/>
              <a:gd name="connsiteX4" fmla="*/ 0 w 4047902"/>
              <a:gd name="connsiteY4" fmla="*/ 0 h 7105799"/>
              <a:gd name="connsiteX0" fmla="*/ 0 w 4047902"/>
              <a:gd name="connsiteY0" fmla="*/ 0 h 7105799"/>
              <a:gd name="connsiteX1" fmla="*/ 2258291 w 4047902"/>
              <a:gd name="connsiteY1" fmla="*/ 0 h 7105799"/>
              <a:gd name="connsiteX2" fmla="*/ 4047902 w 4047902"/>
              <a:gd name="connsiteY2" fmla="*/ 7105799 h 7105799"/>
              <a:gd name="connsiteX3" fmla="*/ 0 w 4047902"/>
              <a:gd name="connsiteY3" fmla="*/ 7079673 h 7105799"/>
              <a:gd name="connsiteX4" fmla="*/ 0 w 4047902"/>
              <a:gd name="connsiteY4" fmla="*/ 0 h 7105799"/>
              <a:gd name="connsiteX0" fmla="*/ 0 w 4097100"/>
              <a:gd name="connsiteY0" fmla="*/ 0 h 7105799"/>
              <a:gd name="connsiteX1" fmla="*/ 2258291 w 4097100"/>
              <a:gd name="connsiteY1" fmla="*/ 0 h 7105799"/>
              <a:gd name="connsiteX2" fmla="*/ 1705692 w 4097100"/>
              <a:gd name="connsiteY2" fmla="*/ 2775263 h 7105799"/>
              <a:gd name="connsiteX3" fmla="*/ 4047902 w 4097100"/>
              <a:gd name="connsiteY3" fmla="*/ 7105799 h 7105799"/>
              <a:gd name="connsiteX4" fmla="*/ 0 w 4097100"/>
              <a:gd name="connsiteY4" fmla="*/ 7079673 h 7105799"/>
              <a:gd name="connsiteX5" fmla="*/ 0 w 4097100"/>
              <a:gd name="connsiteY5" fmla="*/ 0 h 7105799"/>
              <a:gd name="connsiteX0" fmla="*/ 0 w 4831266"/>
              <a:gd name="connsiteY0" fmla="*/ 0 h 7079673"/>
              <a:gd name="connsiteX1" fmla="*/ 2258291 w 4831266"/>
              <a:gd name="connsiteY1" fmla="*/ 0 h 7079673"/>
              <a:gd name="connsiteX2" fmla="*/ 1705692 w 4831266"/>
              <a:gd name="connsiteY2" fmla="*/ 2775263 h 7079673"/>
              <a:gd name="connsiteX3" fmla="*/ 4792484 w 4831266"/>
              <a:gd name="connsiteY3" fmla="*/ 6922919 h 7079673"/>
              <a:gd name="connsiteX4" fmla="*/ 0 w 4831266"/>
              <a:gd name="connsiteY4" fmla="*/ 7079673 h 7079673"/>
              <a:gd name="connsiteX5" fmla="*/ 0 w 4831266"/>
              <a:gd name="connsiteY5" fmla="*/ 0 h 7079673"/>
              <a:gd name="connsiteX0" fmla="*/ 0 w 4835414"/>
              <a:gd name="connsiteY0" fmla="*/ 0 h 7079673"/>
              <a:gd name="connsiteX1" fmla="*/ 2258291 w 4835414"/>
              <a:gd name="connsiteY1" fmla="*/ 0 h 7079673"/>
              <a:gd name="connsiteX2" fmla="*/ 2045326 w 4835414"/>
              <a:gd name="connsiteY2" fmla="*/ 2775263 h 7079673"/>
              <a:gd name="connsiteX3" fmla="*/ 4792484 w 4835414"/>
              <a:gd name="connsiteY3" fmla="*/ 6922919 h 7079673"/>
              <a:gd name="connsiteX4" fmla="*/ 0 w 4835414"/>
              <a:gd name="connsiteY4" fmla="*/ 7079673 h 7079673"/>
              <a:gd name="connsiteX5" fmla="*/ 0 w 4835414"/>
              <a:gd name="connsiteY5" fmla="*/ 0 h 7079673"/>
              <a:gd name="connsiteX0" fmla="*/ 0 w 4838235"/>
              <a:gd name="connsiteY0" fmla="*/ 0 h 7079673"/>
              <a:gd name="connsiteX1" fmla="*/ 2258291 w 4838235"/>
              <a:gd name="connsiteY1" fmla="*/ 0 h 7079673"/>
              <a:gd name="connsiteX2" fmla="*/ 2241269 w 4838235"/>
              <a:gd name="connsiteY2" fmla="*/ 2788325 h 7079673"/>
              <a:gd name="connsiteX3" fmla="*/ 4792484 w 4838235"/>
              <a:gd name="connsiteY3" fmla="*/ 6922919 h 7079673"/>
              <a:gd name="connsiteX4" fmla="*/ 0 w 4838235"/>
              <a:gd name="connsiteY4" fmla="*/ 7079673 h 7079673"/>
              <a:gd name="connsiteX5" fmla="*/ 0 w 4838235"/>
              <a:gd name="connsiteY5" fmla="*/ 0 h 7079673"/>
              <a:gd name="connsiteX0" fmla="*/ 0 w 4892057"/>
              <a:gd name="connsiteY0" fmla="*/ 0 h 7079673"/>
              <a:gd name="connsiteX1" fmla="*/ 2258291 w 4892057"/>
              <a:gd name="connsiteY1" fmla="*/ 0 h 7079673"/>
              <a:gd name="connsiteX2" fmla="*/ 2241269 w 4892057"/>
              <a:gd name="connsiteY2" fmla="*/ 2788325 h 7079673"/>
              <a:gd name="connsiteX3" fmla="*/ 2985852 w 4892057"/>
              <a:gd name="connsiteY3" fmla="*/ 4695503 h 7079673"/>
              <a:gd name="connsiteX4" fmla="*/ 4792484 w 4892057"/>
              <a:gd name="connsiteY4" fmla="*/ 6922919 h 7079673"/>
              <a:gd name="connsiteX5" fmla="*/ 0 w 4892057"/>
              <a:gd name="connsiteY5" fmla="*/ 7079673 h 7079673"/>
              <a:gd name="connsiteX6" fmla="*/ 0 w 4892057"/>
              <a:gd name="connsiteY6" fmla="*/ 0 h 707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2057" h="7079673">
                <a:moveTo>
                  <a:pt x="0" y="0"/>
                </a:moveTo>
                <a:lnTo>
                  <a:pt x="2258291" y="0"/>
                </a:lnTo>
                <a:cubicBezTo>
                  <a:pt x="2684087" y="438595"/>
                  <a:pt x="1943001" y="1604025"/>
                  <a:pt x="2241269" y="2788325"/>
                </a:cubicBezTo>
                <a:cubicBezTo>
                  <a:pt x="2421312" y="3542606"/>
                  <a:pt x="2560650" y="4006404"/>
                  <a:pt x="2985852" y="4695503"/>
                </a:cubicBezTo>
                <a:cubicBezTo>
                  <a:pt x="3411054" y="5384602"/>
                  <a:pt x="5348909" y="6497255"/>
                  <a:pt x="4792484" y="6922919"/>
                </a:cubicBezTo>
                <a:lnTo>
                  <a:pt x="0" y="7079673"/>
                </a:lnTo>
                <a:lnTo>
                  <a:pt x="0" y="0"/>
                </a:lnTo>
                <a:close/>
              </a:path>
            </a:pathLst>
          </a:custGeom>
          <a:solidFill>
            <a:schemeClr val="bg1"/>
          </a:solidFill>
          <a:ln>
            <a:noFill/>
          </a:ln>
          <a:effectLst>
            <a:softEdge rad="317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437322" y="4960827"/>
            <a:ext cx="10972800" cy="644218"/>
          </a:xfrm>
        </p:spPr>
        <p:style>
          <a:lnRef idx="3">
            <a:schemeClr val="lt1"/>
          </a:lnRef>
          <a:fillRef idx="1">
            <a:schemeClr val="accent2"/>
          </a:fillRef>
          <a:effectRef idx="1">
            <a:schemeClr val="accent2"/>
          </a:effectRef>
          <a:fontRef idx="none"/>
        </p:style>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8494397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descr="Symphony bg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114183" y="6508750"/>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8535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3057" cy="7169517"/>
          </a:xfrm>
          <a:prstGeom prst="rect">
            <a:avLst/>
          </a:prstGeom>
        </p:spPr>
      </p:pic>
      <p:sp>
        <p:nvSpPr>
          <p:cNvPr id="8" name="Rectangle 7"/>
          <p:cNvSpPr/>
          <p:nvPr userDrawn="1"/>
        </p:nvSpPr>
        <p:spPr>
          <a:xfrm>
            <a:off x="3581400" y="5825067"/>
            <a:ext cx="5063067" cy="872066"/>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 Placeholder 2"/>
          <p:cNvSpPr>
            <a:spLocks noGrp="1"/>
          </p:cNvSpPr>
          <p:nvPr>
            <p:ph type="body" idx="1" hasCustomPrompt="1"/>
          </p:nvPr>
        </p:nvSpPr>
        <p:spPr>
          <a:xfrm>
            <a:off x="728155" y="5561814"/>
            <a:ext cx="10515600" cy="1296186"/>
          </a:xfrm>
          <a:prstGeom prst="rect">
            <a:avLst/>
          </a:prstGeom>
        </p:spPr>
        <p:txBody>
          <a:bodyPr anchor="ctr">
            <a:normAutofit/>
          </a:bodyPr>
          <a:lstStyle>
            <a:lvl1pPr marL="0" indent="0" algn="ctr">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7960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32769" y="6452902"/>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
            <a:duotone>
              <a:schemeClr val="bg2">
                <a:shade val="45000"/>
                <a:satMod val="135000"/>
              </a:schemeClr>
              <a:prstClr val="white"/>
            </a:duotone>
          </a:blip>
          <a:stretch>
            <a:fillRect/>
          </a:stretch>
        </p:blipFill>
        <p:spPr>
          <a:xfrm>
            <a:off x="0" y="1021976"/>
            <a:ext cx="12192000" cy="4749282"/>
          </a:xfrm>
          <a:prstGeom prst="rect">
            <a:avLst/>
          </a:prstGeom>
        </p:spPr>
      </p:pic>
      <p:sp>
        <p:nvSpPr>
          <p:cNvPr id="10" name="Title 1"/>
          <p:cNvSpPr>
            <a:spLocks noGrp="1"/>
          </p:cNvSpPr>
          <p:nvPr>
            <p:ph type="ctrTitle"/>
          </p:nvPr>
        </p:nvSpPr>
        <p:spPr>
          <a:xfrm>
            <a:off x="973667" y="5698067"/>
            <a:ext cx="10244667" cy="937398"/>
          </a:xfrm>
          <a:ln w="76200">
            <a:solidFill>
              <a:srgbClr val="BCBCBC"/>
            </a:solidFill>
          </a:ln>
        </p:spPr>
        <p:txBody>
          <a:bodyPr lIns="365760" anchor="b"/>
          <a:lstStyle>
            <a:lvl1pPr algn="ctr">
              <a:defRPr sz="4800">
                <a:solidFill>
                  <a:srgbClr val="D4273B"/>
                </a:solidFill>
              </a:defRPr>
            </a:lvl1pPr>
          </a:lstStyle>
          <a:p>
            <a:r>
              <a:rPr lang="en-US" dirty="0" smtClean="0"/>
              <a:t>Click to edit Master title style</a:t>
            </a:r>
            <a:endParaRPr lang="en-US" dirty="0"/>
          </a:p>
        </p:txBody>
      </p:sp>
      <p:cxnSp>
        <p:nvCxnSpPr>
          <p:cNvPr id="11" name="Straight Connector 10"/>
          <p:cNvCxnSpPr/>
          <p:nvPr userDrawn="1"/>
        </p:nvCxnSpPr>
        <p:spPr>
          <a:xfrm>
            <a:off x="0" y="1021976"/>
            <a:ext cx="12192000"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2" name="Picture 2" descr="http://www.symphonytg.com/wp-content/uploads/2014/02/SymphonyAM.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077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7" name="Picture 6" descr="Symphony Gaming conten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9308184" y="6575451"/>
            <a:ext cx="2743200" cy="365125"/>
          </a:xfrm>
        </p:spPr>
        <p:txBody>
          <a:bodyPr/>
          <a:lstStyle/>
          <a:p>
            <a:fld id="{BA821121-903F-4ADD-A37C-472DD7C68369}" type="slidenum">
              <a:rPr lang="en-US" smtClean="0">
                <a:solidFill>
                  <a:prstClr val="black">
                    <a:tint val="75000"/>
                  </a:prstClr>
                </a:solidFill>
              </a:rPr>
              <a:pPr/>
              <a:t>‹#›</a:t>
            </a:fld>
            <a:endParaRPr lang="en-US" dirty="0">
              <a:solidFill>
                <a:prstClr val="black">
                  <a:tint val="75000"/>
                </a:prstClr>
              </a:solidFill>
            </a:endParaRPr>
          </a:p>
        </p:txBody>
      </p:sp>
      <p:sp>
        <p:nvSpPr>
          <p:cNvPr id="8"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910081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1" name="Rectangle 10"/>
          <p:cNvSpPr/>
          <p:nvPr userDrawn="1"/>
        </p:nvSpPr>
        <p:spPr>
          <a:xfrm>
            <a:off x="0" y="5469466"/>
            <a:ext cx="12192000" cy="1393119"/>
          </a:xfrm>
          <a:prstGeom prst="rect">
            <a:avLst/>
          </a:prstGeom>
          <a:solidFill>
            <a:srgbClr val="C32033"/>
          </a:solidFill>
          <a:ln>
            <a:noFill/>
          </a:ln>
        </p:spPr>
        <p:style>
          <a:lnRef idx="1">
            <a:schemeClr val="accent1"/>
          </a:lnRef>
          <a:fillRef idx="3">
            <a:schemeClr val="accent1"/>
          </a:fillRef>
          <a:effectRef idx="2">
            <a:schemeClr val="accent1"/>
          </a:effectRef>
          <a:fontRef idx="minor">
            <a:schemeClr val="lt1"/>
          </a:fontRef>
        </p:style>
        <p:txBody>
          <a:bodyPr lIns="822960" rtlCol="0" anchor="ctr"/>
          <a:lstStyle/>
          <a:p>
            <a:pPr algn="ctr" defTabSz="914400"/>
            <a:endParaRPr lang="en-US" dirty="0">
              <a:solidFill>
                <a:prstClr val="white"/>
              </a:solidFill>
            </a:endParaRPr>
          </a:p>
        </p:txBody>
      </p:sp>
      <p:sp>
        <p:nvSpPr>
          <p:cNvPr id="2" name="Title 1"/>
          <p:cNvSpPr>
            <a:spLocks noGrp="1"/>
          </p:cNvSpPr>
          <p:nvPr>
            <p:ph type="ctrTitle"/>
          </p:nvPr>
        </p:nvSpPr>
        <p:spPr>
          <a:xfrm>
            <a:off x="0" y="2904067"/>
            <a:ext cx="12192000" cy="1194054"/>
          </a:xfrm>
        </p:spPr>
        <p:txBody>
          <a:bodyPr lIns="365760"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0" y="5694187"/>
            <a:ext cx="12192000" cy="1168398"/>
          </a:xfrm>
        </p:spPr>
        <p:txBody>
          <a:bodyPr lIns="365760"/>
          <a:lstStyle>
            <a:lvl1pPr marL="0" indent="0" algn="ct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a:t>
            </a:r>
          </a:p>
          <a:p>
            <a:r>
              <a:rPr lang="en-US" dirty="0" smtClean="0"/>
              <a:t>to edit </a:t>
            </a:r>
          </a:p>
          <a:p>
            <a:r>
              <a:rPr lang="en-US" dirty="0" smtClean="0"/>
              <a:t>Master subtitle style</a:t>
            </a:r>
            <a:endParaRPr lang="en-US" dirty="0"/>
          </a:p>
        </p:txBody>
      </p:sp>
      <p:pic>
        <p:nvPicPr>
          <p:cNvPr id="14" name="Picture 2" descr="http://www.symphonytg.com/wp-content/uploads/2014/02/SymphonyA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55584" y="4496059"/>
            <a:ext cx="2280832" cy="7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71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Symphony Gaming fr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5952067" y="3602038"/>
            <a:ext cx="5554133" cy="1655762"/>
          </a:xfrm>
          <a:prstGeom prst="rect">
            <a:avLst/>
          </a:prstGeom>
          <a:solidFill>
            <a:srgbClr val="C3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ctrTitle"/>
          </p:nvPr>
        </p:nvSpPr>
        <p:spPr>
          <a:xfrm>
            <a:off x="2209800" y="3832225"/>
            <a:ext cx="9144000" cy="2387600"/>
          </a:xfrm>
          <a:prstGeom prst="rect">
            <a:avLst/>
          </a:prstGeom>
        </p:spPr>
        <p:txBody>
          <a:bodyPr anchor="t"/>
          <a:lstStyle>
            <a:lvl1pPr algn="r">
              <a:defRPr sz="4400">
                <a:solidFill>
                  <a:schemeClr val="bg1">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2916053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97FF4DE-67B2-4152-99C4-2E8BB95DC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053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24158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30499"/>
            <a:ext cx="10972800" cy="644218"/>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525734DE-0F22-FF44-BF79-AB7BAAAC7026}" type="slidenum">
              <a:rPr lang="en-US" smtClean="0"/>
              <a:pPr/>
              <a:t>‹#›</a:t>
            </a:fld>
            <a:endParaRPr lang="en-US" dirty="0"/>
          </a:p>
        </p:txBody>
      </p:sp>
      <p:sp>
        <p:nvSpPr>
          <p:cNvPr id="4" name="Slide Number Placeholder 5"/>
          <p:cNvSpPr>
            <a:spLocks noGrp="1"/>
          </p:cNvSpPr>
          <p:nvPr>
            <p:ph type="sldNum" sz="quarter" idx="10"/>
          </p:nvPr>
        </p:nvSpPr>
        <p:spPr>
          <a:xfrm>
            <a:off x="8737600" y="6500814"/>
            <a:ext cx="2844800" cy="295275"/>
          </a:xfrm>
        </p:spPr>
        <p:txBody>
          <a:bodyPr/>
          <a:lstStyle>
            <a:lvl1pPr>
              <a:defRPr/>
            </a:lvl1pPr>
          </a:lstStyle>
          <a:p>
            <a:fld id="{B728451A-3E60-4D89-943C-17C1D57204B5}" type="slidenum">
              <a:rPr lang="en-US" altLang="en-US" smtClean="0"/>
              <a:pPr/>
              <a:t>‹#›</a:t>
            </a:fld>
            <a:endParaRPr lang="en-US" altLang="en-US" dirty="0"/>
          </a:p>
        </p:txBody>
      </p:sp>
    </p:spTree>
    <p:extLst>
      <p:ext uri="{BB962C8B-B14F-4D97-AF65-F5344CB8AC3E}">
        <p14:creationId xmlns:p14="http://schemas.microsoft.com/office/powerpoint/2010/main" val="57397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838200" y="6356349"/>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97FF4DE-67B2-4152-99C4-2E8BB95DCDF6}" type="slidenum">
              <a:rPr lang="en-US" smtClean="0"/>
              <a:pPr/>
              <a:t>‹#›</a:t>
            </a:fld>
            <a:endParaRPr lang="en-US" dirty="0"/>
          </a:p>
        </p:txBody>
      </p:sp>
    </p:spTree>
    <p:extLst>
      <p:ext uri="{BB962C8B-B14F-4D97-AF65-F5344CB8AC3E}">
        <p14:creationId xmlns:p14="http://schemas.microsoft.com/office/powerpoint/2010/main" val="118883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1.jpe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21121-903F-4ADD-A37C-472DD7C68369}" type="slidenum">
              <a:rPr lang="en-US" smtClean="0"/>
              <a:pPr/>
              <a:t>‹#›</a:t>
            </a:fld>
            <a:endParaRPr lang="en-US" dirty="0"/>
          </a:p>
        </p:txBody>
      </p:sp>
      <p:sp>
        <p:nvSpPr>
          <p:cNvPr id="7"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smtClean="0"/>
              <a:t>Click to edit Master title style</a:t>
            </a:r>
            <a:endParaRPr lang="en-US" dirty="0"/>
          </a:p>
        </p:txBody>
      </p:sp>
      <p:cxnSp>
        <p:nvCxnSpPr>
          <p:cNvPr id="10" name="Straight Connector 9"/>
          <p:cNvCxnSpPr/>
          <p:nvPr/>
        </p:nvCxnSpPr>
        <p:spPr>
          <a:xfrm>
            <a:off x="2474259" y="1617060"/>
            <a:ext cx="9408459"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1" name="Picture 2" descr="http://www.symphonytg.com/wp-content/uploads/2014/02/SymphonyAM.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5301" y="473959"/>
            <a:ext cx="2147358" cy="7372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2333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1" r:id="rId11"/>
    <p:sldLayoutId id="2147483703" r:id="rId12"/>
    <p:sldLayoutId id="2147483729" r:id="rId13"/>
  </p:sldLayoutIdLst>
  <p:txStyles>
    <p:titleStyle>
      <a:lvl1pPr algn="l" defTabSz="914400" rtl="0" eaLnBrk="1" latinLnBrk="0" hangingPunct="1">
        <a:lnSpc>
          <a:spcPct val="90000"/>
        </a:lnSpc>
        <a:spcBef>
          <a:spcPct val="0"/>
        </a:spcBef>
        <a:buNone/>
        <a:defRPr sz="2800" b="1"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29C5D-6467-425D-B470-C92FDB9D93DB}" type="datetimeFigureOut">
              <a:rPr lang="en-US" smtClean="0"/>
              <a:t>4/12/2016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4481D-5EE8-400F-BD88-A010E9DD0872}" type="slidenum">
              <a:rPr lang="en-US" smtClean="0"/>
              <a:t>‹#›</a:t>
            </a:fld>
            <a:endParaRPr lang="en-US"/>
          </a:p>
        </p:txBody>
      </p:sp>
      <p:cxnSp>
        <p:nvCxnSpPr>
          <p:cNvPr id="7" name="Straight Connector 6"/>
          <p:cNvCxnSpPr/>
          <p:nvPr userDrawn="1"/>
        </p:nvCxnSpPr>
        <p:spPr>
          <a:xfrm>
            <a:off x="2474259" y="1021976"/>
            <a:ext cx="9408459"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8" name="Picture 2" descr="http://www.symphonytg.com/wp-content/uploads/2014/02/SymphonyAM.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9980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821121-903F-4ADD-A37C-472DD7C68369}" type="slidenum">
              <a:rPr lang="en-US" smtClean="0">
                <a:solidFill>
                  <a:prstClr val="black">
                    <a:tint val="75000"/>
                  </a:prstClr>
                </a:solidFill>
              </a:rPr>
              <a:pPr defTabSz="914400"/>
              <a:t>‹#›</a:t>
            </a:fld>
            <a:endParaRPr lang="en-US" dirty="0">
              <a:solidFill>
                <a:prstClr val="black">
                  <a:tint val="75000"/>
                </a:prstClr>
              </a:solidFill>
            </a:endParaRPr>
          </a:p>
        </p:txBody>
      </p:sp>
      <p:sp>
        <p:nvSpPr>
          <p:cNvPr id="7"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0" name="Straight Connector 9"/>
          <p:cNvCxnSpPr/>
          <p:nvPr userDrawn="1"/>
        </p:nvCxnSpPr>
        <p:spPr>
          <a:xfrm>
            <a:off x="2474259" y="1021976"/>
            <a:ext cx="9408459"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1" name="Picture 2" descr="http://www.symphonytg.com/wp-content/uploads/2014/02/SymphonyAM.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417603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defTabSz="914400" rtl="0" eaLnBrk="1" latinLnBrk="0" hangingPunct="1">
        <a:lnSpc>
          <a:spcPct val="90000"/>
        </a:lnSpc>
        <a:spcBef>
          <a:spcPct val="0"/>
        </a:spcBef>
        <a:buNone/>
        <a:defRPr sz="2800" b="1"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821121-903F-4ADD-A37C-472DD7C68369}" type="slidenum">
              <a:rPr lang="en-US" smtClean="0">
                <a:solidFill>
                  <a:prstClr val="black">
                    <a:tint val="75000"/>
                  </a:prstClr>
                </a:solidFill>
              </a:rPr>
              <a:pPr defTabSz="914400"/>
              <a:t>‹#›</a:t>
            </a:fld>
            <a:endParaRPr lang="en-US" dirty="0">
              <a:solidFill>
                <a:prstClr val="black">
                  <a:tint val="75000"/>
                </a:prstClr>
              </a:solidFill>
            </a:endParaRPr>
          </a:p>
        </p:txBody>
      </p:sp>
      <p:sp>
        <p:nvSpPr>
          <p:cNvPr id="7"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0" name="Straight Connector 9"/>
          <p:cNvCxnSpPr/>
          <p:nvPr userDrawn="1"/>
        </p:nvCxnSpPr>
        <p:spPr>
          <a:xfrm>
            <a:off x="2474259" y="1021976"/>
            <a:ext cx="9408459"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1" name="Picture 2" descr="http://www.symphonytg.com/wp-content/uploads/2014/02/SymphonyAM.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72562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914400" rtl="0" eaLnBrk="1" latinLnBrk="0" hangingPunct="1">
        <a:lnSpc>
          <a:spcPct val="90000"/>
        </a:lnSpc>
        <a:spcBef>
          <a:spcPct val="0"/>
        </a:spcBef>
        <a:buNone/>
        <a:defRPr sz="2800" b="1"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821121-903F-4ADD-A37C-472DD7C68369}" type="slidenum">
              <a:rPr lang="en-US" smtClean="0">
                <a:solidFill>
                  <a:prstClr val="black">
                    <a:tint val="75000"/>
                  </a:prstClr>
                </a:solidFill>
              </a:rPr>
              <a:pPr defTabSz="914400"/>
              <a:t>‹#›</a:t>
            </a:fld>
            <a:endParaRPr lang="en-US" dirty="0">
              <a:solidFill>
                <a:prstClr val="black">
                  <a:tint val="75000"/>
                </a:prstClr>
              </a:solidFill>
            </a:endParaRPr>
          </a:p>
        </p:txBody>
      </p:sp>
      <p:sp>
        <p:nvSpPr>
          <p:cNvPr id="7"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0" name="Straight Connector 9"/>
          <p:cNvCxnSpPr/>
          <p:nvPr/>
        </p:nvCxnSpPr>
        <p:spPr>
          <a:xfrm>
            <a:off x="2474259" y="1021976"/>
            <a:ext cx="9408459"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1" name="Picture 2" descr="http://www.symphonytg.com/wp-content/uploads/2014/02/SymphonyA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386073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dt="0"/>
  <p:txStyles>
    <p:titleStyle>
      <a:lvl1pPr algn="l" defTabSz="914400" rtl="0" eaLnBrk="1" latinLnBrk="0" hangingPunct="1">
        <a:lnSpc>
          <a:spcPct val="90000"/>
        </a:lnSpc>
        <a:spcBef>
          <a:spcPct val="0"/>
        </a:spcBef>
        <a:buNone/>
        <a:defRPr sz="2800" b="1"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821121-903F-4ADD-A37C-472DD7C68369}" type="slidenum">
              <a:rPr lang="en-US" smtClean="0">
                <a:solidFill>
                  <a:prstClr val="black">
                    <a:tint val="75000"/>
                  </a:prstClr>
                </a:solidFill>
              </a:rPr>
              <a:pPr defTabSz="914400"/>
              <a:t>‹#›</a:t>
            </a:fld>
            <a:endParaRPr lang="en-US" dirty="0">
              <a:solidFill>
                <a:prstClr val="black">
                  <a:tint val="75000"/>
                </a:prstClr>
              </a:solidFill>
            </a:endParaRPr>
          </a:p>
        </p:txBody>
      </p:sp>
      <p:sp>
        <p:nvSpPr>
          <p:cNvPr id="7"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0" name="Straight Connector 9"/>
          <p:cNvCxnSpPr/>
          <p:nvPr/>
        </p:nvCxnSpPr>
        <p:spPr>
          <a:xfrm>
            <a:off x="2474259" y="1021976"/>
            <a:ext cx="9408459"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1" name="Picture 2" descr="http://www.symphonytg.com/wp-content/uploads/2014/02/SymphonyA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71698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Lst>
  <p:hf hdr="0" ftr="0" dt="0"/>
  <p:txStyles>
    <p:titleStyle>
      <a:lvl1pPr algn="l" defTabSz="914400" rtl="0" eaLnBrk="1" latinLnBrk="0" hangingPunct="1">
        <a:lnSpc>
          <a:spcPct val="90000"/>
        </a:lnSpc>
        <a:spcBef>
          <a:spcPct val="0"/>
        </a:spcBef>
        <a:buNone/>
        <a:defRPr sz="2800" b="1"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821121-903F-4ADD-A37C-472DD7C68369}" type="slidenum">
              <a:rPr lang="en-US" smtClean="0">
                <a:solidFill>
                  <a:prstClr val="black">
                    <a:tint val="75000"/>
                  </a:prstClr>
                </a:solidFill>
              </a:rPr>
              <a:pPr defTabSz="914400"/>
              <a:t>‹#›</a:t>
            </a:fld>
            <a:endParaRPr lang="en-US" dirty="0">
              <a:solidFill>
                <a:prstClr val="black">
                  <a:tint val="75000"/>
                </a:prstClr>
              </a:solidFill>
            </a:endParaRPr>
          </a:p>
        </p:txBody>
      </p:sp>
      <p:sp>
        <p:nvSpPr>
          <p:cNvPr id="7"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0" name="Straight Connector 9"/>
          <p:cNvCxnSpPr/>
          <p:nvPr/>
        </p:nvCxnSpPr>
        <p:spPr>
          <a:xfrm>
            <a:off x="2474259" y="1021976"/>
            <a:ext cx="9408459"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1" name="Picture 2" descr="http://www.symphonytg.com/wp-content/uploads/2014/02/SymphonyA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445038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hf hdr="0" ftr="0" dt="0"/>
  <p:txStyles>
    <p:titleStyle>
      <a:lvl1pPr algn="l" defTabSz="914400" rtl="0" eaLnBrk="1" latinLnBrk="0" hangingPunct="1">
        <a:lnSpc>
          <a:spcPct val="90000"/>
        </a:lnSpc>
        <a:spcBef>
          <a:spcPct val="0"/>
        </a:spcBef>
        <a:buNone/>
        <a:defRPr sz="2800" b="1"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821121-903F-4ADD-A37C-472DD7C68369}" type="slidenum">
              <a:rPr lang="en-US" smtClean="0">
                <a:solidFill>
                  <a:prstClr val="black">
                    <a:tint val="75000"/>
                  </a:prstClr>
                </a:solidFill>
              </a:rPr>
              <a:pPr defTabSz="914400"/>
              <a:t>‹#›</a:t>
            </a:fld>
            <a:endParaRPr lang="en-US" dirty="0">
              <a:solidFill>
                <a:prstClr val="black">
                  <a:tint val="75000"/>
                </a:prstClr>
              </a:solidFill>
            </a:endParaRPr>
          </a:p>
        </p:txBody>
      </p:sp>
      <p:sp>
        <p:nvSpPr>
          <p:cNvPr id="7" name="Title Placeholder 1"/>
          <p:cNvSpPr>
            <a:spLocks noGrp="1"/>
          </p:cNvSpPr>
          <p:nvPr>
            <p:ph type="title"/>
          </p:nvPr>
        </p:nvSpPr>
        <p:spPr>
          <a:xfrm>
            <a:off x="2474259" y="416524"/>
            <a:ext cx="8825555" cy="55132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0" name="Straight Connector 9"/>
          <p:cNvCxnSpPr/>
          <p:nvPr userDrawn="1"/>
        </p:nvCxnSpPr>
        <p:spPr>
          <a:xfrm>
            <a:off x="2474259" y="1021976"/>
            <a:ext cx="9408459" cy="0"/>
          </a:xfrm>
          <a:prstGeom prst="line">
            <a:avLst/>
          </a:prstGeom>
          <a:ln>
            <a:solidFill>
              <a:srgbClr val="C72134"/>
            </a:solidFill>
          </a:ln>
        </p:spPr>
        <p:style>
          <a:lnRef idx="1">
            <a:schemeClr val="accent1"/>
          </a:lnRef>
          <a:fillRef idx="0">
            <a:schemeClr val="accent1"/>
          </a:fillRef>
          <a:effectRef idx="0">
            <a:schemeClr val="accent1"/>
          </a:effectRef>
          <a:fontRef idx="minor">
            <a:schemeClr val="tx1"/>
          </a:fontRef>
        </p:style>
      </p:cxnSp>
      <p:pic>
        <p:nvPicPr>
          <p:cNvPr id="11" name="Picture 2" descr="http://www.symphonytg.com/wp-content/uploads/2014/02/SymphonyAM.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26901" y="105329"/>
            <a:ext cx="2147358" cy="7372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574102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hf hdr="0" ftr="0" dt="0"/>
  <p:txStyles>
    <p:titleStyle>
      <a:lvl1pPr algn="l" defTabSz="914400" rtl="0" eaLnBrk="1" latinLnBrk="0" hangingPunct="1">
        <a:lnSpc>
          <a:spcPct val="90000"/>
        </a:lnSpc>
        <a:spcBef>
          <a:spcPct val="0"/>
        </a:spcBef>
        <a:buNone/>
        <a:defRPr sz="2800" b="1"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12"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QuickStyle" Target="../diagrams/quickStyle1.xml"/><Relationship Id="rId11" Type="http://schemas.openxmlformats.org/officeDocument/2006/relationships/image" Target="../media/image13.jpg"/><Relationship Id="rId5" Type="http://schemas.openxmlformats.org/officeDocument/2006/relationships/diagramLayout" Target="../diagrams/layout1.xml"/><Relationship Id="rId10" Type="http://schemas.openxmlformats.org/officeDocument/2006/relationships/image" Target="../media/image12.jpg"/><Relationship Id="rId4" Type="http://schemas.openxmlformats.org/officeDocument/2006/relationships/diagramData" Target="../diagrams/data1.xml"/><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9076" y="3740026"/>
            <a:ext cx="6812924" cy="1705689"/>
          </a:xfrm>
        </p:spPr>
        <p:txBody>
          <a:bodyPr/>
          <a:lstStyle/>
          <a:p>
            <a:pPr algn="ctr"/>
            <a:r>
              <a:rPr lang="en-US" dirty="0" smtClean="0">
                <a:solidFill>
                  <a:schemeClr val="bg1"/>
                </a:solidFill>
              </a:rPr>
              <a:t>Impacts of delayed viewing and SVOD on the current television season </a:t>
            </a:r>
            <a:endParaRPr lang="en-US" dirty="0"/>
          </a:p>
        </p:txBody>
      </p:sp>
      <p:sp>
        <p:nvSpPr>
          <p:cNvPr id="9" name="TextBox 8"/>
          <p:cNvSpPr txBox="1"/>
          <p:nvPr/>
        </p:nvSpPr>
        <p:spPr>
          <a:xfrm>
            <a:off x="6568225" y="5640946"/>
            <a:ext cx="4660152" cy="459617"/>
          </a:xfrm>
          <a:prstGeom prst="rect">
            <a:avLst/>
          </a:prstGeom>
          <a:noFill/>
        </p:spPr>
        <p:txBody>
          <a:bodyPr wrap="square" rtlCol="0">
            <a:spAutoFit/>
          </a:bodyPr>
          <a:lstStyle/>
          <a:p>
            <a:pPr algn="ctr"/>
            <a:r>
              <a:rPr lang="en-US" sz="2400" dirty="0" smtClean="0">
                <a:solidFill>
                  <a:srgbClr val="E7E6E6">
                    <a:lumMod val="75000"/>
                  </a:srgbClr>
                </a:solidFill>
              </a:rPr>
              <a:t>April 13, 2016</a:t>
            </a:r>
            <a:endParaRPr lang="en-US" sz="2400" dirty="0">
              <a:solidFill>
                <a:srgbClr val="E7E6E6">
                  <a:lumMod val="75000"/>
                </a:srgbClr>
              </a:solidFill>
            </a:endParaRPr>
          </a:p>
        </p:txBody>
      </p:sp>
    </p:spTree>
    <p:extLst>
      <p:ext uri="{BB962C8B-B14F-4D97-AF65-F5344CB8AC3E}">
        <p14:creationId xmlns:p14="http://schemas.microsoft.com/office/powerpoint/2010/main" val="394072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610468" y="231267"/>
            <a:ext cx="9581532" cy="643543"/>
          </a:xfrm>
        </p:spPr>
        <p:txBody>
          <a:bodyPr/>
          <a:lstStyle/>
          <a:p>
            <a:r>
              <a:rPr lang="en-US" sz="3600" b="0" dirty="0" smtClean="0"/>
              <a:t>The launch of Fuller House drove a dip in other TV viewing </a:t>
            </a:r>
            <a:r>
              <a:rPr lang="en-US" sz="3600" b="0" dirty="0"/>
              <a:t>a</a:t>
            </a:r>
            <a:r>
              <a:rPr lang="en-US" sz="3600" b="0" dirty="0" smtClean="0"/>
              <a:t>mong </a:t>
            </a:r>
            <a:r>
              <a:rPr lang="en-US" sz="3600" b="0" dirty="0" smtClean="0"/>
              <a:t>A18-34</a:t>
            </a:r>
            <a:endParaRPr lang="en-US" sz="3600" b="0" dirty="0"/>
          </a:p>
        </p:txBody>
      </p:sp>
      <p:sp>
        <p:nvSpPr>
          <p:cNvPr id="7" name="Content Placeholder 6"/>
          <p:cNvSpPr>
            <a:spLocks noGrp="1"/>
          </p:cNvSpPr>
          <p:nvPr>
            <p:ph idx="1"/>
          </p:nvPr>
        </p:nvSpPr>
        <p:spPr>
          <a:xfrm>
            <a:off x="374755" y="5392207"/>
            <a:ext cx="10979045" cy="1619481"/>
          </a:xfrm>
        </p:spPr>
        <p:txBody>
          <a:bodyPr>
            <a:normAutofit/>
          </a:bodyPr>
          <a:lstStyle/>
          <a:p>
            <a:pPr marL="0" indent="0">
              <a:buNone/>
            </a:pPr>
            <a:r>
              <a:rPr lang="en-US" sz="2200" dirty="0" smtClean="0">
                <a:solidFill>
                  <a:schemeClr val="bg1">
                    <a:lumMod val="50000"/>
                  </a:schemeClr>
                </a:solidFill>
              </a:rPr>
              <a:t>Fuller House reached 17% of A18-34 in its first two weeks available. Viewers who watched Fuller House in the first week (WK of 2.22) spent 10% of TV viewing time on Fuller House. After the first two weeks available viewership levels went back to normal</a:t>
            </a:r>
            <a:endParaRPr lang="en-US" sz="220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A821121-903F-4ADD-A37C-472DD7C68369}" type="slidenum">
              <a:rPr lang="en-US" smtClean="0">
                <a:solidFill>
                  <a:prstClr val="black">
                    <a:tint val="75000"/>
                  </a:prstClr>
                </a:solidFill>
              </a:rPr>
              <a:pPr/>
              <a:t>10</a:t>
            </a:fld>
            <a:endParaRPr lang="en-US" dirty="0">
              <a:solidFill>
                <a:prstClr val="black">
                  <a:tint val="75000"/>
                </a:prstClr>
              </a:solidFill>
            </a:endParaRPr>
          </a:p>
        </p:txBody>
      </p:sp>
      <p:sp>
        <p:nvSpPr>
          <p:cNvPr id="15" name="TextBox 14"/>
          <p:cNvSpPr txBox="1"/>
          <p:nvPr/>
        </p:nvSpPr>
        <p:spPr>
          <a:xfrm>
            <a:off x="6072227" y="1364838"/>
            <a:ext cx="4922147" cy="646331"/>
          </a:xfrm>
          <a:prstGeom prst="rect">
            <a:avLst/>
          </a:prstGeom>
          <a:noFill/>
        </p:spPr>
        <p:txBody>
          <a:bodyPr wrap="square" rtlCol="0">
            <a:spAutoFit/>
          </a:bodyPr>
          <a:lstStyle/>
          <a:p>
            <a:pPr algn="ctr" defTabSz="914400"/>
            <a:r>
              <a:rPr lang="en-US" b="1" dirty="0" smtClean="0">
                <a:solidFill>
                  <a:prstClr val="white">
                    <a:lumMod val="50000"/>
                  </a:prstClr>
                </a:solidFill>
              </a:rPr>
              <a:t>Share of Total Viewing to Fuller House among Viewers within first two weeks</a:t>
            </a:r>
            <a:endParaRPr lang="en-US" b="1" dirty="0">
              <a:solidFill>
                <a:prstClr val="white">
                  <a:lumMod val="50000"/>
                </a:prstClr>
              </a:solidFill>
            </a:endParaRPr>
          </a:p>
        </p:txBody>
      </p:sp>
      <p:sp>
        <p:nvSpPr>
          <p:cNvPr id="8" name="TextBox 7"/>
          <p:cNvSpPr txBox="1"/>
          <p:nvPr/>
        </p:nvSpPr>
        <p:spPr>
          <a:xfrm>
            <a:off x="374755" y="6538912"/>
            <a:ext cx="10787231" cy="307777"/>
          </a:xfrm>
          <a:prstGeom prst="rect">
            <a:avLst/>
          </a:prstGeom>
          <a:noFill/>
        </p:spPr>
        <p:txBody>
          <a:bodyPr wrap="square" rtlCol="0">
            <a:spAutoFit/>
          </a:bodyPr>
          <a:lstStyle/>
          <a:p>
            <a:pPr defTabSz="914400"/>
            <a:r>
              <a:rPr lang="en-US" sz="1400" dirty="0" smtClean="0">
                <a:solidFill>
                  <a:prstClr val="black">
                    <a:lumMod val="75000"/>
                    <a:lumOff val="25000"/>
                  </a:prstClr>
                </a:solidFill>
              </a:rPr>
              <a:t>SymphonyAM VideoPulse. A18-34. Share Shift Report </a:t>
            </a:r>
            <a:endParaRPr lang="en-US" sz="1400" dirty="0">
              <a:solidFill>
                <a:prstClr val="black">
                  <a:lumMod val="75000"/>
                  <a:lumOff val="25000"/>
                </a:prstClr>
              </a:solidFill>
            </a:endParaRPr>
          </a:p>
        </p:txBody>
      </p:sp>
      <p:cxnSp>
        <p:nvCxnSpPr>
          <p:cNvPr id="6" name="Straight Connector 5"/>
          <p:cNvCxnSpPr/>
          <p:nvPr/>
        </p:nvCxnSpPr>
        <p:spPr>
          <a:xfrm>
            <a:off x="5666249" y="2031347"/>
            <a:ext cx="5888702" cy="0"/>
          </a:xfrm>
          <a:prstGeom prst="line">
            <a:avLst/>
          </a:prstGeom>
          <a:ln>
            <a:solidFill>
              <a:srgbClr val="F26257"/>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4755" y="1555032"/>
            <a:ext cx="4686902" cy="369332"/>
          </a:xfrm>
          <a:prstGeom prst="rect">
            <a:avLst/>
          </a:prstGeom>
          <a:noFill/>
        </p:spPr>
        <p:txBody>
          <a:bodyPr wrap="square" rtlCol="0">
            <a:spAutoFit/>
          </a:bodyPr>
          <a:lstStyle/>
          <a:p>
            <a:pPr algn="ctr" defTabSz="914400"/>
            <a:r>
              <a:rPr lang="en-US" b="1" dirty="0" smtClean="0">
                <a:solidFill>
                  <a:prstClr val="white">
                    <a:lumMod val="50000"/>
                  </a:prstClr>
                </a:solidFill>
              </a:rPr>
              <a:t>Fuller House Viewer Reach First Two Weeks</a:t>
            </a:r>
            <a:endParaRPr lang="en-US" b="1" dirty="0">
              <a:solidFill>
                <a:prstClr val="white">
                  <a:lumMod val="50000"/>
                </a:prstClr>
              </a:solidFill>
            </a:endParaRPr>
          </a:p>
        </p:txBody>
      </p:sp>
      <p:cxnSp>
        <p:nvCxnSpPr>
          <p:cNvPr id="16" name="Straight Connector 15"/>
          <p:cNvCxnSpPr/>
          <p:nvPr/>
        </p:nvCxnSpPr>
        <p:spPr>
          <a:xfrm>
            <a:off x="961089" y="2045899"/>
            <a:ext cx="3680895" cy="0"/>
          </a:xfrm>
          <a:prstGeom prst="line">
            <a:avLst/>
          </a:prstGeom>
          <a:ln>
            <a:solidFill>
              <a:srgbClr val="F26257"/>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p:cNvGraphicFramePr/>
          <p:nvPr>
            <p:extLst/>
          </p:nvPr>
        </p:nvGraphicFramePr>
        <p:xfrm>
          <a:off x="5864277" y="2063957"/>
          <a:ext cx="6114197" cy="3195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197481" y="2165069"/>
          <a:ext cx="5370806" cy="300582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882884" y="2382052"/>
            <a:ext cx="924303" cy="954107"/>
          </a:xfrm>
          <a:prstGeom prst="rect">
            <a:avLst/>
          </a:prstGeom>
          <a:noFill/>
        </p:spPr>
        <p:txBody>
          <a:bodyPr wrap="square" rtlCol="0">
            <a:spAutoFit/>
          </a:bodyPr>
          <a:lstStyle/>
          <a:p>
            <a:pPr defTabSz="914400"/>
            <a:r>
              <a:rPr lang="en-US" sz="1400" dirty="0" smtClean="0">
                <a:solidFill>
                  <a:prstClr val="white"/>
                </a:solidFill>
              </a:rPr>
              <a:t>Fuller House Viewers, 17%</a:t>
            </a:r>
            <a:endParaRPr lang="en-US" sz="1400" dirty="0">
              <a:solidFill>
                <a:prstClr val="white"/>
              </a:solidFill>
            </a:endParaRPr>
          </a:p>
        </p:txBody>
      </p:sp>
    </p:spTree>
    <p:extLst>
      <p:ext uri="{BB962C8B-B14F-4D97-AF65-F5344CB8AC3E}">
        <p14:creationId xmlns:p14="http://schemas.microsoft.com/office/powerpoint/2010/main" val="423902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0"/>
          <p:cNvSpPr/>
          <p:nvPr/>
        </p:nvSpPr>
        <p:spPr>
          <a:xfrm>
            <a:off x="3898711" y="2216566"/>
            <a:ext cx="4544705" cy="426502"/>
          </a:xfrm>
          <a:prstGeom prst="rect">
            <a:avLst/>
          </a:prstGeom>
          <a:gradFill flip="none" rotWithShape="1">
            <a:gsLst>
              <a:gs pos="0">
                <a:srgbClr val="ED1951"/>
              </a:gs>
              <a:gs pos="99000">
                <a:srgbClr val="0A5CAE">
                  <a:lumMod val="75000"/>
                  <a:lumOff val="25000"/>
                </a:srgbClr>
              </a:gs>
            </a:gsLst>
            <a:lin ang="0" scaled="1"/>
            <a:tileRect/>
          </a:gradFill>
          <a:ln w="317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14400" fontAlgn="base">
              <a:spcBef>
                <a:spcPct val="0"/>
              </a:spcBef>
              <a:spcAft>
                <a:spcPct val="0"/>
              </a:spcAft>
            </a:pPr>
            <a:endParaRPr lang="en-US" kern="0" dirty="0">
              <a:solidFill>
                <a:srgbClr val="221E1F"/>
              </a:solidFill>
              <a:latin typeface="Arial"/>
            </a:endParaRPr>
          </a:p>
        </p:txBody>
      </p:sp>
      <p:sp>
        <p:nvSpPr>
          <p:cNvPr id="3" name="Slide Number Placeholder 2"/>
          <p:cNvSpPr>
            <a:spLocks noGrp="1"/>
          </p:cNvSpPr>
          <p:nvPr>
            <p:ph type="sldNum" sz="quarter" idx="4294967295"/>
          </p:nvPr>
        </p:nvSpPr>
        <p:spPr>
          <a:xfrm>
            <a:off x="9621693" y="6407489"/>
            <a:ext cx="681911" cy="365125"/>
          </a:xfrm>
          <a:prstGeom prst="rect">
            <a:avLst/>
          </a:prstGeom>
        </p:spPr>
        <p:txBody>
          <a:bodyPr/>
          <a:lstStyle/>
          <a:p>
            <a:fld id="{BFE37044-AFC0-D642-B7DA-0133F5C37E58}" type="slidenum">
              <a:rPr lang="en-US" smtClean="0">
                <a:solidFill>
                  <a:prstClr val="black">
                    <a:lumMod val="50000"/>
                    <a:lumOff val="50000"/>
                  </a:prstClr>
                </a:solidFill>
              </a:rPr>
              <a:pPr/>
              <a:t>11</a:t>
            </a:fld>
            <a:endParaRPr lang="en-US" dirty="0">
              <a:solidFill>
                <a:prstClr val="black">
                  <a:lumMod val="50000"/>
                  <a:lumOff val="50000"/>
                </a:prstClr>
              </a:solidFill>
            </a:endParaRPr>
          </a:p>
        </p:txBody>
      </p:sp>
      <p:sp>
        <p:nvSpPr>
          <p:cNvPr id="4" name="Title 3"/>
          <p:cNvSpPr>
            <a:spLocks noGrp="1"/>
          </p:cNvSpPr>
          <p:nvPr>
            <p:ph type="title"/>
          </p:nvPr>
        </p:nvSpPr>
        <p:spPr>
          <a:xfrm>
            <a:off x="2575775" y="74301"/>
            <a:ext cx="8696195" cy="894938"/>
          </a:xfrm>
        </p:spPr>
        <p:txBody>
          <a:bodyPr>
            <a:noAutofit/>
          </a:bodyPr>
          <a:lstStyle/>
          <a:p>
            <a:r>
              <a:rPr lang="en-US" sz="3600" b="0" dirty="0" smtClean="0"/>
              <a:t>What lies ahead: integrated </a:t>
            </a:r>
            <a:r>
              <a:rPr lang="en-US" sz="3600" b="0" dirty="0"/>
              <a:t>model provides comprehensive consumer analytics</a:t>
            </a:r>
          </a:p>
        </p:txBody>
      </p:sp>
      <p:sp>
        <p:nvSpPr>
          <p:cNvPr id="157" name="Rectangle 156"/>
          <p:cNvSpPr/>
          <p:nvPr/>
        </p:nvSpPr>
        <p:spPr>
          <a:xfrm>
            <a:off x="1507341" y="3637635"/>
            <a:ext cx="3420000" cy="2080776"/>
          </a:xfrm>
          <a:prstGeom prst="rect">
            <a:avLst/>
          </a:prstGeom>
          <a:solidFill>
            <a:srgbClr val="ED1951">
              <a:alpha val="70000"/>
            </a:srgbClr>
          </a:solidFill>
          <a:ln w="3175" cap="flat" cmpd="sng" algn="ctr">
            <a:noFill/>
            <a:prstDash val="solid"/>
          </a:ln>
          <a:effectLst/>
        </p:spPr>
        <p:txBody>
          <a:bodyPr rtlCol="0" anchor="ctr"/>
          <a:lstStyle/>
          <a:p>
            <a:pPr algn="ctr" defTabSz="914400" fontAlgn="base">
              <a:spcBef>
                <a:spcPct val="0"/>
              </a:spcBef>
              <a:spcAft>
                <a:spcPct val="0"/>
              </a:spcAft>
            </a:pPr>
            <a:endParaRPr lang="en-US" kern="0" dirty="0">
              <a:solidFill>
                <a:srgbClr val="221E1F"/>
              </a:solidFill>
              <a:latin typeface="Arial"/>
            </a:endParaRPr>
          </a:p>
        </p:txBody>
      </p:sp>
      <p:sp>
        <p:nvSpPr>
          <p:cNvPr id="158" name="Rectangle 157"/>
          <p:cNvSpPr/>
          <p:nvPr/>
        </p:nvSpPr>
        <p:spPr>
          <a:xfrm>
            <a:off x="1644138" y="4091826"/>
            <a:ext cx="3119110" cy="1563505"/>
          </a:xfrm>
          <a:prstGeom prst="rect">
            <a:avLst/>
          </a:prstGeom>
        </p:spPr>
        <p:txBody>
          <a:bodyPr wrap="square">
            <a:spAutoFit/>
          </a:bodyPr>
          <a:lstStyle/>
          <a:p>
            <a:pPr marL="0" lvl="2" algn="ctr" defTabSz="914400" eaLnBrk="0" fontAlgn="base" hangingPunct="0">
              <a:lnSpc>
                <a:spcPct val="90000"/>
              </a:lnSpc>
              <a:spcBef>
                <a:spcPts val="600"/>
              </a:spcBef>
              <a:spcAft>
                <a:spcPts val="600"/>
              </a:spcAft>
              <a:buClr>
                <a:srgbClr val="ED1951"/>
              </a:buClr>
              <a:buSzPct val="100000"/>
            </a:pPr>
            <a:r>
              <a:rPr lang="en-US" sz="1400" dirty="0">
                <a:solidFill>
                  <a:srgbClr val="FFFFFF"/>
                </a:solidFill>
                <a:latin typeface="Arial" charset="0"/>
              </a:rPr>
              <a:t>In-depth Consumer preferences, attitudes and brand affinities</a:t>
            </a:r>
            <a:endParaRPr lang="en-US" sz="1400" b="1" dirty="0">
              <a:solidFill>
                <a:srgbClr val="FFFFFF"/>
              </a:solidFill>
              <a:latin typeface="Arial" charset="0"/>
            </a:endParaRPr>
          </a:p>
          <a:p>
            <a:pPr marL="0" lvl="2" algn="ctr" defTabSz="914400" eaLnBrk="0" fontAlgn="base" hangingPunct="0">
              <a:lnSpc>
                <a:spcPct val="90000"/>
              </a:lnSpc>
              <a:spcBef>
                <a:spcPts val="600"/>
              </a:spcBef>
              <a:spcAft>
                <a:spcPts val="600"/>
              </a:spcAft>
              <a:buClr>
                <a:srgbClr val="ED1951"/>
              </a:buClr>
              <a:buSzPct val="100000"/>
            </a:pPr>
            <a:r>
              <a:rPr lang="en-US" sz="1400" dirty="0">
                <a:solidFill>
                  <a:srgbClr val="FFFFFF"/>
                </a:solidFill>
                <a:latin typeface="Arial" charset="0"/>
              </a:rPr>
              <a:t>Demographics and Psychographics that drove media consumption</a:t>
            </a:r>
            <a:endParaRPr lang="en-US" sz="1400" b="1" dirty="0">
              <a:solidFill>
                <a:srgbClr val="FFFFFF"/>
              </a:solidFill>
              <a:latin typeface="Arial" charset="0"/>
            </a:endParaRPr>
          </a:p>
          <a:p>
            <a:pPr marL="0" lvl="2" algn="ctr" defTabSz="914400" eaLnBrk="0" fontAlgn="base" hangingPunct="0">
              <a:lnSpc>
                <a:spcPct val="90000"/>
              </a:lnSpc>
              <a:spcBef>
                <a:spcPts val="600"/>
              </a:spcBef>
              <a:spcAft>
                <a:spcPts val="600"/>
              </a:spcAft>
              <a:buClr>
                <a:srgbClr val="ED1951"/>
              </a:buClr>
              <a:buSzPct val="100000"/>
            </a:pPr>
            <a:r>
              <a:rPr lang="en-US" sz="1400" dirty="0">
                <a:solidFill>
                  <a:srgbClr val="FFFFFF"/>
                </a:solidFill>
                <a:latin typeface="Arial" charset="0"/>
              </a:rPr>
              <a:t>Measured using projectable sample that is well balanced</a:t>
            </a:r>
            <a:endParaRPr lang="en-US" sz="1400" b="1" dirty="0">
              <a:solidFill>
                <a:srgbClr val="FFFFFF"/>
              </a:solidFill>
              <a:latin typeface="Arial" charset="0"/>
            </a:endParaRPr>
          </a:p>
        </p:txBody>
      </p:sp>
      <p:sp>
        <p:nvSpPr>
          <p:cNvPr id="159" name="Rectangle 158"/>
          <p:cNvSpPr/>
          <p:nvPr/>
        </p:nvSpPr>
        <p:spPr>
          <a:xfrm>
            <a:off x="7264864" y="3583043"/>
            <a:ext cx="3420000" cy="2135368"/>
          </a:xfrm>
          <a:prstGeom prst="rect">
            <a:avLst/>
          </a:prstGeom>
          <a:solidFill>
            <a:srgbClr val="0A5CAE">
              <a:lumMod val="60000"/>
              <a:lumOff val="40000"/>
              <a:alpha val="70000"/>
            </a:srgbClr>
          </a:solidFill>
          <a:ln w="3175" cap="flat" cmpd="sng" algn="ctr">
            <a:noFill/>
            <a:prstDash val="solid"/>
          </a:ln>
          <a:effectLst/>
        </p:spPr>
        <p:txBody>
          <a:bodyPr rtlCol="0" anchor="ctr"/>
          <a:lstStyle/>
          <a:p>
            <a:pPr algn="ctr" defTabSz="914400" fontAlgn="base">
              <a:spcBef>
                <a:spcPct val="0"/>
              </a:spcBef>
              <a:spcAft>
                <a:spcPct val="0"/>
              </a:spcAft>
            </a:pPr>
            <a:endParaRPr lang="en-US" kern="0" dirty="0">
              <a:solidFill>
                <a:srgbClr val="221E1F"/>
              </a:solidFill>
              <a:latin typeface="Arial"/>
            </a:endParaRPr>
          </a:p>
        </p:txBody>
      </p:sp>
      <p:sp>
        <p:nvSpPr>
          <p:cNvPr id="164" name="Oval 163"/>
          <p:cNvSpPr/>
          <p:nvPr/>
        </p:nvSpPr>
        <p:spPr>
          <a:xfrm>
            <a:off x="2109358" y="1401340"/>
            <a:ext cx="1970305" cy="1928331"/>
          </a:xfrm>
          <a:prstGeom prst="ellipse">
            <a:avLst/>
          </a:prstGeom>
          <a:solidFill>
            <a:srgbClr val="ED1951"/>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rtlCol="0" anchor="t"/>
          <a:lstStyle/>
          <a:p>
            <a:pPr algn="ctr" defTabSz="914400" fontAlgn="base">
              <a:spcBef>
                <a:spcPct val="0"/>
              </a:spcBef>
              <a:spcAft>
                <a:spcPct val="0"/>
              </a:spcAft>
            </a:pPr>
            <a:r>
              <a:rPr lang="en-US" b="1" kern="0" dirty="0">
                <a:solidFill>
                  <a:srgbClr val="FFFFFF"/>
                </a:solidFill>
                <a:latin typeface="Arial"/>
              </a:rPr>
              <a:t>Simmons</a:t>
            </a:r>
          </a:p>
        </p:txBody>
      </p:sp>
      <p:sp>
        <p:nvSpPr>
          <p:cNvPr id="167" name="Freeform 6"/>
          <p:cNvSpPr>
            <a:spLocks noEditPoints="1"/>
          </p:cNvSpPr>
          <p:nvPr/>
        </p:nvSpPr>
        <p:spPr bwMode="auto">
          <a:xfrm>
            <a:off x="2755275" y="2164145"/>
            <a:ext cx="705764" cy="853004"/>
          </a:xfrm>
          <a:custGeom>
            <a:avLst/>
            <a:gdLst>
              <a:gd name="T0" fmla="*/ 75 w 107"/>
              <a:gd name="T1" fmla="*/ 13 h 146"/>
              <a:gd name="T2" fmla="*/ 61 w 107"/>
              <a:gd name="T3" fmla="*/ 8 h 146"/>
              <a:gd name="T4" fmla="*/ 46 w 107"/>
              <a:gd name="T5" fmla="*/ 9 h 146"/>
              <a:gd name="T6" fmla="*/ 32 w 107"/>
              <a:gd name="T7" fmla="*/ 15 h 146"/>
              <a:gd name="T8" fmla="*/ 0 w 107"/>
              <a:gd name="T9" fmla="*/ 129 h 146"/>
              <a:gd name="T10" fmla="*/ 107 w 107"/>
              <a:gd name="T11" fmla="*/ 129 h 146"/>
              <a:gd name="T12" fmla="*/ 100 w 107"/>
              <a:gd name="T13" fmla="*/ 129 h 146"/>
              <a:gd name="T14" fmla="*/ 7 w 107"/>
              <a:gd name="T15" fmla="*/ 129 h 146"/>
              <a:gd name="T16" fmla="*/ 32 w 107"/>
              <a:gd name="T17" fmla="*/ 22 h 146"/>
              <a:gd name="T18" fmla="*/ 72 w 107"/>
              <a:gd name="T19" fmla="*/ 26 h 146"/>
              <a:gd name="T20" fmla="*/ 90 w 107"/>
              <a:gd name="T21" fmla="*/ 22 h 146"/>
              <a:gd name="T22" fmla="*/ 48 w 107"/>
              <a:gd name="T23" fmla="*/ 57 h 146"/>
              <a:gd name="T24" fmla="*/ 31 w 107"/>
              <a:gd name="T25" fmla="*/ 57 h 146"/>
              <a:gd name="T26" fmla="*/ 45 w 107"/>
              <a:gd name="T27" fmla="*/ 42 h 146"/>
              <a:gd name="T28" fmla="*/ 48 w 107"/>
              <a:gd name="T29" fmla="*/ 89 h 146"/>
              <a:gd name="T30" fmla="*/ 31 w 107"/>
              <a:gd name="T31" fmla="*/ 89 h 146"/>
              <a:gd name="T32" fmla="*/ 45 w 107"/>
              <a:gd name="T33" fmla="*/ 74 h 146"/>
              <a:gd name="T34" fmla="*/ 48 w 107"/>
              <a:gd name="T35" fmla="*/ 121 h 146"/>
              <a:gd name="T36" fmla="*/ 31 w 107"/>
              <a:gd name="T37" fmla="*/ 121 h 146"/>
              <a:gd name="T38" fmla="*/ 45 w 107"/>
              <a:gd name="T39" fmla="*/ 106 h 146"/>
              <a:gd name="T40" fmla="*/ 81 w 107"/>
              <a:gd name="T41" fmla="*/ 41 h 146"/>
              <a:gd name="T42" fmla="*/ 70 w 107"/>
              <a:gd name="T43" fmla="*/ 53 h 146"/>
              <a:gd name="T44" fmla="*/ 61 w 107"/>
              <a:gd name="T45" fmla="*/ 58 h 146"/>
              <a:gd name="T46" fmla="*/ 58 w 107"/>
              <a:gd name="T47" fmla="*/ 49 h 146"/>
              <a:gd name="T48" fmla="*/ 64 w 107"/>
              <a:gd name="T49" fmla="*/ 47 h 146"/>
              <a:gd name="T50" fmla="*/ 65 w 107"/>
              <a:gd name="T51" fmla="*/ 51 h 146"/>
              <a:gd name="T52" fmla="*/ 76 w 107"/>
              <a:gd name="T53" fmla="*/ 41 h 146"/>
              <a:gd name="T54" fmla="*/ 80 w 107"/>
              <a:gd name="T55" fmla="*/ 39 h 146"/>
              <a:gd name="T56" fmla="*/ 81 w 107"/>
              <a:gd name="T57" fmla="*/ 73 h 146"/>
              <a:gd name="T58" fmla="*/ 70 w 107"/>
              <a:gd name="T59" fmla="*/ 85 h 146"/>
              <a:gd name="T60" fmla="*/ 61 w 107"/>
              <a:gd name="T61" fmla="*/ 90 h 146"/>
              <a:gd name="T62" fmla="*/ 58 w 107"/>
              <a:gd name="T63" fmla="*/ 81 h 146"/>
              <a:gd name="T64" fmla="*/ 64 w 107"/>
              <a:gd name="T65" fmla="*/ 79 h 146"/>
              <a:gd name="T66" fmla="*/ 65 w 107"/>
              <a:gd name="T67" fmla="*/ 83 h 146"/>
              <a:gd name="T68" fmla="*/ 76 w 107"/>
              <a:gd name="T69" fmla="*/ 73 h 146"/>
              <a:gd name="T70" fmla="*/ 80 w 107"/>
              <a:gd name="T71" fmla="*/ 71 h 146"/>
              <a:gd name="T72" fmla="*/ 81 w 107"/>
              <a:gd name="T73" fmla="*/ 104 h 146"/>
              <a:gd name="T74" fmla="*/ 70 w 107"/>
              <a:gd name="T75" fmla="*/ 117 h 146"/>
              <a:gd name="T76" fmla="*/ 61 w 107"/>
              <a:gd name="T77" fmla="*/ 122 h 146"/>
              <a:gd name="T78" fmla="*/ 58 w 107"/>
              <a:gd name="T79" fmla="*/ 113 h 146"/>
              <a:gd name="T80" fmla="*/ 64 w 107"/>
              <a:gd name="T81" fmla="*/ 111 h 146"/>
              <a:gd name="T82" fmla="*/ 65 w 107"/>
              <a:gd name="T83" fmla="*/ 115 h 146"/>
              <a:gd name="T84" fmla="*/ 76 w 107"/>
              <a:gd name="T85" fmla="*/ 105 h 146"/>
              <a:gd name="T86" fmla="*/ 80 w 107"/>
              <a:gd name="T87"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 h="146">
                <a:moveTo>
                  <a:pt x="90" y="15"/>
                </a:moveTo>
                <a:cubicBezTo>
                  <a:pt x="75" y="15"/>
                  <a:pt x="75" y="15"/>
                  <a:pt x="75" y="15"/>
                </a:cubicBezTo>
                <a:cubicBezTo>
                  <a:pt x="75" y="13"/>
                  <a:pt x="75" y="13"/>
                  <a:pt x="75" y="13"/>
                </a:cubicBezTo>
                <a:cubicBezTo>
                  <a:pt x="75" y="11"/>
                  <a:pt x="74" y="9"/>
                  <a:pt x="72" y="9"/>
                </a:cubicBezTo>
                <a:cubicBezTo>
                  <a:pt x="61" y="9"/>
                  <a:pt x="61" y="9"/>
                  <a:pt x="61" y="9"/>
                </a:cubicBezTo>
                <a:cubicBezTo>
                  <a:pt x="61" y="9"/>
                  <a:pt x="61" y="8"/>
                  <a:pt x="61" y="8"/>
                </a:cubicBezTo>
                <a:cubicBezTo>
                  <a:pt x="61" y="4"/>
                  <a:pt x="57" y="0"/>
                  <a:pt x="53" y="0"/>
                </a:cubicBezTo>
                <a:cubicBezTo>
                  <a:pt x="49" y="0"/>
                  <a:pt x="46" y="4"/>
                  <a:pt x="46" y="8"/>
                </a:cubicBezTo>
                <a:cubicBezTo>
                  <a:pt x="46" y="8"/>
                  <a:pt x="46" y="9"/>
                  <a:pt x="46" y="9"/>
                </a:cubicBezTo>
                <a:cubicBezTo>
                  <a:pt x="34" y="9"/>
                  <a:pt x="34" y="9"/>
                  <a:pt x="34" y="9"/>
                </a:cubicBezTo>
                <a:cubicBezTo>
                  <a:pt x="33" y="9"/>
                  <a:pt x="32" y="11"/>
                  <a:pt x="32" y="13"/>
                </a:cubicBezTo>
                <a:cubicBezTo>
                  <a:pt x="32" y="15"/>
                  <a:pt x="32" y="15"/>
                  <a:pt x="32" y="15"/>
                </a:cubicBezTo>
                <a:cubicBezTo>
                  <a:pt x="17" y="15"/>
                  <a:pt x="17" y="15"/>
                  <a:pt x="17" y="15"/>
                </a:cubicBezTo>
                <a:cubicBezTo>
                  <a:pt x="7" y="15"/>
                  <a:pt x="0" y="22"/>
                  <a:pt x="0" y="32"/>
                </a:cubicBezTo>
                <a:cubicBezTo>
                  <a:pt x="0" y="129"/>
                  <a:pt x="0" y="129"/>
                  <a:pt x="0" y="129"/>
                </a:cubicBezTo>
                <a:cubicBezTo>
                  <a:pt x="0" y="138"/>
                  <a:pt x="7" y="146"/>
                  <a:pt x="17" y="146"/>
                </a:cubicBezTo>
                <a:cubicBezTo>
                  <a:pt x="90" y="146"/>
                  <a:pt x="90" y="146"/>
                  <a:pt x="90" y="146"/>
                </a:cubicBezTo>
                <a:cubicBezTo>
                  <a:pt x="99" y="146"/>
                  <a:pt x="107" y="138"/>
                  <a:pt x="107" y="129"/>
                </a:cubicBezTo>
                <a:cubicBezTo>
                  <a:pt x="107" y="32"/>
                  <a:pt x="107" y="32"/>
                  <a:pt x="107" y="32"/>
                </a:cubicBezTo>
                <a:cubicBezTo>
                  <a:pt x="107" y="22"/>
                  <a:pt x="99" y="15"/>
                  <a:pt x="90" y="15"/>
                </a:cubicBezTo>
                <a:close/>
                <a:moveTo>
                  <a:pt x="100" y="129"/>
                </a:moveTo>
                <a:cubicBezTo>
                  <a:pt x="100" y="134"/>
                  <a:pt x="95" y="139"/>
                  <a:pt x="90" y="139"/>
                </a:cubicBezTo>
                <a:cubicBezTo>
                  <a:pt x="17" y="139"/>
                  <a:pt x="17" y="139"/>
                  <a:pt x="17" y="139"/>
                </a:cubicBezTo>
                <a:cubicBezTo>
                  <a:pt x="11" y="139"/>
                  <a:pt x="7" y="134"/>
                  <a:pt x="7" y="129"/>
                </a:cubicBezTo>
                <a:cubicBezTo>
                  <a:pt x="7" y="32"/>
                  <a:pt x="7" y="32"/>
                  <a:pt x="7" y="32"/>
                </a:cubicBezTo>
                <a:cubicBezTo>
                  <a:pt x="7" y="26"/>
                  <a:pt x="11" y="22"/>
                  <a:pt x="17" y="22"/>
                </a:cubicBezTo>
                <a:cubicBezTo>
                  <a:pt x="32" y="22"/>
                  <a:pt x="32" y="22"/>
                  <a:pt x="32" y="22"/>
                </a:cubicBezTo>
                <a:cubicBezTo>
                  <a:pt x="32" y="23"/>
                  <a:pt x="32" y="23"/>
                  <a:pt x="32" y="23"/>
                </a:cubicBezTo>
                <a:cubicBezTo>
                  <a:pt x="32" y="24"/>
                  <a:pt x="33" y="26"/>
                  <a:pt x="34" y="26"/>
                </a:cubicBezTo>
                <a:cubicBezTo>
                  <a:pt x="72" y="26"/>
                  <a:pt x="72" y="26"/>
                  <a:pt x="72" y="26"/>
                </a:cubicBezTo>
                <a:cubicBezTo>
                  <a:pt x="74" y="26"/>
                  <a:pt x="75" y="24"/>
                  <a:pt x="75" y="23"/>
                </a:cubicBezTo>
                <a:cubicBezTo>
                  <a:pt x="75" y="22"/>
                  <a:pt x="75" y="22"/>
                  <a:pt x="75" y="22"/>
                </a:cubicBezTo>
                <a:cubicBezTo>
                  <a:pt x="90" y="22"/>
                  <a:pt x="90" y="22"/>
                  <a:pt x="90" y="22"/>
                </a:cubicBezTo>
                <a:cubicBezTo>
                  <a:pt x="95" y="22"/>
                  <a:pt x="100" y="26"/>
                  <a:pt x="100" y="32"/>
                </a:cubicBezTo>
                <a:lnTo>
                  <a:pt x="100" y="129"/>
                </a:lnTo>
                <a:close/>
                <a:moveTo>
                  <a:pt x="48" y="57"/>
                </a:moveTo>
                <a:cubicBezTo>
                  <a:pt x="48" y="58"/>
                  <a:pt x="47" y="59"/>
                  <a:pt x="45" y="59"/>
                </a:cubicBezTo>
                <a:cubicBezTo>
                  <a:pt x="33" y="59"/>
                  <a:pt x="33" y="59"/>
                  <a:pt x="33" y="59"/>
                </a:cubicBezTo>
                <a:cubicBezTo>
                  <a:pt x="32" y="59"/>
                  <a:pt x="31" y="58"/>
                  <a:pt x="31" y="57"/>
                </a:cubicBezTo>
                <a:cubicBezTo>
                  <a:pt x="31" y="44"/>
                  <a:pt x="31" y="44"/>
                  <a:pt x="31" y="44"/>
                </a:cubicBezTo>
                <a:cubicBezTo>
                  <a:pt x="31" y="43"/>
                  <a:pt x="32" y="42"/>
                  <a:pt x="33" y="42"/>
                </a:cubicBezTo>
                <a:cubicBezTo>
                  <a:pt x="45" y="42"/>
                  <a:pt x="45" y="42"/>
                  <a:pt x="45" y="42"/>
                </a:cubicBezTo>
                <a:cubicBezTo>
                  <a:pt x="47" y="42"/>
                  <a:pt x="48" y="43"/>
                  <a:pt x="48" y="44"/>
                </a:cubicBezTo>
                <a:lnTo>
                  <a:pt x="48" y="57"/>
                </a:lnTo>
                <a:close/>
                <a:moveTo>
                  <a:pt x="48" y="89"/>
                </a:moveTo>
                <a:cubicBezTo>
                  <a:pt x="48" y="90"/>
                  <a:pt x="47" y="91"/>
                  <a:pt x="45" y="91"/>
                </a:cubicBezTo>
                <a:cubicBezTo>
                  <a:pt x="33" y="91"/>
                  <a:pt x="33" y="91"/>
                  <a:pt x="33" y="91"/>
                </a:cubicBezTo>
                <a:cubicBezTo>
                  <a:pt x="32" y="91"/>
                  <a:pt x="31" y="90"/>
                  <a:pt x="31" y="89"/>
                </a:cubicBezTo>
                <a:cubicBezTo>
                  <a:pt x="31" y="76"/>
                  <a:pt x="31" y="76"/>
                  <a:pt x="31" y="76"/>
                </a:cubicBezTo>
                <a:cubicBezTo>
                  <a:pt x="31" y="75"/>
                  <a:pt x="32" y="74"/>
                  <a:pt x="33" y="74"/>
                </a:cubicBezTo>
                <a:cubicBezTo>
                  <a:pt x="45" y="74"/>
                  <a:pt x="45" y="74"/>
                  <a:pt x="45" y="74"/>
                </a:cubicBezTo>
                <a:cubicBezTo>
                  <a:pt x="47" y="74"/>
                  <a:pt x="48" y="75"/>
                  <a:pt x="48" y="76"/>
                </a:cubicBezTo>
                <a:lnTo>
                  <a:pt x="48" y="89"/>
                </a:lnTo>
                <a:close/>
                <a:moveTo>
                  <a:pt x="48" y="121"/>
                </a:moveTo>
                <a:cubicBezTo>
                  <a:pt x="48" y="122"/>
                  <a:pt x="47" y="123"/>
                  <a:pt x="45" y="123"/>
                </a:cubicBezTo>
                <a:cubicBezTo>
                  <a:pt x="33" y="123"/>
                  <a:pt x="33" y="123"/>
                  <a:pt x="33" y="123"/>
                </a:cubicBezTo>
                <a:cubicBezTo>
                  <a:pt x="32" y="123"/>
                  <a:pt x="31" y="122"/>
                  <a:pt x="31" y="121"/>
                </a:cubicBezTo>
                <a:cubicBezTo>
                  <a:pt x="31" y="108"/>
                  <a:pt x="31" y="108"/>
                  <a:pt x="31" y="108"/>
                </a:cubicBezTo>
                <a:cubicBezTo>
                  <a:pt x="31" y="107"/>
                  <a:pt x="32" y="106"/>
                  <a:pt x="33" y="106"/>
                </a:cubicBezTo>
                <a:cubicBezTo>
                  <a:pt x="45" y="106"/>
                  <a:pt x="45" y="106"/>
                  <a:pt x="45" y="106"/>
                </a:cubicBezTo>
                <a:cubicBezTo>
                  <a:pt x="47" y="106"/>
                  <a:pt x="48" y="107"/>
                  <a:pt x="48" y="108"/>
                </a:cubicBezTo>
                <a:lnTo>
                  <a:pt x="48" y="121"/>
                </a:lnTo>
                <a:close/>
                <a:moveTo>
                  <a:pt x="81" y="41"/>
                </a:moveTo>
                <a:cubicBezTo>
                  <a:pt x="81" y="42"/>
                  <a:pt x="80" y="43"/>
                  <a:pt x="79" y="44"/>
                </a:cubicBezTo>
                <a:cubicBezTo>
                  <a:pt x="79" y="44"/>
                  <a:pt x="79" y="44"/>
                  <a:pt x="79" y="44"/>
                </a:cubicBezTo>
                <a:cubicBezTo>
                  <a:pt x="70" y="53"/>
                  <a:pt x="70" y="53"/>
                  <a:pt x="70" y="53"/>
                </a:cubicBezTo>
                <a:cubicBezTo>
                  <a:pt x="69" y="55"/>
                  <a:pt x="67" y="56"/>
                  <a:pt x="66" y="58"/>
                </a:cubicBezTo>
                <a:cubicBezTo>
                  <a:pt x="64" y="59"/>
                  <a:pt x="63" y="59"/>
                  <a:pt x="63" y="59"/>
                </a:cubicBezTo>
                <a:cubicBezTo>
                  <a:pt x="62" y="59"/>
                  <a:pt x="62" y="59"/>
                  <a:pt x="61" y="58"/>
                </a:cubicBezTo>
                <a:cubicBezTo>
                  <a:pt x="60" y="58"/>
                  <a:pt x="59" y="57"/>
                  <a:pt x="59" y="57"/>
                </a:cubicBezTo>
                <a:cubicBezTo>
                  <a:pt x="59" y="56"/>
                  <a:pt x="59" y="55"/>
                  <a:pt x="59" y="54"/>
                </a:cubicBezTo>
                <a:cubicBezTo>
                  <a:pt x="58" y="52"/>
                  <a:pt x="58" y="51"/>
                  <a:pt x="58" y="49"/>
                </a:cubicBezTo>
                <a:cubicBezTo>
                  <a:pt x="58" y="48"/>
                  <a:pt x="59" y="47"/>
                  <a:pt x="60" y="46"/>
                </a:cubicBezTo>
                <a:cubicBezTo>
                  <a:pt x="60" y="45"/>
                  <a:pt x="61" y="45"/>
                  <a:pt x="62" y="45"/>
                </a:cubicBezTo>
                <a:cubicBezTo>
                  <a:pt x="63" y="45"/>
                  <a:pt x="64" y="46"/>
                  <a:pt x="64" y="47"/>
                </a:cubicBezTo>
                <a:cubicBezTo>
                  <a:pt x="64" y="48"/>
                  <a:pt x="64" y="48"/>
                  <a:pt x="64" y="48"/>
                </a:cubicBezTo>
                <a:cubicBezTo>
                  <a:pt x="64" y="49"/>
                  <a:pt x="64" y="50"/>
                  <a:pt x="64" y="51"/>
                </a:cubicBezTo>
                <a:cubicBezTo>
                  <a:pt x="65" y="51"/>
                  <a:pt x="65" y="51"/>
                  <a:pt x="65" y="51"/>
                </a:cubicBezTo>
                <a:cubicBezTo>
                  <a:pt x="65" y="51"/>
                  <a:pt x="66" y="51"/>
                  <a:pt x="66" y="51"/>
                </a:cubicBezTo>
                <a:cubicBezTo>
                  <a:pt x="66" y="51"/>
                  <a:pt x="67" y="50"/>
                  <a:pt x="67" y="50"/>
                </a:cubicBezTo>
                <a:cubicBezTo>
                  <a:pt x="76" y="41"/>
                  <a:pt x="76" y="41"/>
                  <a:pt x="76" y="41"/>
                </a:cubicBezTo>
                <a:cubicBezTo>
                  <a:pt x="77" y="40"/>
                  <a:pt x="78" y="40"/>
                  <a:pt x="78" y="39"/>
                </a:cubicBezTo>
                <a:cubicBezTo>
                  <a:pt x="79" y="39"/>
                  <a:pt x="79" y="39"/>
                  <a:pt x="80" y="39"/>
                </a:cubicBezTo>
                <a:cubicBezTo>
                  <a:pt x="80" y="39"/>
                  <a:pt x="80" y="39"/>
                  <a:pt x="80" y="39"/>
                </a:cubicBezTo>
                <a:cubicBezTo>
                  <a:pt x="81" y="39"/>
                  <a:pt x="81" y="40"/>
                  <a:pt x="81" y="40"/>
                </a:cubicBezTo>
                <a:lnTo>
                  <a:pt x="81" y="41"/>
                </a:lnTo>
                <a:close/>
                <a:moveTo>
                  <a:pt x="81" y="73"/>
                </a:moveTo>
                <a:cubicBezTo>
                  <a:pt x="81" y="74"/>
                  <a:pt x="80" y="75"/>
                  <a:pt x="79" y="76"/>
                </a:cubicBezTo>
                <a:cubicBezTo>
                  <a:pt x="79" y="76"/>
                  <a:pt x="79" y="76"/>
                  <a:pt x="79" y="76"/>
                </a:cubicBezTo>
                <a:cubicBezTo>
                  <a:pt x="70" y="85"/>
                  <a:pt x="70" y="85"/>
                  <a:pt x="70" y="85"/>
                </a:cubicBezTo>
                <a:cubicBezTo>
                  <a:pt x="69" y="87"/>
                  <a:pt x="67" y="88"/>
                  <a:pt x="66" y="89"/>
                </a:cubicBezTo>
                <a:cubicBezTo>
                  <a:pt x="64" y="91"/>
                  <a:pt x="63" y="91"/>
                  <a:pt x="63" y="91"/>
                </a:cubicBezTo>
                <a:cubicBezTo>
                  <a:pt x="62" y="91"/>
                  <a:pt x="62" y="91"/>
                  <a:pt x="61" y="90"/>
                </a:cubicBezTo>
                <a:cubicBezTo>
                  <a:pt x="60" y="90"/>
                  <a:pt x="59" y="89"/>
                  <a:pt x="59" y="89"/>
                </a:cubicBezTo>
                <a:cubicBezTo>
                  <a:pt x="59" y="88"/>
                  <a:pt x="59" y="87"/>
                  <a:pt x="59" y="86"/>
                </a:cubicBezTo>
                <a:cubicBezTo>
                  <a:pt x="58" y="84"/>
                  <a:pt x="58" y="83"/>
                  <a:pt x="58" y="81"/>
                </a:cubicBezTo>
                <a:cubicBezTo>
                  <a:pt x="58" y="80"/>
                  <a:pt x="59" y="79"/>
                  <a:pt x="60" y="78"/>
                </a:cubicBezTo>
                <a:cubicBezTo>
                  <a:pt x="60" y="77"/>
                  <a:pt x="61" y="77"/>
                  <a:pt x="62" y="77"/>
                </a:cubicBezTo>
                <a:cubicBezTo>
                  <a:pt x="63" y="77"/>
                  <a:pt x="64" y="78"/>
                  <a:pt x="64" y="79"/>
                </a:cubicBezTo>
                <a:cubicBezTo>
                  <a:pt x="64" y="80"/>
                  <a:pt x="64" y="80"/>
                  <a:pt x="64" y="80"/>
                </a:cubicBezTo>
                <a:cubicBezTo>
                  <a:pt x="64" y="81"/>
                  <a:pt x="64" y="82"/>
                  <a:pt x="64" y="83"/>
                </a:cubicBezTo>
                <a:cubicBezTo>
                  <a:pt x="65" y="83"/>
                  <a:pt x="65" y="83"/>
                  <a:pt x="65" y="83"/>
                </a:cubicBezTo>
                <a:cubicBezTo>
                  <a:pt x="65" y="83"/>
                  <a:pt x="66" y="83"/>
                  <a:pt x="66" y="83"/>
                </a:cubicBezTo>
                <a:cubicBezTo>
                  <a:pt x="66" y="83"/>
                  <a:pt x="67" y="82"/>
                  <a:pt x="67" y="82"/>
                </a:cubicBezTo>
                <a:cubicBezTo>
                  <a:pt x="76" y="73"/>
                  <a:pt x="76" y="73"/>
                  <a:pt x="76" y="73"/>
                </a:cubicBezTo>
                <a:cubicBezTo>
                  <a:pt x="77" y="72"/>
                  <a:pt x="78" y="71"/>
                  <a:pt x="78" y="71"/>
                </a:cubicBezTo>
                <a:cubicBezTo>
                  <a:pt x="79" y="71"/>
                  <a:pt x="79" y="71"/>
                  <a:pt x="80" y="71"/>
                </a:cubicBezTo>
                <a:cubicBezTo>
                  <a:pt x="80" y="71"/>
                  <a:pt x="80" y="71"/>
                  <a:pt x="80" y="71"/>
                </a:cubicBezTo>
                <a:cubicBezTo>
                  <a:pt x="81" y="71"/>
                  <a:pt x="81" y="71"/>
                  <a:pt x="81" y="72"/>
                </a:cubicBezTo>
                <a:lnTo>
                  <a:pt x="81" y="73"/>
                </a:lnTo>
                <a:close/>
                <a:moveTo>
                  <a:pt x="81" y="104"/>
                </a:moveTo>
                <a:cubicBezTo>
                  <a:pt x="81" y="106"/>
                  <a:pt x="80" y="107"/>
                  <a:pt x="79" y="108"/>
                </a:cubicBezTo>
                <a:cubicBezTo>
                  <a:pt x="79" y="108"/>
                  <a:pt x="79" y="108"/>
                  <a:pt x="79" y="108"/>
                </a:cubicBezTo>
                <a:cubicBezTo>
                  <a:pt x="70" y="117"/>
                  <a:pt x="70" y="117"/>
                  <a:pt x="70" y="117"/>
                </a:cubicBezTo>
                <a:cubicBezTo>
                  <a:pt x="69" y="119"/>
                  <a:pt x="67" y="120"/>
                  <a:pt x="66" y="121"/>
                </a:cubicBezTo>
                <a:cubicBezTo>
                  <a:pt x="64" y="122"/>
                  <a:pt x="63" y="123"/>
                  <a:pt x="63" y="123"/>
                </a:cubicBezTo>
                <a:cubicBezTo>
                  <a:pt x="62" y="123"/>
                  <a:pt x="62" y="123"/>
                  <a:pt x="61" y="122"/>
                </a:cubicBezTo>
                <a:cubicBezTo>
                  <a:pt x="60" y="122"/>
                  <a:pt x="59" y="121"/>
                  <a:pt x="59" y="121"/>
                </a:cubicBezTo>
                <a:cubicBezTo>
                  <a:pt x="59" y="120"/>
                  <a:pt x="59" y="119"/>
                  <a:pt x="59" y="118"/>
                </a:cubicBezTo>
                <a:cubicBezTo>
                  <a:pt x="58" y="116"/>
                  <a:pt x="58" y="114"/>
                  <a:pt x="58" y="113"/>
                </a:cubicBezTo>
                <a:cubicBezTo>
                  <a:pt x="58" y="112"/>
                  <a:pt x="59" y="111"/>
                  <a:pt x="60" y="110"/>
                </a:cubicBezTo>
                <a:cubicBezTo>
                  <a:pt x="60" y="109"/>
                  <a:pt x="61" y="109"/>
                  <a:pt x="62" y="109"/>
                </a:cubicBezTo>
                <a:cubicBezTo>
                  <a:pt x="63" y="109"/>
                  <a:pt x="64" y="110"/>
                  <a:pt x="64" y="111"/>
                </a:cubicBezTo>
                <a:cubicBezTo>
                  <a:pt x="64" y="112"/>
                  <a:pt x="64" y="112"/>
                  <a:pt x="64" y="112"/>
                </a:cubicBezTo>
                <a:cubicBezTo>
                  <a:pt x="64" y="113"/>
                  <a:pt x="64" y="114"/>
                  <a:pt x="64" y="114"/>
                </a:cubicBezTo>
                <a:cubicBezTo>
                  <a:pt x="65" y="115"/>
                  <a:pt x="65" y="115"/>
                  <a:pt x="65" y="115"/>
                </a:cubicBezTo>
                <a:cubicBezTo>
                  <a:pt x="65" y="115"/>
                  <a:pt x="66" y="115"/>
                  <a:pt x="66" y="115"/>
                </a:cubicBezTo>
                <a:cubicBezTo>
                  <a:pt x="66" y="115"/>
                  <a:pt x="67" y="114"/>
                  <a:pt x="67" y="114"/>
                </a:cubicBezTo>
                <a:cubicBezTo>
                  <a:pt x="76" y="105"/>
                  <a:pt x="76" y="105"/>
                  <a:pt x="76" y="105"/>
                </a:cubicBezTo>
                <a:cubicBezTo>
                  <a:pt x="77" y="104"/>
                  <a:pt x="78" y="103"/>
                  <a:pt x="78" y="103"/>
                </a:cubicBezTo>
                <a:cubicBezTo>
                  <a:pt x="79" y="103"/>
                  <a:pt x="79" y="102"/>
                  <a:pt x="80" y="102"/>
                </a:cubicBezTo>
                <a:cubicBezTo>
                  <a:pt x="80" y="102"/>
                  <a:pt x="80" y="103"/>
                  <a:pt x="80" y="103"/>
                </a:cubicBezTo>
                <a:cubicBezTo>
                  <a:pt x="81" y="103"/>
                  <a:pt x="81" y="103"/>
                  <a:pt x="81" y="10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kern="0" dirty="0">
              <a:solidFill>
                <a:srgbClr val="221E1F"/>
              </a:solidFill>
              <a:latin typeface="Arial" charset="0"/>
            </a:endParaRPr>
          </a:p>
        </p:txBody>
      </p:sp>
      <p:sp>
        <p:nvSpPr>
          <p:cNvPr id="168" name="Oval 167"/>
          <p:cNvSpPr/>
          <p:nvPr/>
        </p:nvSpPr>
        <p:spPr>
          <a:xfrm>
            <a:off x="8156198" y="1439226"/>
            <a:ext cx="1940750" cy="1890445"/>
          </a:xfrm>
          <a:prstGeom prst="ellipse">
            <a:avLst/>
          </a:prstGeom>
          <a:solidFill>
            <a:srgbClr val="0A5CAE"/>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rtlCol="0" anchor="t"/>
          <a:lstStyle/>
          <a:p>
            <a:pPr algn="ctr" defTabSz="914400" fontAlgn="base">
              <a:spcBef>
                <a:spcPct val="0"/>
              </a:spcBef>
              <a:spcAft>
                <a:spcPct val="0"/>
              </a:spcAft>
            </a:pPr>
            <a:r>
              <a:rPr lang="en-US" b="1" kern="0" dirty="0">
                <a:solidFill>
                  <a:srgbClr val="FFFFFF"/>
                </a:solidFill>
                <a:latin typeface="Arial"/>
              </a:rPr>
              <a:t>SymphonyAM</a:t>
            </a:r>
          </a:p>
        </p:txBody>
      </p:sp>
      <p:pic>
        <p:nvPicPr>
          <p:cNvPr id="169" name="Picture 36" descr="http://icons.iconarchive.com/icons/icons8/windows-8/512/Mobile-Multiple-Devices-icon.pn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8755939" y="2255339"/>
            <a:ext cx="741271" cy="7754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87608" y="5864243"/>
            <a:ext cx="7880171" cy="400110"/>
          </a:xfrm>
          <a:prstGeom prst="rect">
            <a:avLst/>
          </a:prstGeom>
          <a:noFill/>
        </p:spPr>
        <p:txBody>
          <a:bodyPr wrap="none" rtlCol="0">
            <a:spAutoFit/>
          </a:bodyPr>
          <a:lstStyle/>
          <a:p>
            <a:pPr defTabSz="914400"/>
            <a:r>
              <a:rPr lang="en-US" sz="2000" dirty="0">
                <a:solidFill>
                  <a:schemeClr val="bg1">
                    <a:lumMod val="50000"/>
                  </a:schemeClr>
                </a:solidFill>
              </a:rPr>
              <a:t>Integration of best of Consumer-centric and Media-centric measurements</a:t>
            </a:r>
          </a:p>
        </p:txBody>
      </p:sp>
      <p:sp>
        <p:nvSpPr>
          <p:cNvPr id="2" name="Rectangle 1"/>
          <p:cNvSpPr/>
          <p:nvPr/>
        </p:nvSpPr>
        <p:spPr>
          <a:xfrm>
            <a:off x="7280631" y="3880277"/>
            <a:ext cx="3292777" cy="1757404"/>
          </a:xfrm>
          <a:prstGeom prst="rect">
            <a:avLst/>
          </a:prstGeom>
        </p:spPr>
        <p:txBody>
          <a:bodyPr wrap="square">
            <a:spAutoFit/>
          </a:bodyPr>
          <a:lstStyle/>
          <a:p>
            <a:pPr marL="0" lvl="2" algn="ctr" defTabSz="914400" eaLnBrk="0" fontAlgn="base" hangingPunct="0">
              <a:lnSpc>
                <a:spcPct val="90000"/>
              </a:lnSpc>
              <a:spcBef>
                <a:spcPts val="600"/>
              </a:spcBef>
              <a:spcAft>
                <a:spcPts val="600"/>
              </a:spcAft>
              <a:buClr>
                <a:srgbClr val="ED1951"/>
              </a:buClr>
              <a:buSzPct val="100000"/>
            </a:pPr>
            <a:r>
              <a:rPr lang="en-US" sz="1400" dirty="0">
                <a:solidFill>
                  <a:srgbClr val="FFFFFF"/>
                </a:solidFill>
                <a:latin typeface="Arial" charset="0"/>
              </a:rPr>
              <a:t>Measured media across TV, Mobile, Social and PC</a:t>
            </a:r>
          </a:p>
          <a:p>
            <a:pPr marL="0" lvl="2" algn="ctr" defTabSz="914400" eaLnBrk="0" fontAlgn="base" hangingPunct="0">
              <a:lnSpc>
                <a:spcPct val="90000"/>
              </a:lnSpc>
              <a:spcBef>
                <a:spcPts val="600"/>
              </a:spcBef>
              <a:spcAft>
                <a:spcPts val="600"/>
              </a:spcAft>
              <a:buClr>
                <a:srgbClr val="ED1951"/>
              </a:buClr>
              <a:buSzPct val="100000"/>
            </a:pPr>
            <a:r>
              <a:rPr lang="en-US" sz="1400" dirty="0">
                <a:solidFill>
                  <a:srgbClr val="FFFFFF"/>
                </a:solidFill>
                <a:latin typeface="Arial" charset="0"/>
              </a:rPr>
              <a:t>Single source cross media passive measurement consumer panel </a:t>
            </a:r>
          </a:p>
          <a:p>
            <a:pPr marL="0" lvl="2" algn="ctr" defTabSz="914400" eaLnBrk="0" fontAlgn="base" hangingPunct="0">
              <a:lnSpc>
                <a:spcPct val="90000"/>
              </a:lnSpc>
              <a:spcBef>
                <a:spcPts val="600"/>
              </a:spcBef>
              <a:spcAft>
                <a:spcPts val="600"/>
              </a:spcAft>
              <a:buClr>
                <a:srgbClr val="ED1951"/>
              </a:buClr>
              <a:buSzPct val="100000"/>
            </a:pPr>
            <a:r>
              <a:rPr lang="en-US" sz="1400" dirty="0">
                <a:solidFill>
                  <a:srgbClr val="FFFFFF"/>
                </a:solidFill>
                <a:latin typeface="Arial" charset="0"/>
              </a:rPr>
              <a:t>24/7 tracking both in and out of home, traditional and subscription content (Netflix, YouTube, Prime etc)</a:t>
            </a:r>
            <a:endParaRPr lang="en-US" sz="1400" b="1" dirty="0">
              <a:solidFill>
                <a:srgbClr val="FFFFFF"/>
              </a:solidFill>
              <a:latin typeface="Arial" charset="0"/>
            </a:endParaRPr>
          </a:p>
        </p:txBody>
      </p:sp>
    </p:spTree>
    <p:extLst>
      <p:ext uri="{BB962C8B-B14F-4D97-AF65-F5344CB8AC3E}">
        <p14:creationId xmlns:p14="http://schemas.microsoft.com/office/powerpoint/2010/main" val="183418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p:cTn id="7" dur="500" fill="hold"/>
                                        <p:tgtEl>
                                          <p:spTgt spid="164"/>
                                        </p:tgtEl>
                                        <p:attrNameLst>
                                          <p:attrName>ppt_w</p:attrName>
                                        </p:attrNameLst>
                                      </p:cBhvr>
                                      <p:tavLst>
                                        <p:tav tm="0">
                                          <p:val>
                                            <p:fltVal val="0"/>
                                          </p:val>
                                        </p:tav>
                                        <p:tav tm="100000">
                                          <p:val>
                                            <p:strVal val="#ppt_w"/>
                                          </p:val>
                                        </p:tav>
                                      </p:tavLst>
                                    </p:anim>
                                    <p:anim calcmode="lin" valueType="num">
                                      <p:cBhvr>
                                        <p:cTn id="8" dur="500" fill="hold"/>
                                        <p:tgtEl>
                                          <p:spTgt spid="164"/>
                                        </p:tgtEl>
                                        <p:attrNameLst>
                                          <p:attrName>ppt_h</p:attrName>
                                        </p:attrNameLst>
                                      </p:cBhvr>
                                      <p:tavLst>
                                        <p:tav tm="0">
                                          <p:val>
                                            <p:fltVal val="0"/>
                                          </p:val>
                                        </p:tav>
                                        <p:tav tm="100000">
                                          <p:val>
                                            <p:strVal val="#ppt_h"/>
                                          </p:val>
                                        </p:tav>
                                      </p:tavLst>
                                    </p:anim>
                                    <p:animEffect transition="in" filter="fade">
                                      <p:cBhvr>
                                        <p:cTn id="9" dur="500"/>
                                        <p:tgtEl>
                                          <p:spTgt spid="164"/>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additive="base">
                                        <p:cTn id="12" dur="500" fill="hold"/>
                                        <p:tgtEl>
                                          <p:spTgt spid="157"/>
                                        </p:tgtEl>
                                        <p:attrNameLst>
                                          <p:attrName>ppt_x</p:attrName>
                                        </p:attrNameLst>
                                      </p:cBhvr>
                                      <p:tavLst>
                                        <p:tav tm="0">
                                          <p:val>
                                            <p:strVal val="#ppt_x"/>
                                          </p:val>
                                        </p:tav>
                                        <p:tav tm="100000">
                                          <p:val>
                                            <p:strVal val="#ppt_x"/>
                                          </p:val>
                                        </p:tav>
                                      </p:tavLst>
                                    </p:anim>
                                    <p:anim calcmode="lin" valueType="num">
                                      <p:cBhvr additive="base">
                                        <p:cTn id="13" dur="500" fill="hold"/>
                                        <p:tgtEl>
                                          <p:spTgt spid="15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750"/>
                                        <p:tgtEl>
                                          <p:spTgt spid="158"/>
                                        </p:tgtEl>
                                      </p:cBhvr>
                                    </p:animEffect>
                                    <p:anim calcmode="lin" valueType="num">
                                      <p:cBhvr>
                                        <p:cTn id="18" dur="750" fill="hold"/>
                                        <p:tgtEl>
                                          <p:spTgt spid="158"/>
                                        </p:tgtEl>
                                        <p:attrNameLst>
                                          <p:attrName>ppt_x</p:attrName>
                                        </p:attrNameLst>
                                      </p:cBhvr>
                                      <p:tavLst>
                                        <p:tav tm="0">
                                          <p:val>
                                            <p:strVal val="#ppt_x"/>
                                          </p:val>
                                        </p:tav>
                                        <p:tav tm="100000">
                                          <p:val>
                                            <p:strVal val="#ppt_x"/>
                                          </p:val>
                                        </p:tav>
                                      </p:tavLst>
                                    </p:anim>
                                    <p:anim calcmode="lin" valueType="num">
                                      <p:cBhvr>
                                        <p:cTn id="19" dur="750" fill="hold"/>
                                        <p:tgtEl>
                                          <p:spTgt spid="158"/>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67"/>
                                        </p:tgtEl>
                                        <p:attrNameLst>
                                          <p:attrName>style.visibility</p:attrName>
                                        </p:attrNameLst>
                                      </p:cBhvr>
                                      <p:to>
                                        <p:strVal val="visible"/>
                                      </p:to>
                                    </p:set>
                                    <p:anim calcmode="lin" valueType="num">
                                      <p:cBhvr>
                                        <p:cTn id="22" dur="500" fill="hold"/>
                                        <p:tgtEl>
                                          <p:spTgt spid="167"/>
                                        </p:tgtEl>
                                        <p:attrNameLst>
                                          <p:attrName>ppt_w</p:attrName>
                                        </p:attrNameLst>
                                      </p:cBhvr>
                                      <p:tavLst>
                                        <p:tav tm="0">
                                          <p:val>
                                            <p:fltVal val="0"/>
                                          </p:val>
                                        </p:tav>
                                        <p:tav tm="100000">
                                          <p:val>
                                            <p:strVal val="#ppt_w"/>
                                          </p:val>
                                        </p:tav>
                                      </p:tavLst>
                                    </p:anim>
                                    <p:anim calcmode="lin" valueType="num">
                                      <p:cBhvr>
                                        <p:cTn id="23" dur="500" fill="hold"/>
                                        <p:tgtEl>
                                          <p:spTgt spid="167"/>
                                        </p:tgtEl>
                                        <p:attrNameLst>
                                          <p:attrName>ppt_h</p:attrName>
                                        </p:attrNameLst>
                                      </p:cBhvr>
                                      <p:tavLst>
                                        <p:tav tm="0">
                                          <p:val>
                                            <p:fltVal val="0"/>
                                          </p:val>
                                        </p:tav>
                                        <p:tav tm="100000">
                                          <p:val>
                                            <p:strVal val="#ppt_h"/>
                                          </p:val>
                                        </p:tav>
                                      </p:tavLst>
                                    </p:anim>
                                    <p:animEffect transition="in" filter="fade">
                                      <p:cBhvr>
                                        <p:cTn id="24" dur="500"/>
                                        <p:tgtEl>
                                          <p:spTgt spid="167"/>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159"/>
                                        </p:tgtEl>
                                        <p:attrNameLst>
                                          <p:attrName>style.visibility</p:attrName>
                                        </p:attrNameLst>
                                      </p:cBhvr>
                                      <p:to>
                                        <p:strVal val="visible"/>
                                      </p:to>
                                    </p:set>
                                    <p:anim calcmode="lin" valueType="num">
                                      <p:cBhvr additive="base">
                                        <p:cTn id="27" dur="500" fill="hold"/>
                                        <p:tgtEl>
                                          <p:spTgt spid="159"/>
                                        </p:tgtEl>
                                        <p:attrNameLst>
                                          <p:attrName>ppt_x</p:attrName>
                                        </p:attrNameLst>
                                      </p:cBhvr>
                                      <p:tavLst>
                                        <p:tav tm="0">
                                          <p:val>
                                            <p:strVal val="#ppt_x"/>
                                          </p:val>
                                        </p:tav>
                                        <p:tav tm="100000">
                                          <p:val>
                                            <p:strVal val="#ppt_x"/>
                                          </p:val>
                                        </p:tav>
                                      </p:tavLst>
                                    </p:anim>
                                    <p:anim calcmode="lin" valueType="num">
                                      <p:cBhvr additive="base">
                                        <p:cTn id="28" dur="500" fill="hold"/>
                                        <p:tgtEl>
                                          <p:spTgt spid="159"/>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161"/>
                                        </p:tgtEl>
                                        <p:attrNameLst>
                                          <p:attrName>style.visibility</p:attrName>
                                        </p:attrNameLst>
                                      </p:cBhvr>
                                      <p:to>
                                        <p:strVal val="visible"/>
                                      </p:to>
                                    </p:set>
                                    <p:animEffect transition="in" filter="fade">
                                      <p:cBhvr>
                                        <p:cTn id="32" dur="750"/>
                                        <p:tgtEl>
                                          <p:spTgt spid="161"/>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68"/>
                                        </p:tgtEl>
                                        <p:attrNameLst>
                                          <p:attrName>style.visibility</p:attrName>
                                        </p:attrNameLst>
                                      </p:cBhvr>
                                      <p:to>
                                        <p:strVal val="visible"/>
                                      </p:to>
                                    </p:set>
                                    <p:anim calcmode="lin" valueType="num">
                                      <p:cBhvr>
                                        <p:cTn id="36" dur="500" fill="hold"/>
                                        <p:tgtEl>
                                          <p:spTgt spid="168"/>
                                        </p:tgtEl>
                                        <p:attrNameLst>
                                          <p:attrName>ppt_w</p:attrName>
                                        </p:attrNameLst>
                                      </p:cBhvr>
                                      <p:tavLst>
                                        <p:tav tm="0">
                                          <p:val>
                                            <p:fltVal val="0"/>
                                          </p:val>
                                        </p:tav>
                                        <p:tav tm="100000">
                                          <p:val>
                                            <p:strVal val="#ppt_w"/>
                                          </p:val>
                                        </p:tav>
                                      </p:tavLst>
                                    </p:anim>
                                    <p:anim calcmode="lin" valueType="num">
                                      <p:cBhvr>
                                        <p:cTn id="37" dur="500" fill="hold"/>
                                        <p:tgtEl>
                                          <p:spTgt spid="168"/>
                                        </p:tgtEl>
                                        <p:attrNameLst>
                                          <p:attrName>ppt_h</p:attrName>
                                        </p:attrNameLst>
                                      </p:cBhvr>
                                      <p:tavLst>
                                        <p:tav tm="0">
                                          <p:val>
                                            <p:fltVal val="0"/>
                                          </p:val>
                                        </p:tav>
                                        <p:tav tm="100000">
                                          <p:val>
                                            <p:strVal val="#ppt_h"/>
                                          </p:val>
                                        </p:tav>
                                      </p:tavLst>
                                    </p:anim>
                                    <p:animEffect transition="in" filter="fade">
                                      <p:cBhvr>
                                        <p:cTn id="38" dur="500"/>
                                        <p:tgtEl>
                                          <p:spTgt spid="168"/>
                                        </p:tgtEl>
                                      </p:cBhvr>
                                    </p:animEffect>
                                  </p:childTnLst>
                                </p:cTn>
                              </p:par>
                              <p:par>
                                <p:cTn id="39" presetID="53" presetClass="entr" presetSubtype="16" fill="hold" nodeType="withEffect">
                                  <p:stCondLst>
                                    <p:cond delay="0"/>
                                  </p:stCondLst>
                                  <p:childTnLst>
                                    <p:set>
                                      <p:cBhvr>
                                        <p:cTn id="40" dur="1" fill="hold">
                                          <p:stCondLst>
                                            <p:cond delay="0"/>
                                          </p:stCondLst>
                                        </p:cTn>
                                        <p:tgtEl>
                                          <p:spTgt spid="169"/>
                                        </p:tgtEl>
                                        <p:attrNameLst>
                                          <p:attrName>style.visibility</p:attrName>
                                        </p:attrNameLst>
                                      </p:cBhvr>
                                      <p:to>
                                        <p:strVal val="visible"/>
                                      </p:to>
                                    </p:set>
                                    <p:anim calcmode="lin" valueType="num">
                                      <p:cBhvr>
                                        <p:cTn id="41" dur="500" fill="hold"/>
                                        <p:tgtEl>
                                          <p:spTgt spid="169"/>
                                        </p:tgtEl>
                                        <p:attrNameLst>
                                          <p:attrName>ppt_w</p:attrName>
                                        </p:attrNameLst>
                                      </p:cBhvr>
                                      <p:tavLst>
                                        <p:tav tm="0">
                                          <p:val>
                                            <p:fltVal val="0"/>
                                          </p:val>
                                        </p:tav>
                                        <p:tav tm="100000">
                                          <p:val>
                                            <p:strVal val="#ppt_w"/>
                                          </p:val>
                                        </p:tav>
                                      </p:tavLst>
                                    </p:anim>
                                    <p:anim calcmode="lin" valueType="num">
                                      <p:cBhvr>
                                        <p:cTn id="42" dur="500" fill="hold"/>
                                        <p:tgtEl>
                                          <p:spTgt spid="169"/>
                                        </p:tgtEl>
                                        <p:attrNameLst>
                                          <p:attrName>ppt_h</p:attrName>
                                        </p:attrNameLst>
                                      </p:cBhvr>
                                      <p:tavLst>
                                        <p:tav tm="0">
                                          <p:val>
                                            <p:fltVal val="0"/>
                                          </p:val>
                                        </p:tav>
                                        <p:tav tm="100000">
                                          <p:val>
                                            <p:strVal val="#ppt_h"/>
                                          </p:val>
                                        </p:tav>
                                      </p:tavLst>
                                    </p:anim>
                                    <p:animEffect transition="in" filter="fade">
                                      <p:cBhvr>
                                        <p:cTn id="43"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57" grpId="0" animBg="1"/>
      <p:bldP spid="158" grpId="0"/>
      <p:bldP spid="159" grpId="0" animBg="1"/>
      <p:bldP spid="164" grpId="0" animBg="1"/>
      <p:bldP spid="167" grpId="0" animBg="1"/>
      <p:bldP spid="1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53306"/>
            <a:ext cx="12192000" cy="1194054"/>
          </a:xfrm>
        </p:spPr>
        <p:txBody>
          <a:bodyPr/>
          <a:lstStyle/>
          <a:p>
            <a:r>
              <a:rPr lang="en-US" sz="5400" dirty="0" smtClean="0"/>
              <a:t>Thank you</a:t>
            </a:r>
            <a:r>
              <a:rPr lang="en-US" sz="3600" dirty="0" smtClean="0"/>
              <a:t/>
            </a:r>
            <a:br>
              <a:rPr lang="en-US" sz="3600" dirty="0" smtClean="0"/>
            </a:br>
            <a:r>
              <a:rPr lang="en-US" sz="3600" b="0" dirty="0" smtClean="0"/>
              <a:t>Charles Buchwalter</a:t>
            </a:r>
            <a:r>
              <a:rPr lang="en-US" b="0" dirty="0" smtClean="0"/>
              <a:t/>
            </a:r>
            <a:br>
              <a:rPr lang="en-US" b="0" dirty="0" smtClean="0"/>
            </a:br>
            <a:r>
              <a:rPr lang="en-US" sz="3600" b="0" dirty="0" smtClean="0"/>
              <a:t>415-603-8685</a:t>
            </a:r>
            <a:br>
              <a:rPr lang="en-US" sz="3600" b="0" dirty="0" smtClean="0"/>
            </a:br>
            <a:r>
              <a:rPr lang="en-US" sz="3600" b="0" dirty="0" smtClean="0"/>
              <a:t>cbuchwalter@symphonyam.com</a:t>
            </a:r>
            <a:endParaRPr lang="en-US" sz="3600" b="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974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0" dirty="0" smtClean="0"/>
              <a:t>SymphonyAM’s Suite of Solutions</a:t>
            </a:r>
            <a:endParaRPr lang="en-US" sz="3600" b="0" dirty="0"/>
          </a:p>
        </p:txBody>
      </p:sp>
      <p:sp>
        <p:nvSpPr>
          <p:cNvPr id="2" name="Slide Number Placeholder 1"/>
          <p:cNvSpPr>
            <a:spLocks noGrp="1"/>
          </p:cNvSpPr>
          <p:nvPr>
            <p:ph type="sldNum" sz="quarter" idx="12"/>
          </p:nvPr>
        </p:nvSpPr>
        <p:spPr/>
        <p:txBody>
          <a:bodyPr/>
          <a:lstStyle/>
          <a:p>
            <a:fld id="{BA821121-903F-4ADD-A37C-472DD7C68369}" type="slidenum">
              <a:rPr lang="en-US" smtClean="0">
                <a:solidFill>
                  <a:prstClr val="black">
                    <a:tint val="75000"/>
                  </a:prstClr>
                </a:solidFill>
              </a:rPr>
              <a:pPr/>
              <a:t>2</a:t>
            </a:fld>
            <a:endParaRPr lang="en-US">
              <a:solidFill>
                <a:prstClr val="black">
                  <a:tint val="75000"/>
                </a:prstClr>
              </a:solidFill>
            </a:endParaRPr>
          </a:p>
        </p:txBody>
      </p:sp>
      <p:pic>
        <p:nvPicPr>
          <p:cNvPr id="8" name="Picture 7"/>
          <p:cNvPicPr>
            <a:picLocks noChangeAspect="1"/>
          </p:cNvPicPr>
          <p:nvPr/>
        </p:nvPicPr>
        <p:blipFill rotWithShape="1">
          <a:blip r:embed="rId3"/>
          <a:srcRect l="19548" t="22691" r="20133" b="18790"/>
          <a:stretch/>
        </p:blipFill>
        <p:spPr>
          <a:xfrm>
            <a:off x="634267" y="2048393"/>
            <a:ext cx="1587673" cy="1540279"/>
          </a:xfrm>
          <a:prstGeom prst="rect">
            <a:avLst/>
          </a:prstGeom>
          <a:solidFill>
            <a:srgbClr val="FFFFFF">
              <a:shade val="85000"/>
            </a:srgbClr>
          </a:solidFill>
          <a:ln w="88900" cap="sq">
            <a:solidFill>
              <a:srgbClr val="D23055"/>
            </a:solidFill>
            <a:miter lim="800000"/>
          </a:ln>
          <a:effectLst/>
        </p:spPr>
      </p:pic>
      <p:graphicFrame>
        <p:nvGraphicFramePr>
          <p:cNvPr id="15" name="Diagram 14"/>
          <p:cNvGraphicFramePr/>
          <p:nvPr>
            <p:extLst/>
          </p:nvPr>
        </p:nvGraphicFramePr>
        <p:xfrm>
          <a:off x="2793999" y="1223286"/>
          <a:ext cx="8636001" cy="5269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3999" y="5117578"/>
            <a:ext cx="1147035" cy="1147035"/>
          </a:xfrm>
          <a:prstGeom prst="ellipse">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0123" y="3899427"/>
            <a:ext cx="1147035" cy="1147035"/>
          </a:xfrm>
          <a:prstGeom prst="ellipse">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122" y="2694811"/>
            <a:ext cx="1147035" cy="1147035"/>
          </a:xfrm>
          <a:prstGeom prst="ellipse">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93999" y="1468446"/>
            <a:ext cx="1147035" cy="1147035"/>
          </a:xfrm>
          <a:prstGeom prst="ellipse">
            <a:avLst/>
          </a:prstGeom>
        </p:spPr>
      </p:pic>
      <p:sp>
        <p:nvSpPr>
          <p:cNvPr id="18" name="TextBox 17"/>
          <p:cNvSpPr txBox="1"/>
          <p:nvPr/>
        </p:nvSpPr>
        <p:spPr>
          <a:xfrm>
            <a:off x="437852" y="3747332"/>
            <a:ext cx="2803730" cy="1785104"/>
          </a:xfrm>
          <a:prstGeom prst="rect">
            <a:avLst/>
          </a:prstGeom>
          <a:noFill/>
        </p:spPr>
        <p:txBody>
          <a:bodyPr wrap="square" rtlCol="0">
            <a:spAutoFit/>
          </a:bodyPr>
          <a:lstStyle/>
          <a:p>
            <a:pPr defTabSz="914400"/>
            <a:r>
              <a:rPr lang="en-US" sz="2000" b="1" dirty="0" smtClean="0">
                <a:solidFill>
                  <a:prstClr val="black"/>
                </a:solidFill>
              </a:rPr>
              <a:t>MediaPulse</a:t>
            </a:r>
            <a:r>
              <a:rPr lang="en-US" dirty="0" smtClean="0">
                <a:solidFill>
                  <a:prstClr val="black"/>
                </a:solidFill>
              </a:rPr>
              <a:t> is SymphonyAM’s patented SaaS cloud-based reporting platform housing its repository of single source cross-media data.</a:t>
            </a:r>
            <a:endParaRPr lang="en-US" dirty="0">
              <a:solidFill>
                <a:prstClr val="black"/>
              </a:solidFill>
            </a:endParaRPr>
          </a:p>
        </p:txBody>
      </p:sp>
    </p:spTree>
    <p:extLst>
      <p:ext uri="{BB962C8B-B14F-4D97-AF65-F5344CB8AC3E}">
        <p14:creationId xmlns:p14="http://schemas.microsoft.com/office/powerpoint/2010/main" val="2541231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829" y="166365"/>
            <a:ext cx="9298556" cy="643543"/>
          </a:xfrm>
        </p:spPr>
        <p:txBody>
          <a:bodyPr/>
          <a:lstStyle/>
          <a:p>
            <a:r>
              <a:rPr lang="en-US" sz="3600" b="0" dirty="0" smtClean="0"/>
              <a:t>VideoPulse™ has dominated our focus over the last 6 months</a:t>
            </a:r>
            <a:endParaRPr lang="en-US" sz="3600" b="0" dirty="0"/>
          </a:p>
        </p:txBody>
      </p:sp>
      <p:sp>
        <p:nvSpPr>
          <p:cNvPr id="4" name="Slide Number Placeholder 3"/>
          <p:cNvSpPr>
            <a:spLocks noGrp="1"/>
          </p:cNvSpPr>
          <p:nvPr>
            <p:ph type="sldNum" sz="quarter" idx="12"/>
          </p:nvPr>
        </p:nvSpPr>
        <p:spPr/>
        <p:txBody>
          <a:bodyPr/>
          <a:lstStyle/>
          <a:p>
            <a:fld id="{BA821121-903F-4ADD-A37C-472DD7C68369}" type="slidenum">
              <a:rPr lang="en-US" smtClean="0">
                <a:solidFill>
                  <a:prstClr val="black">
                    <a:tint val="75000"/>
                  </a:prstClr>
                </a:solidFill>
              </a:rPr>
              <a:pPr/>
              <a:t>3</a:t>
            </a:fld>
            <a:endParaRPr lang="en-US" dirty="0">
              <a:solidFill>
                <a:prstClr val="black">
                  <a:tint val="75000"/>
                </a:prstClr>
              </a:solidFill>
            </a:endParaRPr>
          </a:p>
        </p:txBody>
      </p:sp>
      <p:sp>
        <p:nvSpPr>
          <p:cNvPr id="5" name="Content Placeholder 2"/>
          <p:cNvSpPr>
            <a:spLocks noGrp="1"/>
          </p:cNvSpPr>
          <p:nvPr>
            <p:ph idx="1"/>
          </p:nvPr>
        </p:nvSpPr>
        <p:spPr>
          <a:xfrm>
            <a:off x="302590" y="1208276"/>
            <a:ext cx="11446934" cy="4351338"/>
          </a:xfrm>
        </p:spPr>
        <p:txBody>
          <a:bodyPr>
            <a:noAutofit/>
          </a:bodyPr>
          <a:lstStyle/>
          <a:p>
            <a:pPr lvl="0">
              <a:buFont typeface="Wingdings" panose="05000000000000000000" pitchFamily="2" charset="2"/>
              <a:buChar char="Ø"/>
            </a:pPr>
            <a:r>
              <a:rPr lang="en-US" sz="2200" b="1" dirty="0" smtClean="0">
                <a:solidFill>
                  <a:schemeClr val="bg1">
                    <a:lumMod val="50000"/>
                  </a:schemeClr>
                </a:solidFill>
              </a:rPr>
              <a:t>Laying the groundwork for KPIs on delayed viewing. </a:t>
            </a:r>
            <a:r>
              <a:rPr lang="en-US" sz="2200" dirty="0">
                <a:solidFill>
                  <a:schemeClr val="bg1">
                    <a:lumMod val="50000"/>
                  </a:schemeClr>
                </a:solidFill>
              </a:rPr>
              <a:t>SymphonyAM </a:t>
            </a:r>
            <a:r>
              <a:rPr lang="en-US" sz="2200" dirty="0" smtClean="0">
                <a:solidFill>
                  <a:schemeClr val="bg1">
                    <a:lumMod val="50000"/>
                  </a:schemeClr>
                </a:solidFill>
              </a:rPr>
              <a:t>is first to market with </a:t>
            </a:r>
            <a:r>
              <a:rPr lang="en-US" sz="2200" dirty="0">
                <a:solidFill>
                  <a:schemeClr val="bg1">
                    <a:lumMod val="50000"/>
                  </a:schemeClr>
                </a:solidFill>
              </a:rPr>
              <a:t>a true competitive tracking service with L+35 multiplatform reporting providing access to information </a:t>
            </a:r>
            <a:r>
              <a:rPr lang="en-US" sz="2200" dirty="0" smtClean="0">
                <a:solidFill>
                  <a:schemeClr val="bg1">
                    <a:lumMod val="50000"/>
                  </a:schemeClr>
                </a:solidFill>
              </a:rPr>
              <a:t>to </a:t>
            </a:r>
            <a:r>
              <a:rPr lang="en-US" sz="2200" dirty="0">
                <a:solidFill>
                  <a:schemeClr val="bg1">
                    <a:lumMod val="50000"/>
                  </a:schemeClr>
                </a:solidFill>
              </a:rPr>
              <a:t>broadcast and cable program viewership. </a:t>
            </a:r>
            <a:endParaRPr lang="en-US" sz="2200" dirty="0" smtClean="0">
              <a:solidFill>
                <a:schemeClr val="bg1">
                  <a:lumMod val="50000"/>
                </a:schemeClr>
              </a:solidFill>
            </a:endParaRPr>
          </a:p>
          <a:p>
            <a:pPr lvl="0">
              <a:buFont typeface="Wingdings" panose="05000000000000000000" pitchFamily="2" charset="2"/>
              <a:buChar char="Ø"/>
            </a:pPr>
            <a:r>
              <a:rPr lang="en-US" sz="2200" b="1" dirty="0" smtClean="0">
                <a:solidFill>
                  <a:schemeClr val="bg1">
                    <a:lumMod val="50000"/>
                  </a:schemeClr>
                </a:solidFill>
              </a:rPr>
              <a:t>Innovations in tracking impact of streaming originals. </a:t>
            </a:r>
            <a:r>
              <a:rPr lang="en-US" sz="2200" dirty="0" smtClean="0">
                <a:solidFill>
                  <a:schemeClr val="bg1">
                    <a:lumMod val="50000"/>
                  </a:schemeClr>
                </a:solidFill>
              </a:rPr>
              <a:t>Making a Murderer and Fuller House have set a new standard for streaming original success, matching an impact seen last summer from OITNB. Bingeing can “steal” audience for a week or two but viewers tend to return to their previous viewing behaviors.</a:t>
            </a:r>
          </a:p>
          <a:p>
            <a:pPr lvl="0">
              <a:buFont typeface="Wingdings" panose="05000000000000000000" pitchFamily="2" charset="2"/>
              <a:buChar char="Ø"/>
            </a:pPr>
            <a:r>
              <a:rPr lang="en-US" sz="2200" b="1" dirty="0" smtClean="0">
                <a:solidFill>
                  <a:schemeClr val="bg1">
                    <a:lumMod val="50000"/>
                  </a:schemeClr>
                </a:solidFill>
              </a:rPr>
              <a:t>Unified cross media metrics. </a:t>
            </a:r>
            <a:r>
              <a:rPr lang="en-US" sz="2200" dirty="0" smtClean="0">
                <a:solidFill>
                  <a:schemeClr val="bg1">
                    <a:lumMod val="50000"/>
                  </a:schemeClr>
                </a:solidFill>
              </a:rPr>
              <a:t>SymphonyAM’s system includes ratings for TV and reach/impression for online viewing, and has created a unified ratings system for media/cross platform ratings numbers. </a:t>
            </a:r>
          </a:p>
          <a:p>
            <a:pPr>
              <a:buFont typeface="Wingdings" panose="05000000000000000000" pitchFamily="2" charset="2"/>
              <a:buChar char="Ø"/>
            </a:pPr>
            <a:r>
              <a:rPr lang="en-US" sz="2200" b="1" dirty="0" smtClean="0">
                <a:solidFill>
                  <a:schemeClr val="bg1">
                    <a:lumMod val="50000"/>
                  </a:schemeClr>
                </a:solidFill>
              </a:rPr>
              <a:t>Viewer Path. </a:t>
            </a:r>
            <a:r>
              <a:rPr lang="en-US" sz="2200" dirty="0" smtClean="0">
                <a:solidFill>
                  <a:schemeClr val="bg1">
                    <a:lumMod val="50000"/>
                  </a:schemeClr>
                </a:solidFill>
              </a:rPr>
              <a:t>SymphonyAM has developed new insight into viewer movement between platforms. Our individual panel allows for new understanding into how back season availability contributes to new audience.</a:t>
            </a:r>
          </a:p>
          <a:p>
            <a:pPr>
              <a:buFont typeface="Wingdings" panose="05000000000000000000" pitchFamily="2" charset="2"/>
              <a:buChar char="Ø"/>
            </a:pPr>
            <a:r>
              <a:rPr lang="en-US" sz="2200" b="1" dirty="0" smtClean="0">
                <a:solidFill>
                  <a:schemeClr val="bg1">
                    <a:lumMod val="50000"/>
                  </a:schemeClr>
                </a:solidFill>
              </a:rPr>
              <a:t>A </a:t>
            </a:r>
            <a:r>
              <a:rPr lang="en-US" sz="2200" b="1" dirty="0">
                <a:solidFill>
                  <a:schemeClr val="bg1">
                    <a:lumMod val="50000"/>
                  </a:schemeClr>
                </a:solidFill>
              </a:rPr>
              <a:t>scalable, </a:t>
            </a:r>
            <a:r>
              <a:rPr lang="en-US" sz="2200" b="1" dirty="0" smtClean="0">
                <a:solidFill>
                  <a:schemeClr val="bg1">
                    <a:lumMod val="50000"/>
                  </a:schemeClr>
                </a:solidFill>
              </a:rPr>
              <a:t>nimble, </a:t>
            </a:r>
            <a:r>
              <a:rPr lang="en-US" sz="2200" b="1" dirty="0">
                <a:solidFill>
                  <a:schemeClr val="bg1">
                    <a:lumMod val="50000"/>
                  </a:schemeClr>
                </a:solidFill>
              </a:rPr>
              <a:t>and turnkey technology</a:t>
            </a:r>
            <a:r>
              <a:rPr lang="en-US" sz="2200" dirty="0">
                <a:solidFill>
                  <a:schemeClr val="bg1">
                    <a:lumMod val="50000"/>
                  </a:schemeClr>
                </a:solidFill>
              </a:rPr>
              <a:t>. SymphonyAM has built technology with the ability to keep apace with continuing change in consumer media behavior. SymphonyAM’s technology does not require watermarks, SDK’s or other technology to put into content or programming.</a:t>
            </a:r>
          </a:p>
          <a:p>
            <a:pPr lvl="0"/>
            <a:endParaRPr lang="en-US" sz="2200" dirty="0" smtClean="0">
              <a:solidFill>
                <a:schemeClr val="bg2">
                  <a:lumMod val="50000"/>
                </a:schemeClr>
              </a:solidFill>
            </a:endParaRPr>
          </a:p>
          <a:p>
            <a:pPr lvl="0"/>
            <a:endParaRPr lang="en-US" sz="2200" dirty="0">
              <a:solidFill>
                <a:schemeClr val="bg2">
                  <a:lumMod val="50000"/>
                </a:schemeClr>
              </a:solidFill>
            </a:endParaRPr>
          </a:p>
          <a:p>
            <a:endParaRPr lang="en-US" sz="2200" dirty="0"/>
          </a:p>
        </p:txBody>
      </p:sp>
    </p:spTree>
    <p:extLst>
      <p:ext uri="{BB962C8B-B14F-4D97-AF65-F5344CB8AC3E}">
        <p14:creationId xmlns:p14="http://schemas.microsoft.com/office/powerpoint/2010/main" val="908271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3451715"/>
              </p:ext>
            </p:extLst>
          </p:nvPr>
        </p:nvGraphicFramePr>
        <p:xfrm>
          <a:off x="468079" y="1184567"/>
          <a:ext cx="11387950" cy="5663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680351" y="280903"/>
            <a:ext cx="11511649" cy="105952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lumMod val="50000"/>
                  </a:schemeClr>
                </a:solidFill>
              </a:rPr>
              <a:t>VideoPulse’s always on, real-time individual based viewing measurement provides unparalleled coverage </a:t>
            </a:r>
            <a:endParaRPr lang="en-US" sz="4000" dirty="0">
              <a:solidFill>
                <a:schemeClr val="bg1">
                  <a:lumMod val="50000"/>
                </a:schemeClr>
              </a:solidFill>
              <a:ea typeface="MS PGothic" panose="020B0600070205080204" pitchFamily="34" charset="-128"/>
              <a:cs typeface="+mn-cs"/>
            </a:endParaRPr>
          </a:p>
        </p:txBody>
      </p:sp>
    </p:spTree>
    <p:extLst>
      <p:ext uri="{BB962C8B-B14F-4D97-AF65-F5344CB8AC3E}">
        <p14:creationId xmlns:p14="http://schemas.microsoft.com/office/powerpoint/2010/main" val="121628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108488" y="1497098"/>
          <a:ext cx="7687155" cy="48796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50969" y="185187"/>
            <a:ext cx="8902831" cy="643543"/>
          </a:xfrm>
        </p:spPr>
        <p:txBody>
          <a:bodyPr/>
          <a:lstStyle/>
          <a:p>
            <a:r>
              <a:rPr lang="en-US" sz="3600" b="0" dirty="0" smtClean="0"/>
              <a:t>CW &amp; Fox are leading all networks with viewing outside the currency</a:t>
            </a:r>
            <a:endParaRPr lang="en-US" sz="3600" b="0" dirty="0"/>
          </a:p>
        </p:txBody>
      </p:sp>
      <p:sp>
        <p:nvSpPr>
          <p:cNvPr id="7" name="Content Placeholder 6"/>
          <p:cNvSpPr>
            <a:spLocks noGrp="1"/>
          </p:cNvSpPr>
          <p:nvPr>
            <p:ph idx="1"/>
          </p:nvPr>
        </p:nvSpPr>
        <p:spPr>
          <a:xfrm>
            <a:off x="7925188" y="1875295"/>
            <a:ext cx="3428611" cy="4301668"/>
          </a:xfrm>
        </p:spPr>
        <p:txBody>
          <a:bodyPr>
            <a:normAutofit/>
          </a:bodyPr>
          <a:lstStyle/>
          <a:p>
            <a:pPr marL="0" indent="0">
              <a:buNone/>
            </a:pPr>
            <a:r>
              <a:rPr lang="en-US" sz="2400" b="1" dirty="0" smtClean="0">
                <a:solidFill>
                  <a:schemeClr val="bg1">
                    <a:lumMod val="50000"/>
                  </a:schemeClr>
                </a:solidFill>
              </a:rPr>
              <a:t>Meanwhile, CBS is the least affected; this </a:t>
            </a:r>
            <a:r>
              <a:rPr lang="en-US" sz="2400" b="1" dirty="0">
                <a:solidFill>
                  <a:schemeClr val="bg1">
                    <a:lumMod val="50000"/>
                  </a:schemeClr>
                </a:solidFill>
              </a:rPr>
              <a:t>could be due to several factors including the program selection and no streaming availability on Hulu</a:t>
            </a:r>
            <a:r>
              <a:rPr lang="en-US" sz="2400" b="1" dirty="0" smtClean="0">
                <a:solidFill>
                  <a:schemeClr val="bg1">
                    <a:lumMod val="50000"/>
                  </a:schemeClr>
                </a:solidFill>
              </a:rPr>
              <a:t>.</a:t>
            </a:r>
            <a:endParaRPr lang="en-US" sz="2400" b="1"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BA821121-903F-4ADD-A37C-472DD7C68369}" type="slidenum">
              <a:rPr lang="en-US" smtClean="0">
                <a:solidFill>
                  <a:prstClr val="black">
                    <a:tint val="75000"/>
                  </a:prstClr>
                </a:solidFill>
              </a:rPr>
              <a:pPr/>
              <a:t>5</a:t>
            </a:fld>
            <a:endParaRPr lang="en-US" dirty="0">
              <a:solidFill>
                <a:prstClr val="black">
                  <a:tint val="75000"/>
                </a:prstClr>
              </a:solidFill>
            </a:endParaRPr>
          </a:p>
        </p:txBody>
      </p:sp>
      <p:sp>
        <p:nvSpPr>
          <p:cNvPr id="14" name="TextBox 13"/>
          <p:cNvSpPr txBox="1"/>
          <p:nvPr/>
        </p:nvSpPr>
        <p:spPr>
          <a:xfrm>
            <a:off x="2624451" y="1360240"/>
            <a:ext cx="4458929" cy="369332"/>
          </a:xfrm>
          <a:prstGeom prst="rect">
            <a:avLst/>
          </a:prstGeom>
          <a:noFill/>
        </p:spPr>
        <p:txBody>
          <a:bodyPr wrap="square" rtlCol="0">
            <a:spAutoFit/>
          </a:bodyPr>
          <a:lstStyle/>
          <a:p>
            <a:pPr defTabSz="914400"/>
            <a:r>
              <a:rPr lang="en-US" b="1" dirty="0" smtClean="0">
                <a:solidFill>
                  <a:prstClr val="black">
                    <a:lumMod val="50000"/>
                    <a:lumOff val="50000"/>
                  </a:prstClr>
                </a:solidFill>
              </a:rPr>
              <a:t>Share of Viewing Duration by Platform</a:t>
            </a:r>
            <a:endParaRPr lang="en-US" b="1" dirty="0">
              <a:solidFill>
                <a:prstClr val="black">
                  <a:lumMod val="50000"/>
                  <a:lumOff val="50000"/>
                </a:prstClr>
              </a:solidFill>
            </a:endParaRPr>
          </a:p>
        </p:txBody>
      </p:sp>
      <p:sp>
        <p:nvSpPr>
          <p:cNvPr id="12" name="TextBox 11"/>
          <p:cNvSpPr txBox="1"/>
          <p:nvPr/>
        </p:nvSpPr>
        <p:spPr>
          <a:xfrm>
            <a:off x="-1" y="6169580"/>
            <a:ext cx="10337370" cy="738664"/>
          </a:xfrm>
          <a:prstGeom prst="rect">
            <a:avLst/>
          </a:prstGeom>
          <a:noFill/>
        </p:spPr>
        <p:txBody>
          <a:bodyPr wrap="square" rtlCol="0">
            <a:spAutoFit/>
          </a:bodyPr>
          <a:lstStyle/>
          <a:p>
            <a:pPr defTabSz="914400"/>
            <a:r>
              <a:rPr lang="en-US" sz="1400" dirty="0" smtClean="0">
                <a:solidFill>
                  <a:prstClr val="black"/>
                </a:solidFill>
              </a:rPr>
              <a:t>Note: 1. “Current Currency” includes, Live, DVR + 7, VOD + 3. 2. Delayed viewing understated since more recent episodes have not yet been in data collection for full 35 days.</a:t>
            </a:r>
          </a:p>
          <a:p>
            <a:pPr defTabSz="914400"/>
            <a:r>
              <a:rPr lang="en-US" sz="1400" dirty="0" smtClean="0">
                <a:solidFill>
                  <a:prstClr val="black"/>
                </a:solidFill>
              </a:rPr>
              <a:t>SymphonyAM VideoPulse. Viewing 9/21/15 – 3/22/16. Current broadcast, primetime original airings with Air Date 9/21 – 2/28/16. A18-49. </a:t>
            </a:r>
            <a:endParaRPr lang="en-US" sz="1400" dirty="0">
              <a:solidFill>
                <a:prstClr val="black"/>
              </a:solidFill>
            </a:endParaRPr>
          </a:p>
        </p:txBody>
      </p:sp>
      <p:graphicFrame>
        <p:nvGraphicFramePr>
          <p:cNvPr id="3" name="Table 2"/>
          <p:cNvGraphicFramePr>
            <a:graphicFrameLocks noGrp="1"/>
          </p:cNvGraphicFramePr>
          <p:nvPr>
            <p:extLst/>
          </p:nvPr>
        </p:nvGraphicFramePr>
        <p:xfrm>
          <a:off x="238033" y="5428282"/>
          <a:ext cx="7092666" cy="579120"/>
        </p:xfrm>
        <a:graphic>
          <a:graphicData uri="http://schemas.openxmlformats.org/drawingml/2006/table">
            <a:tbl>
              <a:tblPr firstRow="1" bandRow="1">
                <a:tableStyleId>{5C22544A-7EE6-4342-B048-85BDC9FD1C3A}</a:tableStyleId>
              </a:tblPr>
              <a:tblGrid>
                <a:gridCol w="1606266"/>
                <a:gridCol w="945396"/>
                <a:gridCol w="1131376"/>
                <a:gridCol w="1177872"/>
                <a:gridCol w="1131376"/>
                <a:gridCol w="1100380"/>
              </a:tblGrid>
              <a:tr h="399885">
                <a:tc>
                  <a:txBody>
                    <a:bodyPr/>
                    <a:lstStyle/>
                    <a:p>
                      <a:r>
                        <a:rPr lang="en-US" sz="1600" b="0" dirty="0" smtClean="0"/>
                        <a:t>% Outside</a:t>
                      </a:r>
                      <a:r>
                        <a:rPr lang="en-US" sz="1600" b="0" baseline="0" dirty="0" smtClean="0"/>
                        <a:t> Current Currency</a:t>
                      </a:r>
                      <a:endParaRPr lang="en-US" sz="1600" b="0" dirty="0"/>
                    </a:p>
                  </a:txBody>
                  <a:tcPr anchor="ctr">
                    <a:solidFill>
                      <a:schemeClr val="bg1">
                        <a:lumMod val="75000"/>
                      </a:schemeClr>
                    </a:solidFill>
                  </a:tcPr>
                </a:tc>
                <a:tc>
                  <a:txBody>
                    <a:bodyPr/>
                    <a:lstStyle/>
                    <a:p>
                      <a:pPr algn="ctr"/>
                      <a:r>
                        <a:rPr lang="en-US" b="0" dirty="0" smtClean="0"/>
                        <a:t>41%</a:t>
                      </a:r>
                      <a:endParaRPr lang="en-US" b="0" dirty="0"/>
                    </a:p>
                  </a:txBody>
                  <a:tcPr anchor="ctr">
                    <a:solidFill>
                      <a:schemeClr val="bg1">
                        <a:lumMod val="75000"/>
                      </a:schemeClr>
                    </a:solidFill>
                  </a:tcPr>
                </a:tc>
                <a:tc>
                  <a:txBody>
                    <a:bodyPr/>
                    <a:lstStyle/>
                    <a:p>
                      <a:pPr algn="ctr"/>
                      <a:r>
                        <a:rPr lang="en-US" b="0" dirty="0" smtClean="0"/>
                        <a:t>35%</a:t>
                      </a:r>
                      <a:endParaRPr lang="en-US" b="0" dirty="0"/>
                    </a:p>
                  </a:txBody>
                  <a:tcPr anchor="ctr">
                    <a:solidFill>
                      <a:schemeClr val="bg1">
                        <a:lumMod val="75000"/>
                      </a:schemeClr>
                    </a:solidFill>
                  </a:tcPr>
                </a:tc>
                <a:tc>
                  <a:txBody>
                    <a:bodyPr/>
                    <a:lstStyle/>
                    <a:p>
                      <a:pPr algn="ctr"/>
                      <a:r>
                        <a:rPr lang="en-US" b="0" dirty="0" smtClean="0"/>
                        <a:t>28%</a:t>
                      </a:r>
                      <a:endParaRPr lang="en-US" b="0" dirty="0"/>
                    </a:p>
                  </a:txBody>
                  <a:tcPr anchor="ctr">
                    <a:solidFill>
                      <a:schemeClr val="bg1">
                        <a:lumMod val="75000"/>
                      </a:schemeClr>
                    </a:solidFill>
                  </a:tcPr>
                </a:tc>
                <a:tc>
                  <a:txBody>
                    <a:bodyPr/>
                    <a:lstStyle/>
                    <a:p>
                      <a:pPr algn="ctr"/>
                      <a:r>
                        <a:rPr lang="en-US" b="0" dirty="0" smtClean="0"/>
                        <a:t>27%</a:t>
                      </a:r>
                      <a:endParaRPr lang="en-US" b="0" dirty="0"/>
                    </a:p>
                  </a:txBody>
                  <a:tcPr anchor="ctr">
                    <a:solidFill>
                      <a:schemeClr val="bg1">
                        <a:lumMod val="75000"/>
                      </a:schemeClr>
                    </a:solidFill>
                  </a:tcPr>
                </a:tc>
                <a:tc>
                  <a:txBody>
                    <a:bodyPr/>
                    <a:lstStyle/>
                    <a:p>
                      <a:pPr algn="ctr"/>
                      <a:r>
                        <a:rPr lang="en-US" b="0" dirty="0" smtClean="0"/>
                        <a:t>20%</a:t>
                      </a:r>
                      <a:endParaRPr lang="en-US" b="0" dirty="0"/>
                    </a:p>
                  </a:txBody>
                  <a:tcPr anchor="ctr">
                    <a:solidFill>
                      <a:schemeClr val="bg1">
                        <a:lumMod val="75000"/>
                      </a:schemeClr>
                    </a:solidFill>
                  </a:tcPr>
                </a:tc>
              </a:tr>
            </a:tbl>
          </a:graphicData>
        </a:graphic>
      </p:graphicFrame>
    </p:spTree>
    <p:extLst>
      <p:ext uri="{BB962C8B-B14F-4D97-AF65-F5344CB8AC3E}">
        <p14:creationId xmlns:p14="http://schemas.microsoft.com/office/powerpoint/2010/main" val="62136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291" y="365125"/>
            <a:ext cx="9564710" cy="643543"/>
          </a:xfrm>
        </p:spPr>
        <p:txBody>
          <a:bodyPr/>
          <a:lstStyle/>
          <a:p>
            <a:r>
              <a:rPr lang="en-US" sz="3600" b="0" dirty="0" smtClean="0"/>
              <a:t>VOD and OTT detail</a:t>
            </a:r>
            <a:endParaRPr lang="en-US" sz="3600" b="0" dirty="0"/>
          </a:p>
        </p:txBody>
      </p:sp>
      <p:sp>
        <p:nvSpPr>
          <p:cNvPr id="4" name="Slide Number Placeholder 3"/>
          <p:cNvSpPr>
            <a:spLocks noGrp="1"/>
          </p:cNvSpPr>
          <p:nvPr>
            <p:ph type="sldNum" sz="quarter" idx="12"/>
          </p:nvPr>
        </p:nvSpPr>
        <p:spPr/>
        <p:txBody>
          <a:bodyPr/>
          <a:lstStyle/>
          <a:p>
            <a:fld id="{BA821121-903F-4ADD-A37C-472DD7C68369}"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9" name="Chart 8"/>
          <p:cNvGraphicFramePr/>
          <p:nvPr>
            <p:extLst/>
          </p:nvPr>
        </p:nvGraphicFramePr>
        <p:xfrm>
          <a:off x="185980" y="1873845"/>
          <a:ext cx="7144719" cy="406800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721548" y="1360240"/>
            <a:ext cx="5258618" cy="369332"/>
          </a:xfrm>
          <a:prstGeom prst="rect">
            <a:avLst/>
          </a:prstGeom>
          <a:noFill/>
        </p:spPr>
        <p:txBody>
          <a:bodyPr wrap="square" rtlCol="0">
            <a:spAutoFit/>
          </a:bodyPr>
          <a:lstStyle/>
          <a:p>
            <a:pPr defTabSz="914400"/>
            <a:r>
              <a:rPr lang="en-US" b="1" dirty="0" smtClean="0">
                <a:solidFill>
                  <a:prstClr val="black">
                    <a:lumMod val="50000"/>
                    <a:lumOff val="50000"/>
                  </a:prstClr>
                </a:solidFill>
              </a:rPr>
              <a:t>Share of Viewing Duration Within VOD &amp; OTT</a:t>
            </a:r>
            <a:endParaRPr lang="en-US" b="1" dirty="0">
              <a:solidFill>
                <a:prstClr val="black">
                  <a:lumMod val="50000"/>
                  <a:lumOff val="50000"/>
                </a:prstClr>
              </a:solidFill>
            </a:endParaRPr>
          </a:p>
        </p:txBody>
      </p:sp>
      <p:graphicFrame>
        <p:nvGraphicFramePr>
          <p:cNvPr id="15" name="Table 14"/>
          <p:cNvGraphicFramePr>
            <a:graphicFrameLocks noGrp="1"/>
          </p:cNvGraphicFramePr>
          <p:nvPr>
            <p:extLst/>
          </p:nvPr>
        </p:nvGraphicFramePr>
        <p:xfrm>
          <a:off x="238033" y="5428282"/>
          <a:ext cx="7092666" cy="513568"/>
        </p:xfrm>
        <a:graphic>
          <a:graphicData uri="http://schemas.openxmlformats.org/drawingml/2006/table">
            <a:tbl>
              <a:tblPr firstRow="1" bandRow="1">
                <a:tableStyleId>{5C22544A-7EE6-4342-B048-85BDC9FD1C3A}</a:tableStyleId>
              </a:tblPr>
              <a:tblGrid>
                <a:gridCol w="1606266"/>
                <a:gridCol w="945396"/>
                <a:gridCol w="1131376"/>
                <a:gridCol w="1177872"/>
                <a:gridCol w="1131376"/>
                <a:gridCol w="1100380"/>
              </a:tblGrid>
              <a:tr h="513568">
                <a:tc>
                  <a:txBody>
                    <a:bodyPr/>
                    <a:lstStyle/>
                    <a:p>
                      <a:r>
                        <a:rPr lang="en-US" sz="1600" b="0" dirty="0" smtClean="0"/>
                        <a:t>% in OTT/VOD</a:t>
                      </a:r>
                      <a:endParaRPr lang="en-US" sz="1600" b="0" dirty="0"/>
                    </a:p>
                  </a:txBody>
                  <a:tcPr anchor="ctr">
                    <a:solidFill>
                      <a:schemeClr val="bg1">
                        <a:lumMod val="75000"/>
                      </a:schemeClr>
                    </a:solidFill>
                  </a:tcPr>
                </a:tc>
                <a:tc>
                  <a:txBody>
                    <a:bodyPr/>
                    <a:lstStyle/>
                    <a:p>
                      <a:pPr algn="ctr"/>
                      <a:r>
                        <a:rPr lang="en-US" b="0" dirty="0" smtClean="0"/>
                        <a:t>36%</a:t>
                      </a:r>
                      <a:endParaRPr lang="en-US" b="0" dirty="0"/>
                    </a:p>
                  </a:txBody>
                  <a:tcPr anchor="ctr">
                    <a:solidFill>
                      <a:schemeClr val="bg1">
                        <a:lumMod val="75000"/>
                      </a:schemeClr>
                    </a:solidFill>
                  </a:tcPr>
                </a:tc>
                <a:tc>
                  <a:txBody>
                    <a:bodyPr/>
                    <a:lstStyle/>
                    <a:p>
                      <a:pPr algn="ctr"/>
                      <a:r>
                        <a:rPr lang="en-US" b="0" dirty="0" smtClean="0"/>
                        <a:t>32%</a:t>
                      </a:r>
                      <a:endParaRPr lang="en-US" b="0" dirty="0"/>
                    </a:p>
                  </a:txBody>
                  <a:tcPr anchor="ctr">
                    <a:solidFill>
                      <a:schemeClr val="bg1">
                        <a:lumMod val="75000"/>
                      </a:schemeClr>
                    </a:solidFill>
                  </a:tcPr>
                </a:tc>
                <a:tc>
                  <a:txBody>
                    <a:bodyPr/>
                    <a:lstStyle/>
                    <a:p>
                      <a:pPr algn="ctr"/>
                      <a:r>
                        <a:rPr lang="en-US" b="0" dirty="0" smtClean="0"/>
                        <a:t>24%</a:t>
                      </a:r>
                      <a:endParaRPr lang="en-US" b="0" dirty="0"/>
                    </a:p>
                  </a:txBody>
                  <a:tcPr anchor="ctr">
                    <a:solidFill>
                      <a:schemeClr val="bg1">
                        <a:lumMod val="75000"/>
                      </a:schemeClr>
                    </a:solidFill>
                  </a:tcPr>
                </a:tc>
                <a:tc>
                  <a:txBody>
                    <a:bodyPr/>
                    <a:lstStyle/>
                    <a:p>
                      <a:pPr algn="ctr"/>
                      <a:r>
                        <a:rPr lang="en-US" b="0" dirty="0" smtClean="0"/>
                        <a:t>24%</a:t>
                      </a:r>
                      <a:endParaRPr lang="en-US" b="0" dirty="0"/>
                    </a:p>
                  </a:txBody>
                  <a:tcPr anchor="ctr">
                    <a:solidFill>
                      <a:schemeClr val="bg1">
                        <a:lumMod val="75000"/>
                      </a:schemeClr>
                    </a:solidFill>
                  </a:tcPr>
                </a:tc>
                <a:tc>
                  <a:txBody>
                    <a:bodyPr/>
                    <a:lstStyle/>
                    <a:p>
                      <a:pPr algn="ctr"/>
                      <a:r>
                        <a:rPr lang="en-US" b="0" dirty="0" smtClean="0"/>
                        <a:t>15%</a:t>
                      </a:r>
                      <a:endParaRPr lang="en-US" b="0" dirty="0"/>
                    </a:p>
                  </a:txBody>
                  <a:tcPr anchor="ctr">
                    <a:solidFill>
                      <a:schemeClr val="bg1">
                        <a:lumMod val="75000"/>
                      </a:schemeClr>
                    </a:solidFill>
                  </a:tcPr>
                </a:tc>
              </a:tr>
            </a:tbl>
          </a:graphicData>
        </a:graphic>
      </p:graphicFrame>
      <p:sp>
        <p:nvSpPr>
          <p:cNvPr id="10" name="Content Placeholder 6"/>
          <p:cNvSpPr txBox="1">
            <a:spLocks/>
          </p:cNvSpPr>
          <p:nvPr/>
        </p:nvSpPr>
        <p:spPr>
          <a:xfrm>
            <a:off x="7925188" y="1825625"/>
            <a:ext cx="32335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smtClean="0">
                <a:solidFill>
                  <a:prstClr val="white">
                    <a:lumMod val="50000"/>
                  </a:prstClr>
                </a:solidFill>
                <a:latin typeface="Calibri Light" panose="020F0302020204030204"/>
              </a:rPr>
              <a:t>Among the other Broadcast networks, the CW had the lowest share of viewing on VOD, whereas CBS had the greatest share. All other Broadcast networks had more than half their OTT/VOD viewing time on Hulu.</a:t>
            </a:r>
            <a:endParaRPr lang="en-US" sz="2400" b="1" dirty="0">
              <a:solidFill>
                <a:prstClr val="white">
                  <a:lumMod val="50000"/>
                </a:prstClr>
              </a:solidFill>
              <a:latin typeface="Calibri Light" panose="020F0302020204030204"/>
            </a:endParaRPr>
          </a:p>
        </p:txBody>
      </p:sp>
      <p:sp>
        <p:nvSpPr>
          <p:cNvPr id="14" name="TextBox 13"/>
          <p:cNvSpPr txBox="1"/>
          <p:nvPr/>
        </p:nvSpPr>
        <p:spPr>
          <a:xfrm>
            <a:off x="0" y="6356350"/>
            <a:ext cx="11353800" cy="523220"/>
          </a:xfrm>
          <a:prstGeom prst="rect">
            <a:avLst/>
          </a:prstGeom>
          <a:noFill/>
        </p:spPr>
        <p:txBody>
          <a:bodyPr wrap="square" rtlCol="0">
            <a:spAutoFit/>
          </a:bodyPr>
          <a:lstStyle/>
          <a:p>
            <a:pPr defTabSz="914400"/>
            <a:r>
              <a:rPr lang="en-US" sz="1400" dirty="0" smtClean="0">
                <a:solidFill>
                  <a:prstClr val="black"/>
                </a:solidFill>
              </a:rPr>
              <a:t>Note: Delayed viewing understated since more recent episodes have not yet been in data collection for full 35 days.</a:t>
            </a:r>
          </a:p>
          <a:p>
            <a:pPr defTabSz="914400"/>
            <a:r>
              <a:rPr lang="en-US" sz="1400" dirty="0" smtClean="0">
                <a:solidFill>
                  <a:prstClr val="black"/>
                </a:solidFill>
              </a:rPr>
              <a:t>SymphonyAM VideoPulse. Viewing 9/21/15 – 3/22/16. Current broadcast, primetime original airings with Air Date 9/21 – 2/28/16. A18-49. </a:t>
            </a:r>
            <a:endParaRPr lang="en-US" sz="1400" dirty="0">
              <a:solidFill>
                <a:prstClr val="black"/>
              </a:solidFill>
            </a:endParaRPr>
          </a:p>
        </p:txBody>
      </p:sp>
    </p:spTree>
    <p:extLst>
      <p:ext uri="{BB962C8B-B14F-4D97-AF65-F5344CB8AC3E}">
        <p14:creationId xmlns:p14="http://schemas.microsoft.com/office/powerpoint/2010/main" val="2803084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Our SVOD coverage caused some discussion</a:t>
            </a:r>
            <a:endParaRPr lang="en-US" sz="3600" b="0" dirty="0"/>
          </a:p>
        </p:txBody>
      </p:sp>
      <p:sp>
        <p:nvSpPr>
          <p:cNvPr id="4" name="Slide Number Placeholder 3"/>
          <p:cNvSpPr>
            <a:spLocks noGrp="1"/>
          </p:cNvSpPr>
          <p:nvPr>
            <p:ph type="sldNum" sz="quarter" idx="12"/>
          </p:nvPr>
        </p:nvSpPr>
        <p:spPr/>
        <p:txBody>
          <a:bodyPr/>
          <a:lstStyle/>
          <a:p>
            <a:fld id="{BA821121-903F-4ADD-A37C-472DD7C68369}" type="slidenum">
              <a:rPr lang="en-US" smtClean="0">
                <a:solidFill>
                  <a:prstClr val="black">
                    <a:tint val="75000"/>
                  </a:prstClr>
                </a:solidFill>
              </a:rPr>
              <a:pPr/>
              <a:t>7</a:t>
            </a:fld>
            <a:endParaRPr lang="en-US" dirty="0">
              <a:solidFill>
                <a:prstClr val="black">
                  <a:tint val="75000"/>
                </a:prstClr>
              </a:solidFill>
            </a:endParaRPr>
          </a:p>
        </p:txBody>
      </p:sp>
      <p:pic>
        <p:nvPicPr>
          <p:cNvPr id="8" name="Picture 7"/>
          <p:cNvPicPr>
            <a:picLocks noChangeAspect="1"/>
          </p:cNvPicPr>
          <p:nvPr/>
        </p:nvPicPr>
        <p:blipFill>
          <a:blip r:embed="rId3"/>
          <a:stretch>
            <a:fillRect/>
          </a:stretch>
        </p:blipFill>
        <p:spPr>
          <a:xfrm>
            <a:off x="5709367" y="1721208"/>
            <a:ext cx="6481163" cy="1120713"/>
          </a:xfrm>
          <a:prstGeom prst="rect">
            <a:avLst/>
          </a:prstGeom>
        </p:spPr>
      </p:pic>
      <p:pic>
        <p:nvPicPr>
          <p:cNvPr id="9" name="Picture 8"/>
          <p:cNvPicPr>
            <a:picLocks noChangeAspect="1"/>
          </p:cNvPicPr>
          <p:nvPr/>
        </p:nvPicPr>
        <p:blipFill>
          <a:blip r:embed="rId4"/>
          <a:stretch>
            <a:fillRect/>
          </a:stretch>
        </p:blipFill>
        <p:spPr>
          <a:xfrm>
            <a:off x="5709367" y="1234074"/>
            <a:ext cx="1600000" cy="428571"/>
          </a:xfrm>
          <a:prstGeom prst="rect">
            <a:avLst/>
          </a:prstGeom>
        </p:spPr>
      </p:pic>
      <p:pic>
        <p:nvPicPr>
          <p:cNvPr id="11" name="Picture 10"/>
          <p:cNvPicPr>
            <a:picLocks noChangeAspect="1"/>
          </p:cNvPicPr>
          <p:nvPr/>
        </p:nvPicPr>
        <p:blipFill>
          <a:blip r:embed="rId5"/>
          <a:stretch>
            <a:fillRect/>
          </a:stretch>
        </p:blipFill>
        <p:spPr>
          <a:xfrm>
            <a:off x="6862742" y="5596534"/>
            <a:ext cx="5329258" cy="1196496"/>
          </a:xfrm>
          <a:prstGeom prst="rect">
            <a:avLst/>
          </a:prstGeom>
        </p:spPr>
      </p:pic>
      <p:pic>
        <p:nvPicPr>
          <p:cNvPr id="12" name="Picture 11"/>
          <p:cNvPicPr>
            <a:picLocks noChangeAspect="1"/>
          </p:cNvPicPr>
          <p:nvPr/>
        </p:nvPicPr>
        <p:blipFill>
          <a:blip r:embed="rId6"/>
          <a:stretch>
            <a:fillRect/>
          </a:stretch>
        </p:blipFill>
        <p:spPr>
          <a:xfrm>
            <a:off x="6902383" y="5075734"/>
            <a:ext cx="1780952" cy="514286"/>
          </a:xfrm>
          <a:prstGeom prst="rect">
            <a:avLst/>
          </a:prstGeom>
        </p:spPr>
      </p:pic>
      <p:pic>
        <p:nvPicPr>
          <p:cNvPr id="18" name="Picture 17"/>
          <p:cNvPicPr>
            <a:picLocks noChangeAspect="1"/>
          </p:cNvPicPr>
          <p:nvPr/>
        </p:nvPicPr>
        <p:blipFill>
          <a:blip r:embed="rId7"/>
          <a:stretch>
            <a:fillRect/>
          </a:stretch>
        </p:blipFill>
        <p:spPr>
          <a:xfrm>
            <a:off x="44804" y="5592005"/>
            <a:ext cx="6219218" cy="1273582"/>
          </a:xfrm>
          <a:prstGeom prst="rect">
            <a:avLst/>
          </a:prstGeom>
        </p:spPr>
      </p:pic>
      <p:pic>
        <p:nvPicPr>
          <p:cNvPr id="19" name="Picture 18"/>
          <p:cNvPicPr>
            <a:picLocks noChangeAspect="1"/>
          </p:cNvPicPr>
          <p:nvPr/>
        </p:nvPicPr>
        <p:blipFill>
          <a:blip r:embed="rId8"/>
          <a:stretch>
            <a:fillRect/>
          </a:stretch>
        </p:blipFill>
        <p:spPr>
          <a:xfrm>
            <a:off x="71741" y="4965450"/>
            <a:ext cx="1428571" cy="638095"/>
          </a:xfrm>
          <a:prstGeom prst="rect">
            <a:avLst/>
          </a:prstGeom>
        </p:spPr>
      </p:pic>
      <p:pic>
        <p:nvPicPr>
          <p:cNvPr id="20" name="Picture 19"/>
          <p:cNvPicPr>
            <a:picLocks noChangeAspect="1"/>
          </p:cNvPicPr>
          <p:nvPr/>
        </p:nvPicPr>
        <p:blipFill>
          <a:blip r:embed="rId9"/>
          <a:stretch>
            <a:fillRect/>
          </a:stretch>
        </p:blipFill>
        <p:spPr>
          <a:xfrm>
            <a:off x="1425024" y="5165450"/>
            <a:ext cx="1638095" cy="438095"/>
          </a:xfrm>
          <a:prstGeom prst="rect">
            <a:avLst/>
          </a:prstGeom>
        </p:spPr>
      </p:pic>
      <p:pic>
        <p:nvPicPr>
          <p:cNvPr id="3" name="Picture 2"/>
          <p:cNvPicPr>
            <a:picLocks noChangeAspect="1"/>
          </p:cNvPicPr>
          <p:nvPr/>
        </p:nvPicPr>
        <p:blipFill>
          <a:blip r:embed="rId10"/>
          <a:stretch>
            <a:fillRect/>
          </a:stretch>
        </p:blipFill>
        <p:spPr>
          <a:xfrm>
            <a:off x="59915" y="1636702"/>
            <a:ext cx="5266667" cy="914286"/>
          </a:xfrm>
          <a:prstGeom prst="rect">
            <a:avLst/>
          </a:prstGeom>
        </p:spPr>
      </p:pic>
      <p:pic>
        <p:nvPicPr>
          <p:cNvPr id="5" name="Picture 4"/>
          <p:cNvPicPr>
            <a:picLocks noChangeAspect="1"/>
          </p:cNvPicPr>
          <p:nvPr/>
        </p:nvPicPr>
        <p:blipFill>
          <a:blip r:embed="rId11"/>
          <a:stretch>
            <a:fillRect/>
          </a:stretch>
        </p:blipFill>
        <p:spPr>
          <a:xfrm>
            <a:off x="12727" y="1118456"/>
            <a:ext cx="2975171" cy="459683"/>
          </a:xfrm>
          <a:prstGeom prst="rect">
            <a:avLst/>
          </a:prstGeom>
        </p:spPr>
      </p:pic>
      <p:pic>
        <p:nvPicPr>
          <p:cNvPr id="6" name="Picture 5"/>
          <p:cNvPicPr>
            <a:picLocks noChangeAspect="1"/>
          </p:cNvPicPr>
          <p:nvPr/>
        </p:nvPicPr>
        <p:blipFill>
          <a:blip r:embed="rId12"/>
          <a:stretch>
            <a:fillRect/>
          </a:stretch>
        </p:blipFill>
        <p:spPr>
          <a:xfrm>
            <a:off x="44804" y="3263528"/>
            <a:ext cx="5653270" cy="1592363"/>
          </a:xfrm>
          <a:prstGeom prst="rect">
            <a:avLst/>
          </a:prstGeom>
        </p:spPr>
      </p:pic>
      <p:pic>
        <p:nvPicPr>
          <p:cNvPr id="7" name="Picture 6"/>
          <p:cNvPicPr>
            <a:picLocks noChangeAspect="1"/>
          </p:cNvPicPr>
          <p:nvPr/>
        </p:nvPicPr>
        <p:blipFill>
          <a:blip r:embed="rId13"/>
          <a:stretch>
            <a:fillRect/>
          </a:stretch>
        </p:blipFill>
        <p:spPr>
          <a:xfrm>
            <a:off x="44804" y="2660547"/>
            <a:ext cx="3204706" cy="648887"/>
          </a:xfrm>
          <a:prstGeom prst="rect">
            <a:avLst/>
          </a:prstGeom>
        </p:spPr>
      </p:pic>
      <p:pic>
        <p:nvPicPr>
          <p:cNvPr id="10" name="Picture 9"/>
          <p:cNvPicPr>
            <a:picLocks noChangeAspect="1"/>
          </p:cNvPicPr>
          <p:nvPr/>
        </p:nvPicPr>
        <p:blipFill>
          <a:blip r:embed="rId14"/>
          <a:stretch>
            <a:fillRect/>
          </a:stretch>
        </p:blipFill>
        <p:spPr>
          <a:xfrm>
            <a:off x="6308416" y="3716964"/>
            <a:ext cx="5283064" cy="1004526"/>
          </a:xfrm>
          <a:prstGeom prst="rect">
            <a:avLst/>
          </a:prstGeom>
        </p:spPr>
      </p:pic>
      <p:pic>
        <p:nvPicPr>
          <p:cNvPr id="15" name="Picture 14"/>
          <p:cNvPicPr>
            <a:picLocks noChangeAspect="1"/>
          </p:cNvPicPr>
          <p:nvPr/>
        </p:nvPicPr>
        <p:blipFill>
          <a:blip r:embed="rId15"/>
          <a:stretch>
            <a:fillRect/>
          </a:stretch>
        </p:blipFill>
        <p:spPr>
          <a:xfrm>
            <a:off x="6264022" y="2925064"/>
            <a:ext cx="1933409" cy="773363"/>
          </a:xfrm>
          <a:prstGeom prst="rect">
            <a:avLst/>
          </a:prstGeom>
        </p:spPr>
      </p:pic>
    </p:spTree>
    <p:extLst>
      <p:ext uri="{BB962C8B-B14F-4D97-AF65-F5344CB8AC3E}">
        <p14:creationId xmlns:p14="http://schemas.microsoft.com/office/powerpoint/2010/main" val="4068160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968" y="365125"/>
            <a:ext cx="9333201" cy="643543"/>
          </a:xfrm>
        </p:spPr>
        <p:txBody>
          <a:bodyPr/>
          <a:lstStyle/>
          <a:p>
            <a:r>
              <a:rPr lang="en-US" sz="3600" b="0" dirty="0" smtClean="0"/>
              <a:t>The top streaming originals were all from </a:t>
            </a:r>
            <a:r>
              <a:rPr lang="en-US" sz="3600" b="0" dirty="0" smtClean="0"/>
              <a:t>Netflix</a:t>
            </a:r>
            <a:endParaRPr lang="en-US" sz="3600" b="0" dirty="0"/>
          </a:p>
        </p:txBody>
      </p:sp>
      <p:sp>
        <p:nvSpPr>
          <p:cNvPr id="4" name="Slide Number Placeholder 3"/>
          <p:cNvSpPr>
            <a:spLocks noGrp="1"/>
          </p:cNvSpPr>
          <p:nvPr>
            <p:ph type="sldNum" sz="quarter" idx="12"/>
          </p:nvPr>
        </p:nvSpPr>
        <p:spPr/>
        <p:txBody>
          <a:bodyPr/>
          <a:lstStyle/>
          <a:p>
            <a:fld id="{BA821121-903F-4ADD-A37C-472DD7C68369}" type="slidenum">
              <a:rPr lang="en-US" smtClean="0"/>
              <a:pPr/>
              <a:t>8</a:t>
            </a:fld>
            <a:endParaRPr lang="en-US" dirty="0"/>
          </a:p>
        </p:txBody>
      </p:sp>
      <p:graphicFrame>
        <p:nvGraphicFramePr>
          <p:cNvPr id="6" name="Chart 5"/>
          <p:cNvGraphicFramePr>
            <a:graphicFrameLocks/>
          </p:cNvGraphicFramePr>
          <p:nvPr>
            <p:extLst/>
          </p:nvPr>
        </p:nvGraphicFramePr>
        <p:xfrm>
          <a:off x="2303253" y="1483743"/>
          <a:ext cx="7461849" cy="48726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6554426"/>
            <a:ext cx="10217727" cy="276999"/>
          </a:xfrm>
          <a:prstGeom prst="rect">
            <a:avLst/>
          </a:prstGeom>
          <a:noFill/>
        </p:spPr>
        <p:txBody>
          <a:bodyPr wrap="square" rtlCol="0">
            <a:spAutoFit/>
          </a:bodyPr>
          <a:lstStyle/>
          <a:p>
            <a:r>
              <a:rPr lang="en-US" sz="1200" dirty="0" smtClean="0"/>
              <a:t>Source: </a:t>
            </a:r>
            <a:r>
              <a:rPr lang="en-US" sz="1200" dirty="0" err="1" smtClean="0"/>
              <a:t>SymphonyAM</a:t>
            </a:r>
            <a:r>
              <a:rPr lang="en-US" sz="1200" dirty="0" smtClean="0"/>
              <a:t> VideoPulse. Streaming Original Viewing thru 35 days after release date. Pulled 3/24/16.</a:t>
            </a:r>
            <a:endParaRPr lang="en-US" sz="1200" dirty="0"/>
          </a:p>
        </p:txBody>
      </p:sp>
    </p:spTree>
    <p:extLst>
      <p:ext uri="{BB962C8B-B14F-4D97-AF65-F5344CB8AC3E}">
        <p14:creationId xmlns:p14="http://schemas.microsoft.com/office/powerpoint/2010/main" val="728847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627" y="161780"/>
            <a:ext cx="9535996" cy="643543"/>
          </a:xfrm>
        </p:spPr>
        <p:txBody>
          <a:bodyPr/>
          <a:lstStyle/>
          <a:p>
            <a:r>
              <a:rPr lang="en-US" sz="3600" b="0" dirty="0" smtClean="0"/>
              <a:t>Fuller </a:t>
            </a:r>
            <a:r>
              <a:rPr lang="en-US" sz="3600" b="0" dirty="0" smtClean="0"/>
              <a:t>House </a:t>
            </a:r>
            <a:r>
              <a:rPr lang="en-US" sz="3600" b="0" dirty="0" smtClean="0"/>
              <a:t>release day (2/26) caused a bump in Netflix share</a:t>
            </a:r>
            <a:endParaRPr lang="en-US" sz="3600" b="0" dirty="0"/>
          </a:p>
        </p:txBody>
      </p:sp>
      <p:sp>
        <p:nvSpPr>
          <p:cNvPr id="4" name="Slide Number Placeholder 3"/>
          <p:cNvSpPr>
            <a:spLocks noGrp="1"/>
          </p:cNvSpPr>
          <p:nvPr>
            <p:ph type="sldNum" sz="quarter" idx="12"/>
          </p:nvPr>
        </p:nvSpPr>
        <p:spPr/>
        <p:txBody>
          <a:bodyPr/>
          <a:lstStyle/>
          <a:p>
            <a:fld id="{BA821121-903F-4ADD-A37C-472DD7C68369}" type="slidenum">
              <a:rPr lang="en-US" smtClean="0">
                <a:solidFill>
                  <a:prstClr val="black">
                    <a:tint val="75000"/>
                  </a:prstClr>
                </a:solidFill>
              </a:rPr>
              <a:pPr/>
              <a:t>9</a:t>
            </a:fld>
            <a:endParaRPr lang="en-US" dirty="0">
              <a:solidFill>
                <a:prstClr val="black">
                  <a:tint val="75000"/>
                </a:prstClr>
              </a:solidFill>
            </a:endParaRPr>
          </a:p>
        </p:txBody>
      </p:sp>
      <p:graphicFrame>
        <p:nvGraphicFramePr>
          <p:cNvPr id="10" name="Chart 9"/>
          <p:cNvGraphicFramePr>
            <a:graphicFrameLocks/>
          </p:cNvGraphicFramePr>
          <p:nvPr>
            <p:extLst/>
          </p:nvPr>
        </p:nvGraphicFramePr>
        <p:xfrm>
          <a:off x="108044" y="996069"/>
          <a:ext cx="11956577" cy="543993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8938146" y="6459865"/>
            <a:ext cx="2088108" cy="261610"/>
          </a:xfrm>
          <a:prstGeom prst="rect">
            <a:avLst/>
          </a:prstGeom>
          <a:noFill/>
          <a:ln>
            <a:solidFill>
              <a:srgbClr val="FF0000"/>
            </a:solidFill>
          </a:ln>
        </p:spPr>
        <p:txBody>
          <a:bodyPr wrap="square" rtlCol="0">
            <a:spAutoFit/>
          </a:bodyPr>
          <a:lstStyle/>
          <a:p>
            <a:pPr defTabSz="914400"/>
            <a:r>
              <a:rPr lang="en-US" sz="1100" dirty="0" smtClean="0">
                <a:solidFill>
                  <a:prstClr val="black"/>
                </a:solidFill>
              </a:rPr>
              <a:t>Fuller House Released on Netflix</a:t>
            </a:r>
            <a:endParaRPr lang="en-US" sz="1100" dirty="0">
              <a:solidFill>
                <a:prstClr val="black"/>
              </a:solidFill>
            </a:endParaRPr>
          </a:p>
        </p:txBody>
      </p:sp>
      <p:sp>
        <p:nvSpPr>
          <p:cNvPr id="3" name="TextBox 2"/>
          <p:cNvSpPr txBox="1"/>
          <p:nvPr/>
        </p:nvSpPr>
        <p:spPr>
          <a:xfrm>
            <a:off x="108044" y="6404074"/>
            <a:ext cx="8502556" cy="400110"/>
          </a:xfrm>
          <a:prstGeom prst="rect">
            <a:avLst/>
          </a:prstGeom>
          <a:noFill/>
        </p:spPr>
        <p:txBody>
          <a:bodyPr wrap="square" rtlCol="0">
            <a:spAutoFit/>
          </a:bodyPr>
          <a:lstStyle/>
          <a:p>
            <a:pPr defTabSz="914400"/>
            <a:r>
              <a:rPr lang="en-US" sz="1000" dirty="0" smtClean="0">
                <a:solidFill>
                  <a:prstClr val="black"/>
                </a:solidFill>
              </a:rPr>
              <a:t>Source: </a:t>
            </a:r>
            <a:r>
              <a:rPr lang="en-US" sz="1000" dirty="0" err="1" smtClean="0">
                <a:solidFill>
                  <a:prstClr val="black"/>
                </a:solidFill>
              </a:rPr>
              <a:t>SymphonyAM</a:t>
            </a:r>
            <a:r>
              <a:rPr lang="en-US" sz="1000" dirty="0" smtClean="0">
                <a:solidFill>
                  <a:prstClr val="black"/>
                </a:solidFill>
              </a:rPr>
              <a:t> </a:t>
            </a:r>
            <a:r>
              <a:rPr lang="en-US" sz="1000" dirty="0" err="1" smtClean="0">
                <a:solidFill>
                  <a:prstClr val="black"/>
                </a:solidFill>
              </a:rPr>
              <a:t>VideoPulse</a:t>
            </a:r>
            <a:r>
              <a:rPr lang="en-US" sz="1000" dirty="0" smtClean="0">
                <a:solidFill>
                  <a:prstClr val="black"/>
                </a:solidFill>
              </a:rPr>
              <a:t>; Share of Viewing Platform, Total Day; Friday 2/12,2/19,2/26,3/4</a:t>
            </a:r>
          </a:p>
          <a:p>
            <a:pPr defTabSz="914400"/>
            <a:r>
              <a:rPr lang="en-US" sz="1000" dirty="0" smtClean="0">
                <a:solidFill>
                  <a:prstClr val="black"/>
                </a:solidFill>
              </a:rPr>
              <a:t>Other = Amazon, Google Play, HBO Now ,iTunes, Network Apps, </a:t>
            </a:r>
            <a:r>
              <a:rPr lang="en-US" sz="1000" dirty="0" err="1" smtClean="0">
                <a:solidFill>
                  <a:prstClr val="black"/>
                </a:solidFill>
              </a:rPr>
              <a:t>Vudu</a:t>
            </a:r>
            <a:r>
              <a:rPr lang="en-US" sz="1000" dirty="0" smtClean="0">
                <a:solidFill>
                  <a:prstClr val="black"/>
                </a:solidFill>
              </a:rPr>
              <a:t>, Youtube, Vimeo</a:t>
            </a:r>
            <a:r>
              <a:rPr lang="en-US" sz="1000" dirty="0" smtClean="0">
                <a:solidFill>
                  <a:prstClr val="black"/>
                </a:solidFill>
              </a:rPr>
              <a:t>). Inclusive of original and repeat airings.</a:t>
            </a:r>
            <a:endParaRPr lang="en-US" sz="1000" dirty="0">
              <a:solidFill>
                <a:prstClr val="black"/>
              </a:solidFill>
            </a:endParaRPr>
          </a:p>
        </p:txBody>
      </p:sp>
      <p:sp>
        <p:nvSpPr>
          <p:cNvPr id="5" name="Right Arrow 4"/>
          <p:cNvSpPr/>
          <p:nvPr/>
        </p:nvSpPr>
        <p:spPr>
          <a:xfrm rot="16200000">
            <a:off x="3057180" y="2387610"/>
            <a:ext cx="280301" cy="259944"/>
          </a:xfrm>
          <a:prstGeom prst="rightArrow">
            <a:avLst/>
          </a:prstGeom>
          <a:solidFill>
            <a:srgbClr val="C7213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ight Arrow 8"/>
          <p:cNvSpPr/>
          <p:nvPr/>
        </p:nvSpPr>
        <p:spPr>
          <a:xfrm rot="16200000">
            <a:off x="6961281" y="2387609"/>
            <a:ext cx="280301" cy="259944"/>
          </a:xfrm>
          <a:prstGeom prst="rightArrow">
            <a:avLst/>
          </a:prstGeom>
          <a:solidFill>
            <a:srgbClr val="C7213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7" name="Straight Connector 6"/>
          <p:cNvCxnSpPr/>
          <p:nvPr/>
        </p:nvCxnSpPr>
        <p:spPr>
          <a:xfrm>
            <a:off x="4135272" y="1897039"/>
            <a:ext cx="13647" cy="445931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054460" y="1897039"/>
            <a:ext cx="0" cy="414733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855479"/>
      </p:ext>
    </p:extLst>
  </p:cSld>
  <p:clrMapOvr>
    <a:masterClrMapping/>
  </p:clrMapOvr>
</p:sld>
</file>

<file path=ppt/theme/theme1.xml><?xml version="1.0" encoding="utf-8"?>
<a:theme xmlns:a="http://schemas.openxmlformats.org/drawingml/2006/main" name="Prelim Powerball M18-49 Topline 0212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buNone/>
          <a:defRPr sz="2000" dirty="0" smtClean="0"/>
        </a:defPPr>
      </a:lstStyle>
    </a:txDef>
  </a:objectDefaults>
  <a:extraClrSchemeLst/>
  <a:extLst>
    <a:ext uri="{05A4C25C-085E-4340-85A3-A5531E510DB2}">
      <thm15:themeFamily xmlns:thm15="http://schemas.microsoft.com/office/thememl/2012/main" name="Sam Template" id="{34208519-652F-48C4-A1D7-591BFE0BA5BE}" vid="{2A4B4F87-C1AD-4F77-A94C-B33F5C99EB7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 Template" id="{DA775F03-21DB-40CD-A538-DF09BFADBADF}" vid="{70A40B18-CD18-478C-A671-50EC27BA71B5}"/>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 Template" id="{DA775F03-21DB-40CD-A538-DF09BFADBADF}" vid="{70A40B18-CD18-478C-A671-50EC27BA71B5}"/>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 Template" id="{DA775F03-21DB-40CD-A538-DF09BFADBADF}" vid="{70A40B18-CD18-478C-A671-50EC27BA71B5}"/>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 Template" id="{DA775F03-21DB-40CD-A538-DF09BFADBADF}" vid="{70A40B18-CD18-478C-A671-50EC27BA71B5}"/>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 Template" id="{DA775F03-21DB-40CD-A538-DF09BFADBADF}" vid="{70A40B18-CD18-478C-A671-50EC27BA71B5}"/>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 Template" id="{DA775F03-21DB-40CD-A538-DF09BFADBADF}" vid="{70A40B18-CD18-478C-A671-50EC27BA71B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1098</Words>
  <Application>Microsoft Office PowerPoint</Application>
  <PresentationFormat>Widescreen</PresentationFormat>
  <Paragraphs>94</Paragraphs>
  <Slides>12</Slides>
  <Notes>6</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12</vt:i4>
      </vt:variant>
    </vt:vector>
  </HeadingPairs>
  <TitlesOfParts>
    <vt:vector size="25" baseType="lpstr">
      <vt:lpstr>MS PGothic</vt:lpstr>
      <vt:lpstr>Arial</vt:lpstr>
      <vt:lpstr>Calibri</vt:lpstr>
      <vt:lpstr>Calibri Light</vt:lpstr>
      <vt:lpstr>Wingdings</vt:lpstr>
      <vt:lpstr>Prelim Powerball M18-49 Topline 021215</vt:lpstr>
      <vt:lpstr>Custom Design</vt:lpstr>
      <vt:lpstr>2_Office Theme</vt:lpstr>
      <vt:lpstr>3_Office Theme</vt:lpstr>
      <vt:lpstr>1_Office Theme</vt:lpstr>
      <vt:lpstr>4_Office Theme</vt:lpstr>
      <vt:lpstr>5_Office Theme</vt:lpstr>
      <vt:lpstr>6_Office Theme</vt:lpstr>
      <vt:lpstr>Impacts of delayed viewing and SVOD on the current television season </vt:lpstr>
      <vt:lpstr>SymphonyAM’s Suite of Solutions</vt:lpstr>
      <vt:lpstr>VideoPulse™ has dominated our focus over the last 6 months</vt:lpstr>
      <vt:lpstr>PowerPoint Presentation</vt:lpstr>
      <vt:lpstr>CW &amp; Fox are leading all networks with viewing outside the currency</vt:lpstr>
      <vt:lpstr>VOD and OTT detail</vt:lpstr>
      <vt:lpstr>Our SVOD coverage caused some discussion</vt:lpstr>
      <vt:lpstr>The top streaming originals were all from Netflix</vt:lpstr>
      <vt:lpstr>Fuller House release day (2/26) caused a bump in Netflix share</vt:lpstr>
      <vt:lpstr>The launch of Fuller House drove a dip in other TV viewing among A18-34</vt:lpstr>
      <vt:lpstr>What lies ahead: integrated model provides comprehensive consumer analytics</vt:lpstr>
      <vt:lpstr>Thank you Charles Buchwalter 415-603-8685 cbuchwalter@symphonyam.com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2014-09-02T16:06:07Z</dcterms:created>
  <dcterms:modified xsi:type="dcterms:W3CDTF">2016-04-12T20:20:24Z</dcterms:modified>
</cp:coreProperties>
</file>