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4"/>
  </p:sldMasterIdLst>
  <p:notesMasterIdLst>
    <p:notesMasterId r:id="rId14"/>
  </p:notesMasterIdLst>
  <p:handoutMasterIdLst>
    <p:handoutMasterId r:id="rId15"/>
  </p:handoutMasterIdLst>
  <p:sldIdLst>
    <p:sldId id="375" r:id="rId5"/>
    <p:sldId id="466" r:id="rId6"/>
    <p:sldId id="469" r:id="rId7"/>
    <p:sldId id="470" r:id="rId8"/>
    <p:sldId id="476" r:id="rId9"/>
    <p:sldId id="475" r:id="rId10"/>
    <p:sldId id="477" r:id="rId11"/>
    <p:sldId id="478" r:id="rId12"/>
    <p:sldId id="474" r:id="rId13"/>
  </p:sldIdLst>
  <p:sldSz cx="12434888" cy="6994525"/>
  <p:notesSz cx="6881813" cy="9296400"/>
  <p:defaultTextStyle>
    <a:defPPr>
      <a:defRPr lang="en-US"/>
    </a:defPPr>
    <a:lvl1pPr marL="0" algn="l" defTabSz="555132" rtl="0" eaLnBrk="1" latinLnBrk="0" hangingPunct="1">
      <a:defRPr sz="2200" kern="1200">
        <a:solidFill>
          <a:schemeClr val="tx1"/>
        </a:solidFill>
        <a:latin typeface="+mn-lt"/>
        <a:ea typeface="+mn-ea"/>
        <a:cs typeface="+mn-cs"/>
      </a:defRPr>
    </a:lvl1pPr>
    <a:lvl2pPr marL="555132" algn="l" defTabSz="555132" rtl="0" eaLnBrk="1" latinLnBrk="0" hangingPunct="1">
      <a:defRPr sz="2200" kern="1200">
        <a:solidFill>
          <a:schemeClr val="tx1"/>
        </a:solidFill>
        <a:latin typeface="+mn-lt"/>
        <a:ea typeface="+mn-ea"/>
        <a:cs typeface="+mn-cs"/>
      </a:defRPr>
    </a:lvl2pPr>
    <a:lvl3pPr marL="1110264" algn="l" defTabSz="555132" rtl="0" eaLnBrk="1" latinLnBrk="0" hangingPunct="1">
      <a:defRPr sz="2200" kern="1200">
        <a:solidFill>
          <a:schemeClr val="tx1"/>
        </a:solidFill>
        <a:latin typeface="+mn-lt"/>
        <a:ea typeface="+mn-ea"/>
        <a:cs typeface="+mn-cs"/>
      </a:defRPr>
    </a:lvl3pPr>
    <a:lvl4pPr marL="1665397" algn="l" defTabSz="555132" rtl="0" eaLnBrk="1" latinLnBrk="0" hangingPunct="1">
      <a:defRPr sz="2200" kern="1200">
        <a:solidFill>
          <a:schemeClr val="tx1"/>
        </a:solidFill>
        <a:latin typeface="+mn-lt"/>
        <a:ea typeface="+mn-ea"/>
        <a:cs typeface="+mn-cs"/>
      </a:defRPr>
    </a:lvl4pPr>
    <a:lvl5pPr marL="2220529" algn="l" defTabSz="555132" rtl="0" eaLnBrk="1" latinLnBrk="0" hangingPunct="1">
      <a:defRPr sz="2200" kern="1200">
        <a:solidFill>
          <a:schemeClr val="tx1"/>
        </a:solidFill>
        <a:latin typeface="+mn-lt"/>
        <a:ea typeface="+mn-ea"/>
        <a:cs typeface="+mn-cs"/>
      </a:defRPr>
    </a:lvl5pPr>
    <a:lvl6pPr marL="2775661" algn="l" defTabSz="555132" rtl="0" eaLnBrk="1" latinLnBrk="0" hangingPunct="1">
      <a:defRPr sz="2200" kern="1200">
        <a:solidFill>
          <a:schemeClr val="tx1"/>
        </a:solidFill>
        <a:latin typeface="+mn-lt"/>
        <a:ea typeface="+mn-ea"/>
        <a:cs typeface="+mn-cs"/>
      </a:defRPr>
    </a:lvl6pPr>
    <a:lvl7pPr marL="3330793" algn="l" defTabSz="555132" rtl="0" eaLnBrk="1" latinLnBrk="0" hangingPunct="1">
      <a:defRPr sz="2200" kern="1200">
        <a:solidFill>
          <a:schemeClr val="tx1"/>
        </a:solidFill>
        <a:latin typeface="+mn-lt"/>
        <a:ea typeface="+mn-ea"/>
        <a:cs typeface="+mn-cs"/>
      </a:defRPr>
    </a:lvl7pPr>
    <a:lvl8pPr marL="3885926" algn="l" defTabSz="555132" rtl="0" eaLnBrk="1" latinLnBrk="0" hangingPunct="1">
      <a:defRPr sz="2200" kern="1200">
        <a:solidFill>
          <a:schemeClr val="tx1"/>
        </a:solidFill>
        <a:latin typeface="+mn-lt"/>
        <a:ea typeface="+mn-ea"/>
        <a:cs typeface="+mn-cs"/>
      </a:defRPr>
    </a:lvl8pPr>
    <a:lvl9pPr marL="4441058" algn="l" defTabSz="55513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userDrawn="1">
          <p15:clr>
            <a:srgbClr val="A4A3A4"/>
          </p15:clr>
        </p15:guide>
        <p15:guide id="2" pos="34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BFBFBF"/>
    <a:srgbClr val="FF6600"/>
    <a:srgbClr val="FEB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6" autoAdjust="0"/>
    <p:restoredTop sz="88098" autoAdjust="0"/>
  </p:normalViewPr>
  <p:slideViewPr>
    <p:cSldViewPr snapToGrid="0">
      <p:cViewPr varScale="1">
        <p:scale>
          <a:sx n="78" d="100"/>
          <a:sy n="78" d="100"/>
        </p:scale>
        <p:origin x="710" y="96"/>
      </p:cViewPr>
      <p:guideLst>
        <p:guide orient="horz" pos="2203"/>
        <p:guide pos="3417"/>
      </p:guideLst>
    </p:cSldViewPr>
  </p:slideViewPr>
  <p:notesTextViewPr>
    <p:cViewPr>
      <p:scale>
        <a:sx n="1" d="1"/>
        <a:sy n="1" d="1"/>
      </p:scale>
      <p:origin x="0" y="0"/>
    </p:cViewPr>
  </p:notesTextViewPr>
  <p:sorterViewPr>
    <p:cViewPr>
      <p:scale>
        <a:sx n="60" d="100"/>
        <a:sy n="60" d="100"/>
      </p:scale>
      <p:origin x="0" y="-10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33BDE8FA-E58F-4155-9264-FEE6A55A56D3}" type="datetimeFigureOut">
              <a:rPr lang="en-US" smtClean="0"/>
              <a:t>4/12/2016</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168F9F1-4E29-4730-BA8C-232BF9890540}" type="slidenum">
              <a:rPr lang="en-US" smtClean="0"/>
              <a:t>‹#›</a:t>
            </a:fld>
            <a:endParaRPr lang="en-US"/>
          </a:p>
        </p:txBody>
      </p:sp>
    </p:spTree>
    <p:extLst>
      <p:ext uri="{BB962C8B-B14F-4D97-AF65-F5344CB8AC3E}">
        <p14:creationId xmlns:p14="http://schemas.microsoft.com/office/powerpoint/2010/main" val="2786154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88DC491E-1FF5-4D47-908E-C5E5D8861ED7}" type="datetimeFigureOut">
              <a:rPr lang="en-US" smtClean="0"/>
              <a:t>4/12/2016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15877A89-E34F-4B2E-9124-D3C7C9D1A60C}" type="slidenum">
              <a:rPr lang="en-US" smtClean="0"/>
              <a:t>‹#›</a:t>
            </a:fld>
            <a:endParaRPr lang="en-US"/>
          </a:p>
        </p:txBody>
      </p:sp>
    </p:spTree>
    <p:extLst>
      <p:ext uri="{BB962C8B-B14F-4D97-AF65-F5344CB8AC3E}">
        <p14:creationId xmlns:p14="http://schemas.microsoft.com/office/powerpoint/2010/main" val="202408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Stats verified</a:t>
            </a:r>
            <a:r>
              <a:rPr lang="en-US" sz="1200" b="0" i="1" kern="1200" baseline="0" dirty="0" smtClean="0">
                <a:solidFill>
                  <a:schemeClr val="tx1"/>
                </a:solidFill>
                <a:latin typeface="+mn-lt"/>
                <a:ea typeface="+mn-ea"/>
                <a:cs typeface="+mn-cs"/>
              </a:rPr>
              <a:t> by </a:t>
            </a:r>
            <a:r>
              <a:rPr lang="en-US" sz="1200" b="0" i="1" kern="1200" baseline="0" dirty="0" err="1" smtClean="0">
                <a:solidFill>
                  <a:schemeClr val="tx1"/>
                </a:solidFill>
                <a:latin typeface="+mn-lt"/>
                <a:ea typeface="+mn-ea"/>
                <a:cs typeface="+mn-cs"/>
              </a:rPr>
              <a:t>Autum</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Molay</a:t>
            </a:r>
            <a:r>
              <a:rPr lang="en-US" sz="1200" b="0" i="1" kern="1200" baseline="0" dirty="0" smtClean="0">
                <a:solidFill>
                  <a:schemeClr val="tx1"/>
                </a:solidFill>
                <a:latin typeface="+mn-lt"/>
                <a:ea typeface="+mn-ea"/>
                <a:cs typeface="+mn-cs"/>
              </a:rPr>
              <a:t> 2 MAR 2016</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15877A89-E34F-4B2E-9124-D3C7C9D1A60C}" type="slidenum">
              <a:rPr lang="en-US" smtClean="0"/>
              <a:t>4</a:t>
            </a:fld>
            <a:endParaRPr lang="en-US"/>
          </a:p>
        </p:txBody>
      </p:sp>
    </p:spTree>
    <p:extLst>
      <p:ext uri="{BB962C8B-B14F-4D97-AF65-F5344CB8AC3E}">
        <p14:creationId xmlns:p14="http://schemas.microsoft.com/office/powerpoint/2010/main" val="121693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77A89-E34F-4B2E-9124-D3C7C9D1A60C}" type="slidenum">
              <a:rPr lang="en-US" smtClean="0"/>
              <a:t>5</a:t>
            </a:fld>
            <a:endParaRPr lang="en-US"/>
          </a:p>
        </p:txBody>
      </p:sp>
    </p:spTree>
    <p:extLst>
      <p:ext uri="{BB962C8B-B14F-4D97-AF65-F5344CB8AC3E}">
        <p14:creationId xmlns:p14="http://schemas.microsoft.com/office/powerpoint/2010/main" val="180496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a:t>
            </a:r>
            <a:r>
              <a:rPr lang="en-US" baseline="0" dirty="0" smtClean="0"/>
              <a:t> model n</a:t>
            </a:r>
            <a:r>
              <a:rPr lang="en-US" dirty="0" smtClean="0"/>
              <a:t>umbers based on “single source” unduplicated</a:t>
            </a:r>
            <a:r>
              <a:rPr lang="en-US" baseline="0" dirty="0" smtClean="0"/>
              <a:t> audience.</a:t>
            </a:r>
          </a:p>
          <a:p>
            <a:endParaRPr lang="en-US" baseline="0" dirty="0" smtClean="0"/>
          </a:p>
          <a:p>
            <a:r>
              <a:rPr lang="en-US" dirty="0" smtClean="0"/>
              <a:t>Old numbers:</a:t>
            </a:r>
          </a:p>
          <a:p>
            <a:r>
              <a:rPr lang="en-US" dirty="0" smtClean="0"/>
              <a:t>17M+</a:t>
            </a:r>
          </a:p>
          <a:p>
            <a:r>
              <a:rPr lang="en-US" dirty="0" smtClean="0"/>
              <a:t>12M</a:t>
            </a:r>
          </a:p>
          <a:p>
            <a:r>
              <a:rPr lang="en-US" dirty="0" smtClean="0"/>
              <a:t>10M</a:t>
            </a:r>
          </a:p>
          <a:p>
            <a:r>
              <a:rPr lang="en-US" dirty="0" smtClean="0"/>
              <a:t>5M</a:t>
            </a:r>
          </a:p>
          <a:p>
            <a:r>
              <a:rPr lang="en-US" dirty="0" smtClean="0"/>
              <a:t>50K</a:t>
            </a:r>
          </a:p>
          <a:p>
            <a:r>
              <a:rPr lang="en-US" dirty="0" smtClean="0"/>
              <a:t>7K</a:t>
            </a:r>
          </a:p>
          <a:p>
            <a:r>
              <a:rPr lang="en-US" dirty="0" smtClean="0"/>
              <a:t>2K</a:t>
            </a:r>
            <a:endParaRPr lang="en-US" dirty="0"/>
          </a:p>
        </p:txBody>
      </p:sp>
      <p:sp>
        <p:nvSpPr>
          <p:cNvPr id="4" name="Slide Number Placeholder 3"/>
          <p:cNvSpPr>
            <a:spLocks noGrp="1"/>
          </p:cNvSpPr>
          <p:nvPr>
            <p:ph type="sldNum" sz="quarter" idx="10"/>
          </p:nvPr>
        </p:nvSpPr>
        <p:spPr/>
        <p:txBody>
          <a:bodyPr/>
          <a:lstStyle/>
          <a:p>
            <a:fld id="{15877A89-E34F-4B2E-9124-D3C7C9D1A60C}" type="slidenum">
              <a:rPr lang="en-US" smtClean="0"/>
              <a:t>7</a:t>
            </a:fld>
            <a:endParaRPr lang="en-US"/>
          </a:p>
        </p:txBody>
      </p:sp>
    </p:spTree>
    <p:extLst>
      <p:ext uri="{BB962C8B-B14F-4D97-AF65-F5344CB8AC3E}">
        <p14:creationId xmlns:p14="http://schemas.microsoft.com/office/powerpoint/2010/main" val="76391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77A89-E34F-4B2E-9124-D3C7C9D1A60C}" type="slidenum">
              <a:rPr lang="en-US" smtClean="0"/>
              <a:t>9</a:t>
            </a:fld>
            <a:endParaRPr lang="en-US"/>
          </a:p>
        </p:txBody>
      </p:sp>
    </p:spTree>
    <p:extLst>
      <p:ext uri="{BB962C8B-B14F-4D97-AF65-F5344CB8AC3E}">
        <p14:creationId xmlns:p14="http://schemas.microsoft.com/office/powerpoint/2010/main" val="1625422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comscore.com"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www.facebook.com/comscoreinc" TargetMode="External"/><Relationship Id="rId5" Type="http://schemas.openxmlformats.org/officeDocument/2006/relationships/hyperlink" Target="http://www.linkedin.com/company/comscore" TargetMode="External"/><Relationship Id="rId10" Type="http://schemas.openxmlformats.org/officeDocument/2006/relationships/image" Target="../media/image3.png"/><Relationship Id="rId4" Type="http://schemas.openxmlformats.org/officeDocument/2006/relationships/hyperlink" Target="http://www.twitter.com/comscore" TargetMode="External"/><Relationship Id="rId9"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comscore.com"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www.facebook.com/comscoreinc" TargetMode="External"/><Relationship Id="rId5" Type="http://schemas.openxmlformats.org/officeDocument/2006/relationships/hyperlink" Target="http://www.linkedin.com/company/comscore" TargetMode="External"/><Relationship Id="rId10" Type="http://schemas.openxmlformats.org/officeDocument/2006/relationships/image" Target="../media/image3.png"/><Relationship Id="rId4" Type="http://schemas.openxmlformats.org/officeDocument/2006/relationships/hyperlink" Target="http://www.twitter.com/comscoreEMEA" TargetMode="External"/><Relationship Id="rId9"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comscore.com"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www.facebook.com/comscoreinc" TargetMode="External"/><Relationship Id="rId5" Type="http://schemas.openxmlformats.org/officeDocument/2006/relationships/hyperlink" Target="http://www.linkedin.com/company/comscore" TargetMode="External"/><Relationship Id="rId10" Type="http://schemas.openxmlformats.org/officeDocument/2006/relationships/image" Target="../media/image3.png"/><Relationship Id="rId4" Type="http://schemas.openxmlformats.org/officeDocument/2006/relationships/hyperlink" Target="http://www.twitter.com/comscoreLATAM" TargetMode="External"/><Relationship Id="rId9"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comscore.com"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www.facebook.com/comscoreinc" TargetMode="External"/><Relationship Id="rId5" Type="http://schemas.openxmlformats.org/officeDocument/2006/relationships/hyperlink" Target="http://www.linkedin.com/company/comscore" TargetMode="External"/><Relationship Id="rId10" Type="http://schemas.openxmlformats.org/officeDocument/2006/relationships/image" Target="../media/image3.png"/><Relationship Id="rId4" Type="http://schemas.openxmlformats.org/officeDocument/2006/relationships/hyperlink" Target="http://www.twitter.com/comscoreAPAC"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comscore.com" TargetMode="Externa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hyperlink" Target="http://www.facebook.com/comscoreinc" TargetMode="External"/><Relationship Id="rId4" Type="http://schemas.openxmlformats.org/officeDocument/2006/relationships/hyperlink" Target="http://www.linkedin.com/company/comscore"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10"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948" y="3494434"/>
            <a:ext cx="12445836" cy="3500090"/>
          </a:xfrm>
          <a:prstGeom prst="rect">
            <a:avLst/>
          </a:prstGeom>
        </p:spPr>
      </p:pic>
      <p:sp>
        <p:nvSpPr>
          <p:cNvPr id="2" name="Title 1"/>
          <p:cNvSpPr>
            <a:spLocks noGrp="1"/>
          </p:cNvSpPr>
          <p:nvPr>
            <p:ph type="ctrTitle"/>
          </p:nvPr>
        </p:nvSpPr>
        <p:spPr>
          <a:xfrm>
            <a:off x="272011" y="152385"/>
            <a:ext cx="9599975" cy="2286000"/>
          </a:xfrm>
        </p:spPr>
        <p:txBody>
          <a:bodyPr vert="horz" lIns="111026" tIns="0" rIns="111026" bIns="55513" rtlCol="0" anchor="b" anchorCtr="0">
            <a:normAutofit/>
          </a:bodyPr>
          <a:lstStyle>
            <a:lvl1pPr>
              <a:defRPr lang="en-US" sz="4800" kern="0" dirty="0">
                <a:ea typeface="+mn-ea"/>
              </a:defRPr>
            </a:lvl1pPr>
          </a:lstStyle>
          <a:p>
            <a:pPr marL="0" lvl="0" algn="l" defTabSz="914309" rtl="0" latinLnBrk="0"/>
            <a:r>
              <a:rPr lang="en-US" smtClean="0"/>
              <a:t>Click to edit Master title style</a:t>
            </a:r>
            <a:endParaRPr lang="en-US" dirty="0"/>
          </a:p>
        </p:txBody>
      </p:sp>
      <p:sp>
        <p:nvSpPr>
          <p:cNvPr id="3" name="Subtitle 2"/>
          <p:cNvSpPr>
            <a:spLocks noGrp="1"/>
          </p:cNvSpPr>
          <p:nvPr>
            <p:ph type="subTitle" idx="1"/>
          </p:nvPr>
        </p:nvSpPr>
        <p:spPr>
          <a:xfrm>
            <a:off x="272015" y="2438385"/>
            <a:ext cx="9599972" cy="914400"/>
          </a:xfrm>
          <a:noFill/>
        </p:spPr>
        <p:txBody>
          <a:bodyPr vert="horz" lIns="111026" tIns="55513" rIns="111026" bIns="55513" rtlCol="0" anchor="ctr">
            <a:normAutofit/>
          </a:bodyPr>
          <a:lstStyle>
            <a:lvl1pPr>
              <a:defRPr lang="en-US" sz="2400" b="0" kern="0" dirty="0">
                <a:solidFill>
                  <a:schemeClr val="tx1"/>
                </a:solidFill>
              </a:defRPr>
            </a:lvl1pPr>
          </a:lstStyle>
          <a:p>
            <a:pPr lvl="0" algn="l" defTabSz="914309" rtl="0" latinLnBrk="0"/>
            <a:r>
              <a:rPr lang="en-US" smtClean="0"/>
              <a:t>Click to edit Master subtitle style</a:t>
            </a:r>
            <a:endParaRPr lang="en-US" dirty="0"/>
          </a:p>
        </p:txBody>
      </p:sp>
      <p:sp>
        <p:nvSpPr>
          <p:cNvPr id="14" name="Text Placeholder 13"/>
          <p:cNvSpPr>
            <a:spLocks noGrp="1"/>
          </p:cNvSpPr>
          <p:nvPr>
            <p:ph type="body" sz="quarter" idx="12" hasCustomPrompt="1"/>
          </p:nvPr>
        </p:nvSpPr>
        <p:spPr>
          <a:xfrm>
            <a:off x="276333" y="3656610"/>
            <a:ext cx="7086450" cy="1828800"/>
          </a:xfrm>
          <a:noFill/>
        </p:spPr>
        <p:txBody>
          <a:bodyPr vert="horz" lIns="111026" tIns="54864" rIns="111026" bIns="55513" rtlCol="0">
            <a:normAutofit/>
          </a:bodyPr>
          <a:lstStyle>
            <a:lvl1pPr>
              <a:spcBef>
                <a:spcPts val="0"/>
              </a:spcBef>
              <a:defRPr lang="en-US" sz="2400" b="1" dirty="0">
                <a:solidFill>
                  <a:srgbClr val="FFFFFF"/>
                </a:solidFill>
              </a:defRPr>
            </a:lvl1pPr>
          </a:lstStyle>
          <a:p>
            <a:r>
              <a:rPr lang="en-US" dirty="0" smtClean="0">
                <a:solidFill>
                  <a:srgbClr val="FFFFFF"/>
                </a:solidFill>
              </a:rPr>
              <a:t>Name, Title</a:t>
            </a:r>
          </a:p>
          <a:p>
            <a:r>
              <a:rPr lang="en-US" b="0" dirty="0" smtClean="0">
                <a:solidFill>
                  <a:srgbClr val="FFFFFF"/>
                </a:solidFill>
              </a:rPr>
              <a:t>Date</a:t>
            </a:r>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pic>
        <p:nvPicPr>
          <p:cNvPr id="4" name="Picture 3" descr="comScore_Logo_2016_1c_White_TRBG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25414327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7" name="Content Placeholder 3"/>
          <p:cNvSpPr>
            <a:spLocks noGrp="1"/>
          </p:cNvSpPr>
          <p:nvPr>
            <p:ph sz="quarter" idx="20"/>
          </p:nvPr>
        </p:nvSpPr>
        <p:spPr>
          <a:xfrm>
            <a:off x="276191" y="1262063"/>
            <a:ext cx="5803087"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21"/>
          </p:nvPr>
        </p:nvSpPr>
        <p:spPr>
          <a:xfrm>
            <a:off x="6355610" y="1262063"/>
            <a:ext cx="5803087"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2" name="Title 2"/>
          <p:cNvSpPr>
            <a:spLocks noGrp="1"/>
          </p:cNvSpPr>
          <p:nvPr>
            <p:ph type="title"/>
          </p:nvPr>
        </p:nvSpPr>
        <p:spPr>
          <a:xfrm>
            <a:off x="276331" y="0"/>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5"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59560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column with grey header">
    <p:spTree>
      <p:nvGrpSpPr>
        <p:cNvPr id="1" name=""/>
        <p:cNvGrpSpPr/>
        <p:nvPr/>
      </p:nvGrpSpPr>
      <p:grpSpPr>
        <a:xfrm>
          <a:off x="0" y="0"/>
          <a:ext cx="0" cy="0"/>
          <a:chOff x="0" y="0"/>
          <a:chExt cx="0" cy="0"/>
        </a:xfrm>
      </p:grpSpPr>
      <p:sp>
        <p:nvSpPr>
          <p:cNvPr id="9" name="TextBox 8"/>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6"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3" name="Rectangle 12"/>
          <p:cNvSpPr/>
          <p:nvPr/>
        </p:nvSpPr>
        <p:spPr>
          <a:xfrm>
            <a:off x="0" y="0"/>
            <a:ext cx="12434888"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12" tIns="55506" rIns="111012" bIns="55506" rtlCol="0" anchor="ctr"/>
          <a:lstStyle/>
          <a:p>
            <a:pPr algn="r"/>
            <a:endParaRPr lang="en-US" sz="2200" dirty="0"/>
          </a:p>
        </p:txBody>
      </p:sp>
      <p:sp>
        <p:nvSpPr>
          <p:cNvPr id="14" name="Title 2"/>
          <p:cNvSpPr>
            <a:spLocks noGrp="1"/>
          </p:cNvSpPr>
          <p:nvPr>
            <p:ph type="title"/>
          </p:nvPr>
        </p:nvSpPr>
        <p:spPr>
          <a:xfrm>
            <a:off x="276331" y="-1"/>
            <a:ext cx="11882227" cy="1143000"/>
          </a:xfrm>
        </p:spPr>
        <p:txBody>
          <a:bodyPr anchor="ctr" anchorCtr="0"/>
          <a:lstStyle>
            <a:lvl1pPr>
              <a:defRPr>
                <a:solidFill>
                  <a:schemeClr val="bg1"/>
                </a:solidFill>
              </a:defRPr>
            </a:lvl1pPr>
          </a:lstStyle>
          <a:p>
            <a:r>
              <a:rPr lang="en-US" smtClean="0"/>
              <a:t>Click to edit Master title style</a:t>
            </a:r>
            <a:endParaRPr lang="en-US" dirty="0"/>
          </a:p>
        </p:txBody>
      </p:sp>
      <p:sp>
        <p:nvSpPr>
          <p:cNvPr id="8" name="Content Placeholder 3"/>
          <p:cNvSpPr>
            <a:spLocks noGrp="1"/>
          </p:cNvSpPr>
          <p:nvPr>
            <p:ph sz="quarter" idx="20"/>
          </p:nvPr>
        </p:nvSpPr>
        <p:spPr>
          <a:xfrm>
            <a:off x="276191" y="1262063"/>
            <a:ext cx="5803087"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quarter" idx="21"/>
          </p:nvPr>
        </p:nvSpPr>
        <p:spPr>
          <a:xfrm>
            <a:off x="6355610" y="1262063"/>
            <a:ext cx="5803087"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5609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with top text">
    <p:spTree>
      <p:nvGrpSpPr>
        <p:cNvPr id="1" name=""/>
        <p:cNvGrpSpPr/>
        <p:nvPr/>
      </p:nvGrpSpPr>
      <p:grpSpPr>
        <a:xfrm>
          <a:off x="0" y="0"/>
          <a:ext cx="0" cy="0"/>
          <a:chOff x="0" y="0"/>
          <a:chExt cx="0" cy="0"/>
        </a:xfrm>
      </p:grpSpPr>
      <p:sp>
        <p:nvSpPr>
          <p:cNvPr id="15" name="Content Placeholder 3"/>
          <p:cNvSpPr>
            <a:spLocks noGrp="1"/>
          </p:cNvSpPr>
          <p:nvPr>
            <p:ph sz="quarter" idx="20"/>
          </p:nvPr>
        </p:nvSpPr>
        <p:spPr>
          <a:xfrm>
            <a:off x="276191" y="2176273"/>
            <a:ext cx="5803087" cy="411499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1"/>
          </p:nvPr>
        </p:nvSpPr>
        <p:spPr>
          <a:xfrm>
            <a:off x="6355610" y="2176273"/>
            <a:ext cx="5803087" cy="411499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2" name="Text Placeholder 7"/>
          <p:cNvSpPr>
            <a:spLocks noGrp="1"/>
          </p:cNvSpPr>
          <p:nvPr>
            <p:ph type="body" sz="quarter" idx="13"/>
          </p:nvPr>
        </p:nvSpPr>
        <p:spPr>
          <a:xfrm>
            <a:off x="276331" y="1261872"/>
            <a:ext cx="5802947"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300" dirty="0" smtClean="0">
                <a:solidFill>
                  <a:srgbClr val="2674BA"/>
                </a:solidFill>
              </a:defRPr>
            </a:lvl3pPr>
            <a:lvl4pPr>
              <a:defRPr lang="en-US" sz="130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9"/>
          </p:nvPr>
        </p:nvSpPr>
        <p:spPr>
          <a:xfrm>
            <a:off x="6355610" y="1261872"/>
            <a:ext cx="5802947"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300" dirty="0" smtClean="0">
                <a:solidFill>
                  <a:schemeClr val="bg2"/>
                </a:solidFill>
              </a:defRPr>
            </a:lvl3pPr>
            <a:lvl4pPr>
              <a:defRPr lang="en-US" sz="1300" dirty="0" smtClean="0">
                <a:solidFill>
                  <a:srgbClr val="F37A20"/>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4"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umn with left text">
    <p:spTree>
      <p:nvGrpSpPr>
        <p:cNvPr id="1" name=""/>
        <p:cNvGrpSpPr/>
        <p:nvPr/>
      </p:nvGrpSpPr>
      <p:grpSpPr>
        <a:xfrm>
          <a:off x="0" y="0"/>
          <a:ext cx="0" cy="0"/>
          <a:chOff x="0" y="0"/>
          <a:chExt cx="0" cy="0"/>
        </a:xfrm>
      </p:grpSpPr>
      <p:sp>
        <p:nvSpPr>
          <p:cNvPr id="7" name="Content Placeholder 3"/>
          <p:cNvSpPr>
            <a:spLocks noGrp="1"/>
          </p:cNvSpPr>
          <p:nvPr>
            <p:ph sz="quarter" idx="22"/>
          </p:nvPr>
        </p:nvSpPr>
        <p:spPr>
          <a:xfrm>
            <a:off x="276190" y="1258811"/>
            <a:ext cx="7830278" cy="5032452"/>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23"/>
          </p:nvPr>
        </p:nvSpPr>
        <p:spPr>
          <a:xfrm>
            <a:off x="8377757" y="1258811"/>
            <a:ext cx="3779396" cy="5032452"/>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4"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6451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8" name="Content Placeholder 3"/>
          <p:cNvSpPr>
            <a:spLocks noGrp="1"/>
          </p:cNvSpPr>
          <p:nvPr>
            <p:ph sz="quarter" idx="20"/>
          </p:nvPr>
        </p:nvSpPr>
        <p:spPr>
          <a:xfrm>
            <a:off x="276191"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quarter" idx="29"/>
          </p:nvPr>
        </p:nvSpPr>
        <p:spPr>
          <a:xfrm>
            <a:off x="4326874"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30"/>
          </p:nvPr>
        </p:nvSpPr>
        <p:spPr>
          <a:xfrm>
            <a:off x="8382377"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6" name="Text Placeholder 2"/>
          <p:cNvSpPr>
            <a:spLocks noGrp="1"/>
          </p:cNvSpPr>
          <p:nvPr>
            <p:ph type="body" sz="quarter" idx="25"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64513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column with grey header">
    <p:spTree>
      <p:nvGrpSpPr>
        <p:cNvPr id="1" name=""/>
        <p:cNvGrpSpPr/>
        <p:nvPr/>
      </p:nvGrpSpPr>
      <p:grpSpPr>
        <a:xfrm>
          <a:off x="0" y="0"/>
          <a:ext cx="0" cy="0"/>
          <a:chOff x="0" y="0"/>
          <a:chExt cx="0" cy="0"/>
        </a:xfrm>
      </p:grpSpPr>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7" name="Text Placeholder 2"/>
          <p:cNvSpPr>
            <a:spLocks noGrp="1"/>
          </p:cNvSpPr>
          <p:nvPr>
            <p:ph type="body" sz="quarter" idx="25"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3" name="Rectangle 12"/>
          <p:cNvSpPr/>
          <p:nvPr/>
        </p:nvSpPr>
        <p:spPr>
          <a:xfrm>
            <a:off x="0" y="0"/>
            <a:ext cx="12434888"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12" tIns="55506" rIns="111012" bIns="55506" rtlCol="0" anchor="ctr"/>
          <a:lstStyle/>
          <a:p>
            <a:pPr algn="r"/>
            <a:endParaRPr lang="en-US" sz="2200" dirty="0"/>
          </a:p>
        </p:txBody>
      </p:sp>
      <p:sp>
        <p:nvSpPr>
          <p:cNvPr id="14" name="Title 2"/>
          <p:cNvSpPr>
            <a:spLocks noGrp="1"/>
          </p:cNvSpPr>
          <p:nvPr>
            <p:ph type="title"/>
          </p:nvPr>
        </p:nvSpPr>
        <p:spPr>
          <a:xfrm>
            <a:off x="276331" y="-1"/>
            <a:ext cx="11882227"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9" name="Content Placeholder 3"/>
          <p:cNvSpPr>
            <a:spLocks noGrp="1"/>
          </p:cNvSpPr>
          <p:nvPr>
            <p:ph sz="quarter" idx="20"/>
          </p:nvPr>
        </p:nvSpPr>
        <p:spPr>
          <a:xfrm>
            <a:off x="276191"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9"/>
          </p:nvPr>
        </p:nvSpPr>
        <p:spPr>
          <a:xfrm>
            <a:off x="4326874"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30"/>
          </p:nvPr>
        </p:nvSpPr>
        <p:spPr>
          <a:xfrm>
            <a:off x="8382377" y="1261873"/>
            <a:ext cx="3776180"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45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column with background">
    <p:spTree>
      <p:nvGrpSpPr>
        <p:cNvPr id="1" name=""/>
        <p:cNvGrpSpPr/>
        <p:nvPr/>
      </p:nvGrpSpPr>
      <p:grpSpPr>
        <a:xfrm>
          <a:off x="0" y="0"/>
          <a:ext cx="0" cy="0"/>
          <a:chOff x="0" y="0"/>
          <a:chExt cx="0" cy="0"/>
        </a:xfrm>
      </p:grpSpPr>
      <p:sp>
        <p:nvSpPr>
          <p:cNvPr id="14" name="Content Placeholder 3"/>
          <p:cNvSpPr>
            <a:spLocks noGrp="1"/>
          </p:cNvSpPr>
          <p:nvPr>
            <p:ph sz="quarter" idx="20"/>
          </p:nvPr>
        </p:nvSpPr>
        <p:spPr>
          <a:xfrm>
            <a:off x="276190" y="1262063"/>
            <a:ext cx="118825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8" hasCustomPrompt="1"/>
          </p:nvPr>
        </p:nvSpPr>
        <p:spPr>
          <a:xfrm>
            <a:off x="2158" y="-1"/>
            <a:ext cx="12432730" cy="6291073"/>
          </a:xfrm>
          <a:solidFill>
            <a:schemeClr val="bg2"/>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3" name="Content Placeholder 2"/>
          <p:cNvSpPr>
            <a:spLocks noGrp="1"/>
          </p:cNvSpPr>
          <p:nvPr>
            <p:ph sz="quarter" idx="19"/>
          </p:nvPr>
        </p:nvSpPr>
        <p:spPr>
          <a:xfrm>
            <a:off x="276190" y="1261872"/>
            <a:ext cx="11882508" cy="5029200"/>
          </a:xfrm>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2"/>
          <p:cNvSpPr>
            <a:spLocks noGrp="1"/>
          </p:cNvSpPr>
          <p:nvPr>
            <p:ph type="title"/>
          </p:nvPr>
        </p:nvSpPr>
        <p:spPr>
          <a:xfrm>
            <a:off x="276331" y="-1"/>
            <a:ext cx="11882227"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7485358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column with background">
    <p:spTree>
      <p:nvGrpSpPr>
        <p:cNvPr id="1" name=""/>
        <p:cNvGrpSpPr/>
        <p:nvPr/>
      </p:nvGrpSpPr>
      <p:grpSpPr>
        <a:xfrm>
          <a:off x="0" y="0"/>
          <a:ext cx="0" cy="0"/>
          <a:chOff x="0" y="0"/>
          <a:chExt cx="0" cy="0"/>
        </a:xfrm>
      </p:grpSpPr>
      <p:sp>
        <p:nvSpPr>
          <p:cNvPr id="20" name="Text Placeholder 4"/>
          <p:cNvSpPr>
            <a:spLocks noGrp="1"/>
          </p:cNvSpPr>
          <p:nvPr>
            <p:ph type="body" sz="quarter" idx="19" hasCustomPrompt="1"/>
          </p:nvPr>
        </p:nvSpPr>
        <p:spPr>
          <a:xfrm>
            <a:off x="2159" y="-1"/>
            <a:ext cx="12432730" cy="6291073"/>
          </a:xfrm>
          <a:solidFill>
            <a:schemeClr val="bg2"/>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8" name="Content Placeholder 2"/>
          <p:cNvSpPr>
            <a:spLocks noGrp="1"/>
          </p:cNvSpPr>
          <p:nvPr>
            <p:ph sz="quarter" idx="20"/>
          </p:nvPr>
        </p:nvSpPr>
        <p:spPr>
          <a:xfrm>
            <a:off x="276190" y="1261872"/>
            <a:ext cx="5807234"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21"/>
          </p:nvPr>
        </p:nvSpPr>
        <p:spPr>
          <a:xfrm>
            <a:off x="6351324" y="1261872"/>
            <a:ext cx="5807234"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19"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31" y="-1"/>
            <a:ext cx="11882227" cy="1143000"/>
          </a:xfrm>
        </p:spPr>
        <p:txBody>
          <a:bodyPr anchor="ctr" anchorCtr="0"/>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83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4 1-column with background">
    <p:spTree>
      <p:nvGrpSpPr>
        <p:cNvPr id="1" name=""/>
        <p:cNvGrpSpPr/>
        <p:nvPr/>
      </p:nvGrpSpPr>
      <p:grpSpPr>
        <a:xfrm>
          <a:off x="0" y="0"/>
          <a:ext cx="0" cy="0"/>
          <a:chOff x="0" y="0"/>
          <a:chExt cx="0" cy="0"/>
        </a:xfrm>
      </p:grpSpPr>
      <p:sp>
        <p:nvSpPr>
          <p:cNvPr id="14" name="Text Placeholder 4"/>
          <p:cNvSpPr>
            <a:spLocks noGrp="1"/>
          </p:cNvSpPr>
          <p:nvPr>
            <p:ph type="body" sz="quarter" idx="18" hasCustomPrompt="1"/>
          </p:nvPr>
        </p:nvSpPr>
        <p:spPr>
          <a:xfrm>
            <a:off x="2159" y="1143000"/>
            <a:ext cx="12432730" cy="514807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8" name="Content Placeholder 2"/>
          <p:cNvSpPr>
            <a:spLocks noGrp="1"/>
          </p:cNvSpPr>
          <p:nvPr>
            <p:ph sz="quarter" idx="19"/>
          </p:nvPr>
        </p:nvSpPr>
        <p:spPr>
          <a:xfrm>
            <a:off x="276190" y="1261872"/>
            <a:ext cx="11882508" cy="5029200"/>
          </a:xfrm>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9"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17240908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4 2-column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9" y="1143000"/>
            <a:ext cx="12432730" cy="5148073"/>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9" name="Content Placeholder 2"/>
          <p:cNvSpPr>
            <a:spLocks noGrp="1"/>
          </p:cNvSpPr>
          <p:nvPr>
            <p:ph sz="quarter" idx="19"/>
          </p:nvPr>
        </p:nvSpPr>
        <p:spPr>
          <a:xfrm>
            <a:off x="276190" y="1261872"/>
            <a:ext cx="5800931"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5"/>
          </p:nvPr>
        </p:nvSpPr>
        <p:spPr>
          <a:xfrm>
            <a:off x="6357627" y="1261872"/>
            <a:ext cx="5800931"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0"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439547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l="-323"/>
          <a:stretch/>
        </p:blipFill>
        <p:spPr>
          <a:xfrm>
            <a:off x="-40165" y="-1"/>
            <a:ext cx="12480900" cy="6994525"/>
          </a:xfrm>
          <a:prstGeom prst="rect">
            <a:avLst/>
          </a:prstGeom>
        </p:spPr>
      </p:pic>
      <p:sp>
        <p:nvSpPr>
          <p:cNvPr id="7" name="Content Placeholder 6"/>
          <p:cNvSpPr>
            <a:spLocks noGrp="1"/>
          </p:cNvSpPr>
          <p:nvPr>
            <p:ph sz="quarter" idx="14"/>
          </p:nvPr>
        </p:nvSpPr>
        <p:spPr>
          <a:xfrm>
            <a:off x="276331" y="1261872"/>
            <a:ext cx="11882227" cy="5029200"/>
          </a:xfrm>
        </p:spPr>
        <p:txBody>
          <a:bodyPr vert="horz" lIns="111026" tIns="55513" rIns="111026" bIns="55513" rtlCol="0">
            <a:normAutofit/>
          </a:bodyPr>
          <a:lstStyle>
            <a:lvl1pPr>
              <a:spcBef>
                <a:spcPts val="2400"/>
              </a:spcBef>
              <a:defRPr lang="en-US" sz="3200" dirty="0" smtClean="0">
                <a:solidFill>
                  <a:schemeClr val="bg1"/>
                </a:solidFill>
              </a:defRPr>
            </a:lvl1pPr>
            <a:lvl2pPr marL="344454" indent="-344454">
              <a:spcBef>
                <a:spcPts val="1200"/>
              </a:spcBef>
              <a:buClr>
                <a:schemeClr val="bg1"/>
              </a:buClr>
              <a:buFont typeface="Wingdings" charset="2"/>
              <a:buChar char="§"/>
              <a:defRPr lang="en-US" sz="3200" b="0" baseline="0" dirty="0" smtClean="0">
                <a:solidFill>
                  <a:schemeClr val="bg1"/>
                </a:solidFill>
              </a:defRPr>
            </a:lvl2pPr>
            <a:lvl3pPr marL="210929" indent="-421859">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1" name="TextBox 10"/>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9" name="Title 2"/>
          <p:cNvSpPr>
            <a:spLocks noGrp="1"/>
          </p:cNvSpPr>
          <p:nvPr>
            <p:ph type="title" hasCustomPrompt="1"/>
          </p:nvPr>
        </p:nvSpPr>
        <p:spPr>
          <a:xfrm>
            <a:off x="276331" y="-1"/>
            <a:ext cx="11882227" cy="1143000"/>
          </a:xfrm>
        </p:spPr>
        <p:txBody>
          <a:bodyPr anchor="ctr" anchorCtr="0"/>
          <a:lstStyle>
            <a:lvl1pPr>
              <a:defRPr sz="3200">
                <a:solidFill>
                  <a:schemeClr val="bg1"/>
                </a:solidFill>
              </a:defRPr>
            </a:lvl1pPr>
          </a:lstStyle>
          <a:p>
            <a:pPr lvl="0"/>
            <a:r>
              <a:rPr lang="en-US" dirty="0" smtClean="0"/>
              <a:t>Click to add title</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bg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3"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solidFill>
                  <a:schemeClr val="bg1"/>
                </a:solidFill>
              </a:rPr>
              <a:t>© comScore, Inc. Proprietary.</a:t>
            </a:r>
            <a:endParaRPr lang="en-US" sz="700" dirty="0">
              <a:solidFill>
                <a:schemeClr val="bg1"/>
              </a:solidFill>
            </a:endParaRPr>
          </a:p>
        </p:txBody>
      </p:sp>
      <p:pic>
        <p:nvPicPr>
          <p:cNvPr id="15" name="Picture 14" descr="comScore_Logo_2016_1c_White_TRBG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85" y="6502262"/>
            <a:ext cx="1795440" cy="347472"/>
          </a:xfrm>
          <a:prstGeom prst="rect">
            <a:avLst/>
          </a:prstGeom>
        </p:spPr>
      </p:pic>
    </p:spTree>
    <p:extLst>
      <p:ext uri="{BB962C8B-B14F-4D97-AF65-F5344CB8AC3E}">
        <p14:creationId xmlns:p14="http://schemas.microsoft.com/office/powerpoint/2010/main" val="748535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4 3-column with background">
    <p:spTree>
      <p:nvGrpSpPr>
        <p:cNvPr id="1" name=""/>
        <p:cNvGrpSpPr/>
        <p:nvPr/>
      </p:nvGrpSpPr>
      <p:grpSpPr>
        <a:xfrm>
          <a:off x="0" y="0"/>
          <a:ext cx="0" cy="0"/>
          <a:chOff x="0" y="0"/>
          <a:chExt cx="0" cy="0"/>
        </a:xfrm>
      </p:grpSpPr>
      <p:sp>
        <p:nvSpPr>
          <p:cNvPr id="14" name="Text Placeholder 4"/>
          <p:cNvSpPr>
            <a:spLocks noGrp="1"/>
          </p:cNvSpPr>
          <p:nvPr>
            <p:ph type="body" sz="quarter" idx="18" hasCustomPrompt="1"/>
          </p:nvPr>
        </p:nvSpPr>
        <p:spPr>
          <a:xfrm>
            <a:off x="2159" y="1143000"/>
            <a:ext cx="12432730" cy="5148073"/>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10" name="Content Placeholder 2"/>
          <p:cNvSpPr>
            <a:spLocks noGrp="1"/>
          </p:cNvSpPr>
          <p:nvPr>
            <p:ph sz="quarter" idx="19"/>
          </p:nvPr>
        </p:nvSpPr>
        <p:spPr>
          <a:xfrm>
            <a:off x="276190" y="1261872"/>
            <a:ext cx="3778187"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7"/>
          </p:nvPr>
        </p:nvSpPr>
        <p:spPr>
          <a:xfrm>
            <a:off x="4326872" y="1261872"/>
            <a:ext cx="3778187"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8"/>
          </p:nvPr>
        </p:nvSpPr>
        <p:spPr>
          <a:xfrm>
            <a:off x="8380371" y="1261872"/>
            <a:ext cx="3778187"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5"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9"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8867689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4 quad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8" y="1147951"/>
            <a:ext cx="12432730" cy="5148074"/>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11" name="Content Placeholder 2"/>
          <p:cNvSpPr>
            <a:spLocks noGrp="1"/>
          </p:cNvSpPr>
          <p:nvPr>
            <p:ph sz="quarter" idx="19"/>
          </p:nvPr>
        </p:nvSpPr>
        <p:spPr>
          <a:xfrm>
            <a:off x="276190" y="1352484"/>
            <a:ext cx="579777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9"/>
          </p:nvPr>
        </p:nvSpPr>
        <p:spPr>
          <a:xfrm>
            <a:off x="6353795" y="1352484"/>
            <a:ext cx="579777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sz="quarter" idx="30"/>
          </p:nvPr>
        </p:nvSpPr>
        <p:spPr>
          <a:xfrm>
            <a:off x="276190" y="3926521"/>
            <a:ext cx="579777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sz="quarter" idx="31"/>
          </p:nvPr>
        </p:nvSpPr>
        <p:spPr>
          <a:xfrm>
            <a:off x="6353795" y="3926521"/>
            <a:ext cx="579777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5"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198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 1-column with background">
    <p:spTree>
      <p:nvGrpSpPr>
        <p:cNvPr id="1" name=""/>
        <p:cNvGrpSpPr/>
        <p:nvPr/>
      </p:nvGrpSpPr>
      <p:grpSpPr>
        <a:xfrm>
          <a:off x="0" y="0"/>
          <a:ext cx="0" cy="0"/>
          <a:chOff x="0" y="0"/>
          <a:chExt cx="0" cy="0"/>
        </a:xfrm>
      </p:grpSpPr>
      <p:sp>
        <p:nvSpPr>
          <p:cNvPr id="15" name="Text Placeholder 4"/>
          <p:cNvSpPr>
            <a:spLocks noGrp="1"/>
          </p:cNvSpPr>
          <p:nvPr>
            <p:ph type="body" sz="quarter" idx="18" hasCustomPrompt="1"/>
          </p:nvPr>
        </p:nvSpPr>
        <p:spPr>
          <a:xfrm>
            <a:off x="2159" y="1857820"/>
            <a:ext cx="12432730"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8" name="Content Placeholder 2"/>
          <p:cNvSpPr>
            <a:spLocks noGrp="1"/>
          </p:cNvSpPr>
          <p:nvPr>
            <p:ph sz="quarter" idx="19"/>
          </p:nvPr>
        </p:nvSpPr>
        <p:spPr>
          <a:xfrm>
            <a:off x="276331" y="2062353"/>
            <a:ext cx="11881596"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9"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2523199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 2-column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9" y="1857820"/>
            <a:ext cx="12432730"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8" name="Content Placeholder 2"/>
          <p:cNvSpPr>
            <a:spLocks noGrp="1"/>
          </p:cNvSpPr>
          <p:nvPr>
            <p:ph sz="quarter" idx="19"/>
          </p:nvPr>
        </p:nvSpPr>
        <p:spPr>
          <a:xfrm>
            <a:off x="276331" y="2062353"/>
            <a:ext cx="5797634"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26"/>
          </p:nvPr>
        </p:nvSpPr>
        <p:spPr>
          <a:xfrm>
            <a:off x="6353794" y="2062353"/>
            <a:ext cx="5797634"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5"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1622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 3-column with background">
    <p:spTree>
      <p:nvGrpSpPr>
        <p:cNvPr id="1" name=""/>
        <p:cNvGrpSpPr/>
        <p:nvPr/>
      </p:nvGrpSpPr>
      <p:grpSpPr>
        <a:xfrm>
          <a:off x="0" y="0"/>
          <a:ext cx="0" cy="0"/>
          <a:chOff x="0" y="0"/>
          <a:chExt cx="0" cy="0"/>
        </a:xfrm>
      </p:grpSpPr>
      <p:sp>
        <p:nvSpPr>
          <p:cNvPr id="22" name="Text Placeholder 4"/>
          <p:cNvSpPr>
            <a:spLocks noGrp="1"/>
          </p:cNvSpPr>
          <p:nvPr>
            <p:ph type="body" sz="quarter" idx="18" hasCustomPrompt="1"/>
          </p:nvPr>
        </p:nvSpPr>
        <p:spPr>
          <a:xfrm>
            <a:off x="2159" y="1857820"/>
            <a:ext cx="12432730"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076" rtl="0" latinLnBrk="0"/>
            <a:r>
              <a:rPr lang="en-US" dirty="0" smtClean="0"/>
              <a:t> </a:t>
            </a:r>
          </a:p>
        </p:txBody>
      </p:sp>
      <p:sp>
        <p:nvSpPr>
          <p:cNvPr id="9" name="Content Placeholder 2"/>
          <p:cNvSpPr>
            <a:spLocks noGrp="1"/>
          </p:cNvSpPr>
          <p:nvPr>
            <p:ph sz="quarter" idx="19"/>
          </p:nvPr>
        </p:nvSpPr>
        <p:spPr>
          <a:xfrm>
            <a:off x="276331" y="2062353"/>
            <a:ext cx="3778048"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27"/>
          </p:nvPr>
        </p:nvSpPr>
        <p:spPr>
          <a:xfrm>
            <a:off x="4326874" y="2062353"/>
            <a:ext cx="3778048"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8"/>
          </p:nvPr>
        </p:nvSpPr>
        <p:spPr>
          <a:xfrm>
            <a:off x="8382919" y="2062353"/>
            <a:ext cx="3778048"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0"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1" name="Title 2"/>
          <p:cNvSpPr>
            <a:spLocks noGrp="1"/>
          </p:cNvSpPr>
          <p:nvPr>
            <p:ph type="title"/>
          </p:nvPr>
        </p:nvSpPr>
        <p:spPr>
          <a:xfrm>
            <a:off x="276331" y="-1"/>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024303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deo/demo divider">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l="-323"/>
          <a:stretch/>
        </p:blipFill>
        <p:spPr>
          <a:xfrm>
            <a:off x="-40165" y="-1"/>
            <a:ext cx="12480900" cy="6994525"/>
          </a:xfrm>
          <a:prstGeom prst="rect">
            <a:avLst/>
          </a:prstGeom>
        </p:spPr>
      </p:pic>
      <p:sp>
        <p:nvSpPr>
          <p:cNvPr id="23"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solidFill>
                  <a:schemeClr val="bg1"/>
                </a:solidFill>
              </a:rPr>
              <a:t>© comScore, Inc. Proprietary.</a:t>
            </a:r>
            <a:endParaRPr lang="en-US" sz="700" dirty="0">
              <a:solidFill>
                <a:schemeClr val="bg1"/>
              </a:solidFill>
            </a:endParaRPr>
          </a:p>
        </p:txBody>
      </p:sp>
      <p:sp>
        <p:nvSpPr>
          <p:cNvPr id="26" name="TextBox 25"/>
          <p:cNvSpPr txBox="1"/>
          <p:nvPr/>
        </p:nvSpPr>
        <p:spPr>
          <a:xfrm>
            <a:off x="11641351" y="6355519"/>
            <a:ext cx="793538" cy="467380"/>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chemeClr val="bg1"/>
                </a:solidFill>
              </a:rPr>
              <a:pPr lvl="0"/>
              <a:t>‹#›</a:t>
            </a:fld>
            <a:endParaRPr lang="en-US" sz="1200" dirty="0">
              <a:solidFill>
                <a:schemeClr val="bg1"/>
              </a:solidFill>
            </a:endParaRPr>
          </a:p>
        </p:txBody>
      </p:sp>
      <p:sp>
        <p:nvSpPr>
          <p:cNvPr id="20" name="Title 1"/>
          <p:cNvSpPr>
            <a:spLocks noGrp="1"/>
          </p:cNvSpPr>
          <p:nvPr>
            <p:ph type="ctrTitle" hasCustomPrompt="1"/>
          </p:nvPr>
        </p:nvSpPr>
        <p:spPr>
          <a:xfrm>
            <a:off x="276332" y="1844484"/>
            <a:ext cx="11882227" cy="1644145"/>
          </a:xfrm>
        </p:spPr>
        <p:txBody>
          <a:bodyPr tIns="0" anchor="t">
            <a:noAutofit/>
          </a:bodyPr>
          <a:lstStyle>
            <a:lvl1pPr>
              <a:defRPr sz="5399" b="0" baseline="0">
                <a:solidFill>
                  <a:srgbClr val="FFFFFF"/>
                </a:solidFill>
              </a:defRPr>
            </a:lvl1pPr>
          </a:lstStyle>
          <a:p>
            <a:r>
              <a:rPr lang="en-US" dirty="0" smtClean="0"/>
              <a:t>Click to edit Master section divider style</a:t>
            </a:r>
            <a:endParaRPr lang="en-US" dirty="0"/>
          </a:p>
        </p:txBody>
      </p:sp>
      <p:sp>
        <p:nvSpPr>
          <p:cNvPr id="21" name="Subtitle 2"/>
          <p:cNvSpPr>
            <a:spLocks noGrp="1"/>
          </p:cNvSpPr>
          <p:nvPr>
            <p:ph type="subTitle" idx="1"/>
          </p:nvPr>
        </p:nvSpPr>
        <p:spPr>
          <a:xfrm>
            <a:off x="276331" y="3497264"/>
            <a:ext cx="11882227" cy="1619103"/>
          </a:xfrm>
        </p:spPr>
        <p:txBody>
          <a:bodyPr anchor="ctr">
            <a:noAutofit/>
          </a:bodyPr>
          <a:lstStyle>
            <a:lvl1pPr marL="0" indent="0" algn="l">
              <a:buNone/>
              <a:defRPr sz="1900" b="0">
                <a:solidFill>
                  <a:srgbClr val="FFFFFF"/>
                </a:solidFill>
              </a:defRPr>
            </a:lvl1pPr>
            <a:lvl2pPr marL="555076" indent="0" algn="ctr">
              <a:buNone/>
              <a:defRPr>
                <a:solidFill>
                  <a:schemeClr val="tx1">
                    <a:tint val="75000"/>
                  </a:schemeClr>
                </a:solidFill>
              </a:defRPr>
            </a:lvl2pPr>
            <a:lvl3pPr marL="1110153" indent="0" algn="ctr">
              <a:buNone/>
              <a:defRPr>
                <a:solidFill>
                  <a:schemeClr val="tx1">
                    <a:tint val="75000"/>
                  </a:schemeClr>
                </a:solidFill>
              </a:defRPr>
            </a:lvl3pPr>
            <a:lvl4pPr marL="1665230" indent="0" algn="ctr">
              <a:buNone/>
              <a:defRPr>
                <a:solidFill>
                  <a:schemeClr val="tx1">
                    <a:tint val="75000"/>
                  </a:schemeClr>
                </a:solidFill>
              </a:defRPr>
            </a:lvl4pPr>
            <a:lvl5pPr marL="2220307" indent="0" algn="ctr">
              <a:buNone/>
              <a:defRPr>
                <a:solidFill>
                  <a:schemeClr val="tx1">
                    <a:tint val="75000"/>
                  </a:schemeClr>
                </a:solidFill>
              </a:defRPr>
            </a:lvl5pPr>
            <a:lvl6pPr marL="2775383" indent="0" algn="ctr">
              <a:buNone/>
              <a:defRPr>
                <a:solidFill>
                  <a:schemeClr val="tx1">
                    <a:tint val="75000"/>
                  </a:schemeClr>
                </a:solidFill>
              </a:defRPr>
            </a:lvl6pPr>
            <a:lvl7pPr marL="3330460" indent="0" algn="ctr">
              <a:buNone/>
              <a:defRPr>
                <a:solidFill>
                  <a:schemeClr val="tx1">
                    <a:tint val="75000"/>
                  </a:schemeClr>
                </a:solidFill>
              </a:defRPr>
            </a:lvl7pPr>
            <a:lvl8pPr marL="3885537" indent="0" algn="ctr">
              <a:buNone/>
              <a:defRPr>
                <a:solidFill>
                  <a:schemeClr val="tx1">
                    <a:tint val="75000"/>
                  </a:schemeClr>
                </a:solidFill>
              </a:defRPr>
            </a:lvl8pPr>
            <a:lvl9pPr marL="444061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pic>
        <p:nvPicPr>
          <p:cNvPr id="9" name="Picture 8" descr="comScore_Logo_2016_1c_White_TRBG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85" y="6502262"/>
            <a:ext cx="1795440" cy="347472"/>
          </a:xfrm>
          <a:prstGeom prst="rect">
            <a:avLst/>
          </a:prstGeom>
        </p:spPr>
      </p:pic>
    </p:spTree>
    <p:extLst>
      <p:ext uri="{BB962C8B-B14F-4D97-AF65-F5344CB8AC3E}">
        <p14:creationId xmlns:p14="http://schemas.microsoft.com/office/powerpoint/2010/main" val="28442097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_USglobal">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3" name="Subtitle 2"/>
          <p:cNvSpPr>
            <a:spLocks noGrp="1"/>
          </p:cNvSpPr>
          <p:nvPr>
            <p:ph type="subTitle" idx="1"/>
          </p:nvPr>
        </p:nvSpPr>
        <p:spPr>
          <a:xfrm>
            <a:off x="274285" y="1847089"/>
            <a:ext cx="9599972" cy="2686611"/>
          </a:xfrm>
          <a:noFill/>
        </p:spPr>
        <p:txBody>
          <a:bodyPr vert="horz" lIns="111026" tIns="0" rIns="111026" bIns="55513" rtlCol="0" anchor="t">
            <a:noAutofit/>
          </a:bodyPr>
          <a:lstStyle>
            <a:lvl1pPr>
              <a:lnSpc>
                <a:spcPct val="100000"/>
              </a:lnSpc>
              <a:defRPr lang="en-US" sz="5399" b="0" kern="0" dirty="0">
                <a:solidFill>
                  <a:srgbClr val="FFFFFF"/>
                </a:solidFill>
              </a:defRPr>
            </a:lvl1pPr>
          </a:lstStyle>
          <a:p>
            <a:pPr lvl="0" algn="l" defTabSz="914309" rtl="0" latinLnBrk="0"/>
            <a:r>
              <a:rPr lang="en-US" smtClean="0"/>
              <a:t>Click to edit Master subtitle style</a:t>
            </a:r>
            <a:endParaRPr lang="en-US" dirty="0"/>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sp>
        <p:nvSpPr>
          <p:cNvPr id="17" name="Rectangle 16"/>
          <p:cNvSpPr/>
          <p:nvPr/>
        </p:nvSpPr>
        <p:spPr bwMode="auto">
          <a:xfrm>
            <a:off x="-10947" y="4799612"/>
            <a:ext cx="12445835"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p:nvSpPr>
        <p:spPr>
          <a:xfrm>
            <a:off x="282713" y="4857003"/>
            <a:ext cx="12152174" cy="312165"/>
          </a:xfrm>
          <a:prstGeom prst="rect">
            <a:avLst/>
          </a:prstGeom>
          <a:noFill/>
        </p:spPr>
        <p:txBody>
          <a:bodyPr wrap="square" lIns="111012" tIns="55506" rIns="111012" bIns="55506" rtlCol="0" anchor="t">
            <a:spAutoFit/>
          </a:bodyPr>
          <a:lstStyle/>
          <a:p>
            <a:pPr marL="0" marR="0" indent="0" algn="l" defTabSz="555076"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en-US" sz="1300" dirty="0" smtClean="0">
                <a:solidFill>
                  <a:srgbClr val="444444"/>
                </a:solidFill>
                <a:hlinkClick r:id="rId4"/>
              </a:rPr>
              <a:t>@comScore</a:t>
            </a:r>
            <a:r>
              <a:rPr lang="en-US" sz="1300" baseline="0" dirty="0" smtClean="0">
                <a:solidFill>
                  <a:srgbClr val="444444"/>
                </a:solidFill>
              </a:rPr>
              <a:t>      </a:t>
            </a:r>
            <a:r>
              <a:rPr lang="en-US" sz="130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46668" y="4887791"/>
            <a:ext cx="253317" cy="253349"/>
          </a:xfrm>
          <a:prstGeom prst="rect">
            <a:avLst/>
          </a:prstGeom>
        </p:spPr>
      </p:pic>
      <p:pic>
        <p:nvPicPr>
          <p:cNvPr id="5" name="Picture 4" descr="Twitter_logo_blu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42359" y="4907755"/>
            <a:ext cx="296899" cy="241408"/>
          </a:xfrm>
          <a:prstGeom prst="rect">
            <a:avLst/>
          </a:prstGeom>
        </p:spPr>
      </p:pic>
      <p:pic>
        <p:nvPicPr>
          <p:cNvPr id="7" name="Picture 6" descr="LinkedIn-InBug-2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12788" y="4887791"/>
            <a:ext cx="290288" cy="256925"/>
          </a:xfrm>
          <a:prstGeom prst="rect">
            <a:avLst/>
          </a:prstGeom>
        </p:spPr>
      </p:pic>
      <p:pic>
        <p:nvPicPr>
          <p:cNvPr id="13" name="Picture 12" descr="comScore_Logo_2016_1c_White_TRBG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27096753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_EMEA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3" name="Subtitle 2"/>
          <p:cNvSpPr>
            <a:spLocks noGrp="1"/>
          </p:cNvSpPr>
          <p:nvPr>
            <p:ph type="subTitle" idx="1"/>
          </p:nvPr>
        </p:nvSpPr>
        <p:spPr>
          <a:xfrm>
            <a:off x="274285" y="1847089"/>
            <a:ext cx="9599972" cy="2686611"/>
          </a:xfrm>
          <a:noFill/>
        </p:spPr>
        <p:txBody>
          <a:bodyPr vert="horz" lIns="111026" tIns="0" rIns="111026" bIns="55513" rtlCol="0" anchor="t">
            <a:noAutofit/>
          </a:bodyPr>
          <a:lstStyle>
            <a:lvl1pPr>
              <a:lnSpc>
                <a:spcPct val="100000"/>
              </a:lnSpc>
              <a:defRPr lang="en-US" sz="5399" b="0" kern="0" dirty="0">
                <a:solidFill>
                  <a:srgbClr val="FFFFFF"/>
                </a:solidFill>
              </a:defRPr>
            </a:lvl1pPr>
          </a:lstStyle>
          <a:p>
            <a:pPr lvl="0" algn="l" defTabSz="914309" rtl="0" latinLnBrk="0"/>
            <a:r>
              <a:rPr lang="en-US" smtClean="0"/>
              <a:t>Click to edit Master subtitle style</a:t>
            </a:r>
            <a:endParaRPr lang="en-US" dirty="0"/>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sp>
        <p:nvSpPr>
          <p:cNvPr id="17" name="Rectangle 16"/>
          <p:cNvSpPr/>
          <p:nvPr/>
        </p:nvSpPr>
        <p:spPr bwMode="auto">
          <a:xfrm>
            <a:off x="-10947" y="4799612"/>
            <a:ext cx="12445835"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p:nvSpPr>
        <p:spPr>
          <a:xfrm>
            <a:off x="282713" y="4857003"/>
            <a:ext cx="12152174" cy="312165"/>
          </a:xfrm>
          <a:prstGeom prst="rect">
            <a:avLst/>
          </a:prstGeom>
          <a:noFill/>
        </p:spPr>
        <p:txBody>
          <a:bodyPr wrap="square" lIns="111012" tIns="55506" rIns="111012" bIns="55506" rtlCol="0" anchor="t">
            <a:spAutoFit/>
          </a:bodyPr>
          <a:lstStyle/>
          <a:p>
            <a:pPr marL="0" marR="0" indent="0" algn="l" defTabSz="555076"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fr-FR" sz="1300" dirty="0" smtClean="0">
                <a:solidFill>
                  <a:srgbClr val="444444"/>
                </a:solidFill>
                <a:hlinkClick r:id="rId4"/>
              </a:rPr>
              <a:t>@comScoreEMEA</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9858" y="4887791"/>
            <a:ext cx="253317" cy="253349"/>
          </a:xfrm>
          <a:prstGeom prst="rect">
            <a:avLst/>
          </a:prstGeom>
        </p:spPr>
      </p:pic>
      <p:pic>
        <p:nvPicPr>
          <p:cNvPr id="5" name="Picture 4" descr="Twitter_logo_blu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42359" y="4907755"/>
            <a:ext cx="296899" cy="241408"/>
          </a:xfrm>
          <a:prstGeom prst="rect">
            <a:avLst/>
          </a:prstGeom>
        </p:spPr>
      </p:pic>
      <p:pic>
        <p:nvPicPr>
          <p:cNvPr id="7" name="Picture 6" descr="LinkedIn-InBug-2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16747" y="4887791"/>
            <a:ext cx="290288" cy="256925"/>
          </a:xfrm>
          <a:prstGeom prst="rect">
            <a:avLst/>
          </a:prstGeom>
        </p:spPr>
      </p:pic>
      <p:pic>
        <p:nvPicPr>
          <p:cNvPr id="13" name="Picture 12" descr="comScore_Logo_2016_1c_White_TRBG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25414327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_LATAM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3" name="Subtitle 2"/>
          <p:cNvSpPr>
            <a:spLocks noGrp="1"/>
          </p:cNvSpPr>
          <p:nvPr>
            <p:ph type="subTitle" idx="1"/>
          </p:nvPr>
        </p:nvSpPr>
        <p:spPr>
          <a:xfrm>
            <a:off x="274285" y="1847089"/>
            <a:ext cx="9599972" cy="2686611"/>
          </a:xfrm>
          <a:noFill/>
        </p:spPr>
        <p:txBody>
          <a:bodyPr vert="horz" lIns="111026" tIns="0" rIns="111026" bIns="55513" rtlCol="0" anchor="t">
            <a:noAutofit/>
          </a:bodyPr>
          <a:lstStyle>
            <a:lvl1pPr>
              <a:lnSpc>
                <a:spcPct val="100000"/>
              </a:lnSpc>
              <a:defRPr lang="en-US" sz="5399" b="0" kern="0" dirty="0">
                <a:solidFill>
                  <a:srgbClr val="FFFFFF"/>
                </a:solidFill>
              </a:defRPr>
            </a:lvl1pPr>
          </a:lstStyle>
          <a:p>
            <a:pPr lvl="0" algn="l" defTabSz="914309" rtl="0" latinLnBrk="0"/>
            <a:r>
              <a:rPr lang="en-US" smtClean="0"/>
              <a:t>Click to edit Master subtitle style</a:t>
            </a:r>
            <a:endParaRPr lang="en-US" dirty="0"/>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sp>
        <p:nvSpPr>
          <p:cNvPr id="17" name="Rectangle 16"/>
          <p:cNvSpPr/>
          <p:nvPr/>
        </p:nvSpPr>
        <p:spPr bwMode="auto">
          <a:xfrm>
            <a:off x="-10947" y="4799612"/>
            <a:ext cx="12445835"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p:nvSpPr>
        <p:spPr>
          <a:xfrm>
            <a:off x="282713" y="4857003"/>
            <a:ext cx="12152174" cy="312165"/>
          </a:xfrm>
          <a:prstGeom prst="rect">
            <a:avLst/>
          </a:prstGeom>
          <a:noFill/>
        </p:spPr>
        <p:txBody>
          <a:bodyPr wrap="square" lIns="111012" tIns="55506" rIns="111012" bIns="55506" rtlCol="0" anchor="t">
            <a:spAutoFit/>
          </a:bodyPr>
          <a:lstStyle/>
          <a:p>
            <a:pPr marL="0" marR="0" indent="0" algn="l" defTabSz="555076"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fr-FR" sz="1300" dirty="0" smtClean="0">
                <a:solidFill>
                  <a:srgbClr val="444444"/>
                </a:solidFill>
                <a:hlinkClick r:id="rId4"/>
              </a:rPr>
              <a:t>@comScoreLATAM</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9858" y="4887791"/>
            <a:ext cx="253317" cy="253349"/>
          </a:xfrm>
          <a:prstGeom prst="rect">
            <a:avLst/>
          </a:prstGeom>
        </p:spPr>
      </p:pic>
      <p:pic>
        <p:nvPicPr>
          <p:cNvPr id="5" name="Picture 4" descr="Twitter_logo_blu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42359" y="4907755"/>
            <a:ext cx="296899" cy="241408"/>
          </a:xfrm>
          <a:prstGeom prst="rect">
            <a:avLst/>
          </a:prstGeom>
        </p:spPr>
      </p:pic>
      <p:pic>
        <p:nvPicPr>
          <p:cNvPr id="7" name="Picture 6" descr="LinkedIn-InBug-2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16747" y="4887791"/>
            <a:ext cx="290288" cy="256925"/>
          </a:xfrm>
          <a:prstGeom prst="rect">
            <a:avLst/>
          </a:prstGeom>
        </p:spPr>
      </p:pic>
      <p:pic>
        <p:nvPicPr>
          <p:cNvPr id="13" name="Picture 12" descr="comScore_Logo_2016_1c_White_TRBG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16582028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Closing_APAC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3" name="Subtitle 2"/>
          <p:cNvSpPr>
            <a:spLocks noGrp="1"/>
          </p:cNvSpPr>
          <p:nvPr>
            <p:ph type="subTitle" idx="1"/>
          </p:nvPr>
        </p:nvSpPr>
        <p:spPr>
          <a:xfrm>
            <a:off x="274285" y="1847089"/>
            <a:ext cx="9599972" cy="2686611"/>
          </a:xfrm>
          <a:noFill/>
        </p:spPr>
        <p:txBody>
          <a:bodyPr vert="horz" lIns="111026" tIns="0" rIns="111026" bIns="55513" rtlCol="0" anchor="t">
            <a:noAutofit/>
          </a:bodyPr>
          <a:lstStyle>
            <a:lvl1pPr>
              <a:lnSpc>
                <a:spcPct val="100000"/>
              </a:lnSpc>
              <a:defRPr lang="en-US" sz="5399" b="0" kern="0" dirty="0">
                <a:solidFill>
                  <a:srgbClr val="FFFFFF"/>
                </a:solidFill>
              </a:defRPr>
            </a:lvl1pPr>
          </a:lstStyle>
          <a:p>
            <a:pPr lvl="0" algn="l" defTabSz="914309" rtl="0" latinLnBrk="0"/>
            <a:r>
              <a:rPr lang="en-US" smtClean="0"/>
              <a:t>Click to edit Master subtitle style</a:t>
            </a:r>
            <a:endParaRPr lang="en-US" dirty="0"/>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sp>
        <p:nvSpPr>
          <p:cNvPr id="17" name="Rectangle 16"/>
          <p:cNvSpPr/>
          <p:nvPr/>
        </p:nvSpPr>
        <p:spPr bwMode="auto">
          <a:xfrm>
            <a:off x="-10947" y="4799612"/>
            <a:ext cx="12445835"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p:nvSpPr>
        <p:spPr>
          <a:xfrm>
            <a:off x="282713" y="4857003"/>
            <a:ext cx="12152174" cy="312165"/>
          </a:xfrm>
          <a:prstGeom prst="rect">
            <a:avLst/>
          </a:prstGeom>
          <a:noFill/>
        </p:spPr>
        <p:txBody>
          <a:bodyPr wrap="square" lIns="111012" tIns="55506" rIns="111012" bIns="55506" rtlCol="0" anchor="t">
            <a:spAutoFit/>
          </a:bodyPr>
          <a:lstStyle/>
          <a:p>
            <a:pPr marL="0" marR="0" indent="0" algn="l" defTabSz="555076"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en-US" sz="1300" dirty="0" smtClean="0">
                <a:solidFill>
                  <a:srgbClr val="444444"/>
                </a:solidFill>
                <a:hlinkClick r:id="rId4"/>
              </a:rPr>
              <a:t>@comScoreAPAC</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9858" y="4887791"/>
            <a:ext cx="253317" cy="253349"/>
          </a:xfrm>
          <a:prstGeom prst="rect">
            <a:avLst/>
          </a:prstGeom>
        </p:spPr>
      </p:pic>
      <p:pic>
        <p:nvPicPr>
          <p:cNvPr id="5" name="Picture 4" descr="Twitter_logo_blu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42359" y="4907755"/>
            <a:ext cx="296899" cy="241408"/>
          </a:xfrm>
          <a:prstGeom prst="rect">
            <a:avLst/>
          </a:prstGeom>
        </p:spPr>
      </p:pic>
      <p:pic>
        <p:nvPicPr>
          <p:cNvPr id="7" name="Picture 6" descr="LinkedIn-InBug-2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16747" y="4887791"/>
            <a:ext cx="290288" cy="256925"/>
          </a:xfrm>
          <a:prstGeom prst="rect">
            <a:avLst/>
          </a:prstGeom>
        </p:spPr>
      </p:pic>
      <p:pic>
        <p:nvPicPr>
          <p:cNvPr id="13" name="Picture 12" descr="comScore_Logo_2016_1c_White_TRBG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1348599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434889" cy="6994525"/>
          </a:xfrm>
          <a:prstGeom prst="rect">
            <a:avLst/>
          </a:prstGeom>
        </p:spPr>
      </p:pic>
      <p:sp>
        <p:nvSpPr>
          <p:cNvPr id="23"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solidFill>
                  <a:schemeClr val="bg1"/>
                </a:solidFill>
              </a:rPr>
              <a:t>© comScore, Inc. Proprietary.</a:t>
            </a:r>
            <a:endParaRPr lang="en-US" sz="700" dirty="0">
              <a:solidFill>
                <a:schemeClr val="bg1"/>
              </a:solidFill>
            </a:endParaRPr>
          </a:p>
        </p:txBody>
      </p:sp>
      <p:sp>
        <p:nvSpPr>
          <p:cNvPr id="26" name="TextBox 25"/>
          <p:cNvSpPr txBox="1"/>
          <p:nvPr/>
        </p:nvSpPr>
        <p:spPr>
          <a:xfrm>
            <a:off x="11641351" y="6355519"/>
            <a:ext cx="793538" cy="467380"/>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chemeClr val="bg1"/>
                </a:solidFill>
              </a:rPr>
              <a:pPr lvl="0"/>
              <a:t>‹#›</a:t>
            </a:fld>
            <a:endParaRPr lang="en-US" sz="1200" dirty="0">
              <a:solidFill>
                <a:schemeClr val="bg1"/>
              </a:solidFill>
            </a:endParaRPr>
          </a:p>
        </p:txBody>
      </p:sp>
      <p:sp>
        <p:nvSpPr>
          <p:cNvPr id="20" name="Title 1"/>
          <p:cNvSpPr>
            <a:spLocks noGrp="1"/>
          </p:cNvSpPr>
          <p:nvPr>
            <p:ph type="ctrTitle" hasCustomPrompt="1"/>
          </p:nvPr>
        </p:nvSpPr>
        <p:spPr>
          <a:xfrm>
            <a:off x="276332" y="1844484"/>
            <a:ext cx="11882227" cy="1644145"/>
          </a:xfrm>
        </p:spPr>
        <p:txBody>
          <a:bodyPr anchor="t">
            <a:noAutofit/>
          </a:bodyPr>
          <a:lstStyle>
            <a:lvl1pPr>
              <a:defRPr sz="5399" b="0" baseline="0">
                <a:solidFill>
                  <a:srgbClr val="FFFFFF"/>
                </a:solidFill>
              </a:defRPr>
            </a:lvl1pPr>
          </a:lstStyle>
          <a:p>
            <a:r>
              <a:rPr lang="en-US" dirty="0" smtClean="0"/>
              <a:t>Click to edit Master section divider style</a:t>
            </a:r>
            <a:endParaRPr lang="en-US" dirty="0"/>
          </a:p>
        </p:txBody>
      </p:sp>
      <p:sp>
        <p:nvSpPr>
          <p:cNvPr id="21" name="Subtitle 2"/>
          <p:cNvSpPr>
            <a:spLocks noGrp="1"/>
          </p:cNvSpPr>
          <p:nvPr>
            <p:ph type="subTitle" idx="1"/>
          </p:nvPr>
        </p:nvSpPr>
        <p:spPr>
          <a:xfrm>
            <a:off x="276331" y="3497264"/>
            <a:ext cx="11882227" cy="1619103"/>
          </a:xfrm>
        </p:spPr>
        <p:txBody>
          <a:bodyPr anchor="ctr">
            <a:noAutofit/>
          </a:bodyPr>
          <a:lstStyle>
            <a:lvl1pPr marL="0" indent="0" algn="l">
              <a:buNone/>
              <a:defRPr sz="1900" b="0">
                <a:solidFill>
                  <a:srgbClr val="FFFFFF"/>
                </a:solidFill>
              </a:defRPr>
            </a:lvl1pPr>
            <a:lvl2pPr marL="555076" indent="0" algn="ctr">
              <a:buNone/>
              <a:defRPr>
                <a:solidFill>
                  <a:schemeClr val="tx1">
                    <a:tint val="75000"/>
                  </a:schemeClr>
                </a:solidFill>
              </a:defRPr>
            </a:lvl2pPr>
            <a:lvl3pPr marL="1110153" indent="0" algn="ctr">
              <a:buNone/>
              <a:defRPr>
                <a:solidFill>
                  <a:schemeClr val="tx1">
                    <a:tint val="75000"/>
                  </a:schemeClr>
                </a:solidFill>
              </a:defRPr>
            </a:lvl3pPr>
            <a:lvl4pPr marL="1665230" indent="0" algn="ctr">
              <a:buNone/>
              <a:defRPr>
                <a:solidFill>
                  <a:schemeClr val="tx1">
                    <a:tint val="75000"/>
                  </a:schemeClr>
                </a:solidFill>
              </a:defRPr>
            </a:lvl4pPr>
            <a:lvl5pPr marL="2220307" indent="0" algn="ctr">
              <a:buNone/>
              <a:defRPr>
                <a:solidFill>
                  <a:schemeClr val="tx1">
                    <a:tint val="75000"/>
                  </a:schemeClr>
                </a:solidFill>
              </a:defRPr>
            </a:lvl5pPr>
            <a:lvl6pPr marL="2775383" indent="0" algn="ctr">
              <a:buNone/>
              <a:defRPr>
                <a:solidFill>
                  <a:schemeClr val="tx1">
                    <a:tint val="75000"/>
                  </a:schemeClr>
                </a:solidFill>
              </a:defRPr>
            </a:lvl6pPr>
            <a:lvl7pPr marL="3330460" indent="0" algn="ctr">
              <a:buNone/>
              <a:defRPr>
                <a:solidFill>
                  <a:schemeClr val="tx1">
                    <a:tint val="75000"/>
                  </a:schemeClr>
                </a:solidFill>
              </a:defRPr>
            </a:lvl7pPr>
            <a:lvl8pPr marL="3885537" indent="0" algn="ctr">
              <a:buNone/>
              <a:defRPr>
                <a:solidFill>
                  <a:schemeClr val="tx1">
                    <a:tint val="75000"/>
                  </a:schemeClr>
                </a:solidFill>
              </a:defRPr>
            </a:lvl8pPr>
            <a:lvl9pPr marL="4440614"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omScore_Logo_2016_1c_White_TRBG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85" y="6502262"/>
            <a:ext cx="1795440" cy="347472"/>
          </a:xfrm>
          <a:prstGeom prst="rect">
            <a:avLst/>
          </a:prstGeom>
        </p:spPr>
      </p:pic>
    </p:spTree>
    <p:extLst>
      <p:ext uri="{BB962C8B-B14F-4D97-AF65-F5344CB8AC3E}">
        <p14:creationId xmlns:p14="http://schemas.microsoft.com/office/powerpoint/2010/main" val="23760032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_APAC_no_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3" name="Subtitle 2"/>
          <p:cNvSpPr>
            <a:spLocks noGrp="1"/>
          </p:cNvSpPr>
          <p:nvPr>
            <p:ph type="subTitle" idx="1"/>
          </p:nvPr>
        </p:nvSpPr>
        <p:spPr>
          <a:xfrm>
            <a:off x="274285" y="1847089"/>
            <a:ext cx="9599972" cy="2686611"/>
          </a:xfrm>
          <a:noFill/>
        </p:spPr>
        <p:txBody>
          <a:bodyPr vert="horz" lIns="111026" tIns="0" rIns="111026" bIns="55513" rtlCol="0" anchor="t">
            <a:noAutofit/>
          </a:bodyPr>
          <a:lstStyle>
            <a:lvl1pPr>
              <a:lnSpc>
                <a:spcPct val="100000"/>
              </a:lnSpc>
              <a:defRPr lang="en-US" sz="5399" b="0" kern="0" dirty="0">
                <a:solidFill>
                  <a:srgbClr val="FFFFFF"/>
                </a:solidFill>
              </a:defRPr>
            </a:lvl1pPr>
          </a:lstStyle>
          <a:p>
            <a:pPr lvl="0" algn="l" defTabSz="914309" rtl="0" latinLnBrk="0"/>
            <a:r>
              <a:rPr lang="en-US" smtClean="0"/>
              <a:t>Click to edit Master subtitle style</a:t>
            </a:r>
            <a:endParaRPr lang="en-US" dirty="0"/>
          </a:p>
        </p:txBody>
      </p:sp>
      <p:sp>
        <p:nvSpPr>
          <p:cNvPr id="11" name="Text Placeholder 2"/>
          <p:cNvSpPr txBox="1">
            <a:spLocks/>
          </p:cNvSpPr>
          <p:nvPr/>
        </p:nvSpPr>
        <p:spPr>
          <a:xfrm>
            <a:off x="272014" y="6557635"/>
            <a:ext cx="12091799" cy="436891"/>
          </a:xfrm>
          <a:prstGeom prst="rect">
            <a:avLst/>
          </a:prstGeom>
        </p:spPr>
        <p:txBody>
          <a:bodyPr vert="horz" lIns="91428" tIns="55506" rIns="222025" bIns="55506"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a:t>
            </a:r>
            <a:r>
              <a:rPr lang="en-US" sz="900" kern="500" dirty="0" err="1" smtClean="0">
                <a:solidFill>
                  <a:schemeClr val="bg1"/>
                </a:solidFill>
              </a:rPr>
              <a:t>comscore.com/About_comScore/Patents</a:t>
            </a:r>
            <a:endParaRPr lang="en-US" sz="900" kern="500" dirty="0">
              <a:solidFill>
                <a:schemeClr val="bg1"/>
              </a:solidFill>
            </a:endParaRPr>
          </a:p>
        </p:txBody>
      </p:sp>
      <p:sp>
        <p:nvSpPr>
          <p:cNvPr id="17" name="Rectangle 16"/>
          <p:cNvSpPr/>
          <p:nvPr/>
        </p:nvSpPr>
        <p:spPr bwMode="auto">
          <a:xfrm>
            <a:off x="-10947" y="4799612"/>
            <a:ext cx="12445835"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p:nvSpPr>
        <p:spPr>
          <a:xfrm>
            <a:off x="282713" y="4857003"/>
            <a:ext cx="12152174" cy="312165"/>
          </a:xfrm>
          <a:prstGeom prst="rect">
            <a:avLst/>
          </a:prstGeom>
          <a:noFill/>
        </p:spPr>
        <p:txBody>
          <a:bodyPr wrap="square" lIns="111012" tIns="55506" rIns="111012" bIns="55506" rtlCol="0" anchor="t">
            <a:spAutoFit/>
          </a:bodyPr>
          <a:lstStyle/>
          <a:p>
            <a:pPr marL="0" marR="0" indent="0" algn="l" defTabSz="555076"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pl-PL" sz="1300" dirty="0" smtClean="0">
                <a:solidFill>
                  <a:srgbClr val="444444"/>
                </a:solidFill>
                <a:hlinkClick r:id="rId4"/>
              </a:rPr>
              <a:t>www.linkedin.com/company/comscore</a:t>
            </a:r>
            <a:r>
              <a:rPr lang="en-US" sz="1300" baseline="0" dirty="0" smtClean="0">
                <a:solidFill>
                  <a:srgbClr val="444444"/>
                </a:solidFill>
              </a:rPr>
              <a:t>	     </a:t>
            </a:r>
            <a:r>
              <a:rPr lang="en-US" sz="1300" dirty="0" smtClean="0">
                <a:solidFill>
                  <a:srgbClr val="444444"/>
                </a:solidFill>
                <a:hlinkClick r:id="rId5"/>
              </a:rPr>
              <a:t>www.facebook.com/comscoreinc</a:t>
            </a:r>
            <a:endParaRPr lang="en-US" sz="1300" dirty="0" smtClean="0">
              <a:solidFill>
                <a:srgbClr val="444444"/>
              </a:solidFill>
            </a:endParaRPr>
          </a:p>
        </p:txBody>
      </p:sp>
      <p:pic>
        <p:nvPicPr>
          <p:cNvPr id="4" name="Picture 3" descr="FB-f-Logo__blue_51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9361" y="4887791"/>
            <a:ext cx="253317" cy="253349"/>
          </a:xfrm>
          <a:prstGeom prst="rect">
            <a:avLst/>
          </a:prstGeom>
        </p:spPr>
      </p:pic>
      <p:pic>
        <p:nvPicPr>
          <p:cNvPr id="7" name="Picture 6" descr="LinkedIn-InBug-2C.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57611" y="4887791"/>
            <a:ext cx="290288" cy="256925"/>
          </a:xfrm>
          <a:prstGeom prst="rect">
            <a:avLst/>
          </a:prstGeom>
        </p:spPr>
      </p:pic>
      <p:pic>
        <p:nvPicPr>
          <p:cNvPr id="10" name="Picture 9" descr="comScore_Logo_2016_1c_White_TRBG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6333" y="5914162"/>
            <a:ext cx="2362212" cy="457160"/>
          </a:xfrm>
          <a:prstGeom prst="rect">
            <a:avLst/>
          </a:prstGeom>
        </p:spPr>
      </p:pic>
    </p:spTree>
    <p:extLst>
      <p:ext uri="{BB962C8B-B14F-4D97-AF65-F5344CB8AC3E}">
        <p14:creationId xmlns:p14="http://schemas.microsoft.com/office/powerpoint/2010/main" val="791688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genda">
    <p:bg>
      <p:bgRef idx="1001">
        <a:schemeClr val="bg1"/>
      </p:bgRef>
    </p:bg>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
            <a:ext cx="12432730" cy="6291073"/>
          </a:xfrm>
          <a:solidFill>
            <a:schemeClr val="accent2"/>
          </a:solidFill>
        </p:spPr>
        <p:txBody>
          <a:bodyPr vert="horz" lIns="222053" tIns="166540" rIns="111026" bIns="55513" rtlCol="0">
            <a:normAutofit/>
          </a:bodyPr>
          <a:lstStyle>
            <a:lvl1pPr>
              <a:defRPr lang="en-US" sz="1700" kern="1200" dirty="0" smtClean="0">
                <a:solidFill>
                  <a:srgbClr val="FFFFFF"/>
                </a:solidFill>
                <a:cs typeface="Arial"/>
              </a:defRPr>
            </a:lvl1pPr>
          </a:lstStyle>
          <a:p>
            <a:pPr lvl="0" algn="l" defTabSz="555076" rtl="0" latinLnBrk="0"/>
            <a:r>
              <a:rPr lang="en-US" dirty="0" smtClean="0"/>
              <a:t> </a:t>
            </a:r>
          </a:p>
        </p:txBody>
      </p:sp>
      <p:sp>
        <p:nvSpPr>
          <p:cNvPr id="7" name="Content Placeholder 6"/>
          <p:cNvSpPr>
            <a:spLocks noGrp="1"/>
          </p:cNvSpPr>
          <p:nvPr>
            <p:ph sz="quarter" idx="14"/>
          </p:nvPr>
        </p:nvSpPr>
        <p:spPr>
          <a:xfrm>
            <a:off x="276331" y="1261872"/>
            <a:ext cx="11882227" cy="5029200"/>
          </a:xfrm>
        </p:spPr>
        <p:txBody>
          <a:bodyPr vert="horz" lIns="111026" tIns="55513" rIns="111026" bIns="55513" rtlCol="0">
            <a:normAutofit/>
          </a:bodyPr>
          <a:lstStyle>
            <a:lvl1pPr>
              <a:spcBef>
                <a:spcPts val="2400"/>
              </a:spcBef>
              <a:defRPr lang="en-US" sz="3200" dirty="0" smtClean="0">
                <a:solidFill>
                  <a:schemeClr val="bg1"/>
                </a:solidFill>
              </a:defRPr>
            </a:lvl1pPr>
            <a:lvl2pPr marL="344454" indent="-344454">
              <a:spcBef>
                <a:spcPts val="1200"/>
              </a:spcBef>
              <a:buClr>
                <a:schemeClr val="bg1"/>
              </a:buClr>
              <a:buFont typeface="Wingdings" charset="2"/>
              <a:buChar char="§"/>
              <a:defRPr lang="en-US" sz="3200" b="0" baseline="0" dirty="0" smtClean="0">
                <a:solidFill>
                  <a:schemeClr val="bg1"/>
                </a:solidFill>
              </a:defRPr>
            </a:lvl2pPr>
            <a:lvl3pPr marL="210929" indent="-421859">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dirty="0" smtClean="0"/>
              <a:t>Click to edit Master text styles</a:t>
            </a:r>
          </a:p>
          <a:p>
            <a:pPr lvl="1"/>
            <a:r>
              <a:rPr lang="en-US" dirty="0" smtClean="0"/>
              <a:t>Second level</a:t>
            </a:r>
          </a:p>
        </p:txBody>
      </p:sp>
      <p:sp>
        <p:nvSpPr>
          <p:cNvPr id="11" name="TextBox 10"/>
          <p:cNvSpPr txBox="1"/>
          <p:nvPr userDrawn="1"/>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9" name="Title 2"/>
          <p:cNvSpPr>
            <a:spLocks noGrp="1"/>
          </p:cNvSpPr>
          <p:nvPr>
            <p:ph type="title" hasCustomPrompt="1"/>
          </p:nvPr>
        </p:nvSpPr>
        <p:spPr>
          <a:xfrm>
            <a:off x="276331" y="-1"/>
            <a:ext cx="11882227" cy="1143000"/>
          </a:xfrm>
        </p:spPr>
        <p:txBody>
          <a:bodyPr anchor="ctr" anchorCtr="0"/>
          <a:lstStyle>
            <a:lvl1pPr>
              <a:defRPr sz="5399" b="0">
                <a:solidFill>
                  <a:schemeClr val="bg1"/>
                </a:solidFill>
              </a:defRPr>
            </a:lvl1pPr>
          </a:lstStyle>
          <a:p>
            <a:pPr lvl="0"/>
            <a:r>
              <a:rPr lang="en-US" dirty="0" smtClean="0"/>
              <a:t>Agenda</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bg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5" name="TextBox 14"/>
          <p:cNvSpPr txBox="1"/>
          <p:nvPr userDrawn="1"/>
        </p:nvSpPr>
        <p:spPr>
          <a:xfrm>
            <a:off x="11440331"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Tree>
    <p:extLst>
      <p:ext uri="{BB962C8B-B14F-4D97-AF65-F5344CB8AC3E}">
        <p14:creationId xmlns:p14="http://schemas.microsoft.com/office/powerpoint/2010/main" val="2977826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Agenda">
    <p:bg>
      <p:bgRef idx="1001">
        <a:schemeClr val="bg1"/>
      </p:bgRef>
    </p:bg>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
            <a:ext cx="12432730" cy="6291073"/>
          </a:xfrm>
          <a:solidFill>
            <a:schemeClr val="accent2"/>
          </a:solidFill>
        </p:spPr>
        <p:txBody>
          <a:bodyPr vert="horz" lIns="222053" tIns="166540" rIns="111026" bIns="55513" rtlCol="0">
            <a:normAutofit/>
          </a:bodyPr>
          <a:lstStyle>
            <a:lvl1pPr>
              <a:defRPr lang="en-US" sz="1700" kern="1200" dirty="0" smtClean="0">
                <a:solidFill>
                  <a:srgbClr val="FFFFFF"/>
                </a:solidFill>
                <a:cs typeface="Arial"/>
              </a:defRPr>
            </a:lvl1pPr>
          </a:lstStyle>
          <a:p>
            <a:pPr lvl="0" algn="l" defTabSz="555076" rtl="0" latinLnBrk="0"/>
            <a:r>
              <a:rPr lang="en-US" dirty="0" smtClean="0"/>
              <a:t> </a:t>
            </a:r>
          </a:p>
        </p:txBody>
      </p:sp>
      <p:sp>
        <p:nvSpPr>
          <p:cNvPr id="7" name="Content Placeholder 6"/>
          <p:cNvSpPr>
            <a:spLocks noGrp="1"/>
          </p:cNvSpPr>
          <p:nvPr>
            <p:ph sz="quarter" idx="14"/>
          </p:nvPr>
        </p:nvSpPr>
        <p:spPr>
          <a:xfrm>
            <a:off x="276331" y="1261872"/>
            <a:ext cx="11882227" cy="5029200"/>
          </a:xfrm>
        </p:spPr>
        <p:txBody>
          <a:bodyPr vert="horz" lIns="111026" tIns="55513" rIns="111026" bIns="55513" rtlCol="0">
            <a:normAutofit/>
          </a:bodyPr>
          <a:lstStyle>
            <a:lvl1pPr>
              <a:spcBef>
                <a:spcPts val="2400"/>
              </a:spcBef>
              <a:defRPr lang="en-US" sz="3200" dirty="0" smtClean="0">
                <a:solidFill>
                  <a:schemeClr val="bg1"/>
                </a:solidFill>
              </a:defRPr>
            </a:lvl1pPr>
            <a:lvl2pPr marL="344454" indent="-344454">
              <a:spcBef>
                <a:spcPts val="1200"/>
              </a:spcBef>
              <a:buClr>
                <a:schemeClr val="bg1"/>
              </a:buClr>
              <a:buFont typeface="Wingdings" charset="2"/>
              <a:buChar char="§"/>
              <a:defRPr lang="en-US" sz="3200" b="0" baseline="0" dirty="0" smtClean="0">
                <a:solidFill>
                  <a:schemeClr val="bg1"/>
                </a:solidFill>
              </a:defRPr>
            </a:lvl2pPr>
            <a:lvl3pPr marL="210929" indent="-421859">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dirty="0" smtClean="0"/>
              <a:t>Click to edit Master text styles</a:t>
            </a:r>
          </a:p>
          <a:p>
            <a:pPr lvl="1"/>
            <a:r>
              <a:rPr lang="en-US" dirty="0" smtClean="0"/>
              <a:t>Second level</a:t>
            </a:r>
          </a:p>
        </p:txBody>
      </p:sp>
      <p:sp>
        <p:nvSpPr>
          <p:cNvPr id="11" name="TextBox 10"/>
          <p:cNvSpPr txBox="1"/>
          <p:nvPr userDrawn="1"/>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9" name="Title 2"/>
          <p:cNvSpPr>
            <a:spLocks noGrp="1"/>
          </p:cNvSpPr>
          <p:nvPr>
            <p:ph type="title" hasCustomPrompt="1"/>
          </p:nvPr>
        </p:nvSpPr>
        <p:spPr>
          <a:xfrm>
            <a:off x="276331" y="-1"/>
            <a:ext cx="11882227" cy="1143000"/>
          </a:xfrm>
        </p:spPr>
        <p:txBody>
          <a:bodyPr anchor="ctr" anchorCtr="0"/>
          <a:lstStyle>
            <a:lvl1pPr>
              <a:defRPr sz="5399" b="0">
                <a:solidFill>
                  <a:schemeClr val="bg1"/>
                </a:solidFill>
              </a:defRPr>
            </a:lvl1pPr>
          </a:lstStyle>
          <a:p>
            <a:pPr lvl="0"/>
            <a:r>
              <a:rPr lang="en-US" dirty="0" smtClean="0"/>
              <a:t>Agenda</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bg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5" name="TextBox 14"/>
          <p:cNvSpPr txBox="1"/>
          <p:nvPr userDrawn="1"/>
        </p:nvSpPr>
        <p:spPr>
          <a:xfrm>
            <a:off x="11440331"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Tree>
    <p:extLst>
      <p:ext uri="{BB962C8B-B14F-4D97-AF65-F5344CB8AC3E}">
        <p14:creationId xmlns:p14="http://schemas.microsoft.com/office/powerpoint/2010/main" val="1201597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s and callouts">
    <p:bg>
      <p:bgRef idx="1001">
        <a:schemeClr val="bg1"/>
      </p:bgRef>
    </p:bg>
    <p:spTree>
      <p:nvGrpSpPr>
        <p:cNvPr id="1" name=""/>
        <p:cNvGrpSpPr/>
        <p:nvPr/>
      </p:nvGrpSpPr>
      <p:grpSpPr>
        <a:xfrm>
          <a:off x="0" y="0"/>
          <a:ext cx="0" cy="0"/>
          <a:chOff x="0" y="0"/>
          <a:chExt cx="0" cy="0"/>
        </a:xfrm>
      </p:grpSpPr>
      <p:sp>
        <p:nvSpPr>
          <p:cNvPr id="16" name="Text Placeholder 4"/>
          <p:cNvSpPr>
            <a:spLocks noGrp="1"/>
          </p:cNvSpPr>
          <p:nvPr>
            <p:ph type="body" sz="quarter" idx="15" hasCustomPrompt="1"/>
          </p:nvPr>
        </p:nvSpPr>
        <p:spPr>
          <a:xfrm>
            <a:off x="1" y="-1"/>
            <a:ext cx="12432730" cy="6291073"/>
          </a:xfrm>
          <a:solidFill>
            <a:schemeClr val="accent3"/>
          </a:solidFill>
        </p:spPr>
        <p:txBody>
          <a:bodyPr vert="horz" lIns="222053" tIns="166540" rIns="111026" bIns="55513" rtlCol="0">
            <a:normAutofit/>
          </a:bodyPr>
          <a:lstStyle>
            <a:lvl1pPr>
              <a:defRPr lang="en-US" sz="1700" kern="1200" dirty="0" smtClean="0">
                <a:solidFill>
                  <a:srgbClr val="FFFFFF"/>
                </a:solidFill>
                <a:cs typeface="Arial"/>
              </a:defRPr>
            </a:lvl1pPr>
          </a:lstStyle>
          <a:p>
            <a:pPr lvl="0" algn="l" defTabSz="555076" rtl="0" latinLnBrk="0"/>
            <a:r>
              <a:rPr lang="en-US" dirty="0" smtClean="0"/>
              <a:t> </a:t>
            </a:r>
          </a:p>
        </p:txBody>
      </p:sp>
      <p:sp>
        <p:nvSpPr>
          <p:cNvPr id="7" name="Content Placeholder 6"/>
          <p:cNvSpPr>
            <a:spLocks noGrp="1"/>
          </p:cNvSpPr>
          <p:nvPr>
            <p:ph sz="quarter" idx="14"/>
          </p:nvPr>
        </p:nvSpPr>
        <p:spPr>
          <a:xfrm>
            <a:off x="276331" y="1261872"/>
            <a:ext cx="11882227" cy="5029200"/>
          </a:xfrm>
        </p:spPr>
        <p:txBody>
          <a:bodyPr vert="horz" lIns="111026" tIns="55513" rIns="111026" bIns="55513" rtlCol="0">
            <a:normAutofit/>
          </a:bodyPr>
          <a:lstStyle>
            <a:lvl1pPr>
              <a:spcBef>
                <a:spcPts val="2400"/>
              </a:spcBef>
              <a:defRPr lang="en-US" sz="5399" dirty="0" smtClean="0">
                <a:solidFill>
                  <a:schemeClr val="bg1"/>
                </a:solidFill>
              </a:defRPr>
            </a:lvl1pPr>
            <a:lvl2pPr marL="344454" indent="-344454">
              <a:spcBef>
                <a:spcPts val="1200"/>
              </a:spcBef>
              <a:buClr>
                <a:schemeClr val="bg1"/>
              </a:buClr>
              <a:buFont typeface="Wingdings" charset="2"/>
              <a:buChar char="§"/>
              <a:defRPr lang="en-US" sz="3200" b="0" baseline="0" dirty="0" smtClean="0">
                <a:solidFill>
                  <a:schemeClr val="bg1"/>
                </a:solidFill>
              </a:defRPr>
            </a:lvl2pPr>
            <a:lvl3pPr marL="210929" indent="-421859">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1" name="TextBox 10"/>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9" name="Title 2"/>
          <p:cNvSpPr>
            <a:spLocks noGrp="1"/>
          </p:cNvSpPr>
          <p:nvPr>
            <p:ph type="title"/>
          </p:nvPr>
        </p:nvSpPr>
        <p:spPr>
          <a:xfrm>
            <a:off x="276331" y="-1"/>
            <a:ext cx="11882227"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3430889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4" name="Content Placeholder 3"/>
          <p:cNvSpPr>
            <a:spLocks noGrp="1"/>
          </p:cNvSpPr>
          <p:nvPr>
            <p:ph sz="quarter" idx="19"/>
          </p:nvPr>
        </p:nvSpPr>
        <p:spPr>
          <a:xfrm>
            <a:off x="276190" y="1262063"/>
            <a:ext cx="118825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2"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31" y="0"/>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75230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column with grey header">
    <p:spTree>
      <p:nvGrpSpPr>
        <p:cNvPr id="1" name=""/>
        <p:cNvGrpSpPr/>
        <p:nvPr/>
      </p:nvGrpSpPr>
      <p:grpSpPr>
        <a:xfrm>
          <a:off x="0" y="0"/>
          <a:ext cx="0" cy="0"/>
          <a:chOff x="0" y="0"/>
          <a:chExt cx="0" cy="0"/>
        </a:xfrm>
      </p:grpSpPr>
      <p:sp>
        <p:nvSpPr>
          <p:cNvPr id="11" name="Rectangle 10"/>
          <p:cNvSpPr/>
          <p:nvPr/>
        </p:nvSpPr>
        <p:spPr>
          <a:xfrm>
            <a:off x="0" y="0"/>
            <a:ext cx="12434888"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12" tIns="55506" rIns="111012" bIns="55506" rtlCol="0" anchor="ctr"/>
          <a:lstStyle/>
          <a:p>
            <a:pPr algn="r"/>
            <a:endParaRPr lang="en-US" sz="2200" dirty="0"/>
          </a:p>
        </p:txBody>
      </p:sp>
      <p:sp>
        <p:nvSpPr>
          <p:cNvPr id="8" name="TextBox 7"/>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9" name="Title 2"/>
          <p:cNvSpPr>
            <a:spLocks noGrp="1"/>
          </p:cNvSpPr>
          <p:nvPr>
            <p:ph type="title"/>
          </p:nvPr>
        </p:nvSpPr>
        <p:spPr>
          <a:xfrm>
            <a:off x="276331" y="-2"/>
            <a:ext cx="11882227" cy="1143001"/>
          </a:xfrm>
        </p:spPr>
        <p:txBody>
          <a:bodyPr anchor="ctr"/>
          <a:lstStyle>
            <a:lvl1pPr>
              <a:defRPr sz="3200" b="1">
                <a:solidFill>
                  <a:schemeClr val="bg1"/>
                </a:solidFill>
              </a:defRPr>
            </a:lvl1pPr>
          </a:lstStyle>
          <a:p>
            <a:r>
              <a:rPr lang="en-US" smtClean="0"/>
              <a:t>Click to edit Master title style</a:t>
            </a:r>
            <a:endParaRPr lang="en-US" dirty="0"/>
          </a:p>
        </p:txBody>
      </p:sp>
      <p:sp>
        <p:nvSpPr>
          <p:cNvPr id="15"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7" name="Content Placeholder 3"/>
          <p:cNvSpPr>
            <a:spLocks noGrp="1"/>
          </p:cNvSpPr>
          <p:nvPr>
            <p:ph sz="quarter" idx="19"/>
          </p:nvPr>
        </p:nvSpPr>
        <p:spPr>
          <a:xfrm>
            <a:off x="276190" y="1262063"/>
            <a:ext cx="118825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230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column with grey footer">
    <p:spTree>
      <p:nvGrpSpPr>
        <p:cNvPr id="1" name=""/>
        <p:cNvGrpSpPr/>
        <p:nvPr/>
      </p:nvGrpSpPr>
      <p:grpSpPr>
        <a:xfrm>
          <a:off x="0" y="0"/>
          <a:ext cx="0" cy="0"/>
          <a:chOff x="0" y="0"/>
          <a:chExt cx="0" cy="0"/>
        </a:xfrm>
      </p:grpSpPr>
      <p:sp>
        <p:nvSpPr>
          <p:cNvPr id="2" name="Rectangle 1"/>
          <p:cNvSpPr/>
          <p:nvPr/>
        </p:nvSpPr>
        <p:spPr bwMode="auto">
          <a:xfrm>
            <a:off x="0" y="6291073"/>
            <a:ext cx="12434888" cy="703453"/>
          </a:xfrm>
          <a:prstGeom prst="rect">
            <a:avLst/>
          </a:prstGeom>
          <a:solidFill>
            <a:schemeClr val="tx1">
              <a:lumMod val="50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9" name="Rectangle 8"/>
          <p:cNvSpPr/>
          <p:nvPr/>
        </p:nvSpPr>
        <p:spPr bwMode="auto">
          <a:xfrm>
            <a:off x="0" y="1"/>
            <a:ext cx="12434888" cy="6291072"/>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8" name="TextBox 7"/>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12"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31" y="0"/>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1"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solidFill>
                  <a:schemeClr val="bg1"/>
                </a:solidFill>
              </a:rPr>
              <a:t>© comScore, Inc. Proprietary.</a:t>
            </a:r>
            <a:endParaRPr lang="en-US" sz="700" dirty="0">
              <a:solidFill>
                <a:schemeClr val="bg1"/>
              </a:solidFill>
            </a:endParaRPr>
          </a:p>
        </p:txBody>
      </p:sp>
      <p:sp>
        <p:nvSpPr>
          <p:cNvPr id="13" name="Content Placeholder 3"/>
          <p:cNvSpPr>
            <a:spLocks noGrp="1"/>
          </p:cNvSpPr>
          <p:nvPr>
            <p:ph sz="quarter" idx="19"/>
          </p:nvPr>
        </p:nvSpPr>
        <p:spPr>
          <a:xfrm>
            <a:off x="276190" y="1262063"/>
            <a:ext cx="118825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Score_Logo_2016_1c_White_TRBG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285" y="6502262"/>
            <a:ext cx="1795440" cy="347472"/>
          </a:xfrm>
          <a:prstGeom prst="rect">
            <a:avLst/>
          </a:prstGeom>
        </p:spPr>
      </p:pic>
    </p:spTree>
    <p:extLst>
      <p:ext uri="{BB962C8B-B14F-4D97-AF65-F5344CB8AC3E}">
        <p14:creationId xmlns:p14="http://schemas.microsoft.com/office/powerpoint/2010/main" val="292673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column with orange footer">
    <p:spTree>
      <p:nvGrpSpPr>
        <p:cNvPr id="1" name=""/>
        <p:cNvGrpSpPr/>
        <p:nvPr/>
      </p:nvGrpSpPr>
      <p:grpSpPr>
        <a:xfrm>
          <a:off x="0" y="0"/>
          <a:ext cx="0" cy="0"/>
          <a:chOff x="0" y="0"/>
          <a:chExt cx="0" cy="0"/>
        </a:xfrm>
      </p:grpSpPr>
      <p:pic>
        <p:nvPicPr>
          <p:cNvPr id="6" name="Content Placeholder 8" descr="DustCoverSlide_blank.png"/>
          <p:cNvPicPr>
            <a:picLocks noChangeAspect="1"/>
          </p:cNvPicPr>
          <p:nvPr/>
        </p:nvPicPr>
        <p:blipFill rotWithShape="1">
          <a:blip r:embed="rId2" cstate="screen">
            <a:extLst>
              <a:ext uri="{28A0092B-C50C-407E-A947-70E740481C1C}">
                <a14:useLocalDpi xmlns:a14="http://schemas.microsoft.com/office/drawing/2010/main"/>
              </a:ext>
            </a:extLst>
          </a:blip>
          <a:srcRect l="-2" t="-18"/>
          <a:stretch/>
        </p:blipFill>
        <p:spPr>
          <a:xfrm>
            <a:off x="1" y="1"/>
            <a:ext cx="12445836" cy="6994525"/>
          </a:xfrm>
          <a:prstGeom prst="rect">
            <a:avLst/>
          </a:prstGeom>
        </p:spPr>
      </p:pic>
      <p:sp>
        <p:nvSpPr>
          <p:cNvPr id="9" name="Rectangle 8"/>
          <p:cNvSpPr/>
          <p:nvPr/>
        </p:nvSpPr>
        <p:spPr bwMode="auto">
          <a:xfrm>
            <a:off x="0" y="1"/>
            <a:ext cx="12434888" cy="6291072"/>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marL="0" marR="0" indent="0" algn="ctr" defTabSz="914309"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8" name="TextBox 7"/>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12"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31" y="0"/>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1"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solidFill>
                  <a:schemeClr val="bg1"/>
                </a:solidFill>
              </a:rPr>
              <a:t>© comScore, Inc. Proprietary.</a:t>
            </a:r>
            <a:endParaRPr lang="en-US" sz="700" dirty="0">
              <a:solidFill>
                <a:schemeClr val="bg1"/>
              </a:solidFill>
            </a:endParaRPr>
          </a:p>
        </p:txBody>
      </p:sp>
      <p:sp>
        <p:nvSpPr>
          <p:cNvPr id="13" name="Content Placeholder 3"/>
          <p:cNvSpPr>
            <a:spLocks noGrp="1"/>
          </p:cNvSpPr>
          <p:nvPr>
            <p:ph sz="quarter" idx="19"/>
          </p:nvPr>
        </p:nvSpPr>
        <p:spPr>
          <a:xfrm>
            <a:off x="276190" y="1262063"/>
            <a:ext cx="1188250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Score_Logo_2016_1c_White_TRBG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85" y="6502262"/>
            <a:ext cx="1795440" cy="347472"/>
          </a:xfrm>
          <a:prstGeom prst="rect">
            <a:avLst/>
          </a:prstGeom>
        </p:spPr>
      </p:pic>
    </p:spTree>
    <p:extLst>
      <p:ext uri="{BB962C8B-B14F-4D97-AF65-F5344CB8AC3E}">
        <p14:creationId xmlns:p14="http://schemas.microsoft.com/office/powerpoint/2010/main" val="2110861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column with top text">
    <p:spTree>
      <p:nvGrpSpPr>
        <p:cNvPr id="1" name=""/>
        <p:cNvGrpSpPr/>
        <p:nvPr/>
      </p:nvGrpSpPr>
      <p:grpSpPr>
        <a:xfrm>
          <a:off x="0" y="0"/>
          <a:ext cx="0" cy="0"/>
          <a:chOff x="0" y="0"/>
          <a:chExt cx="0" cy="0"/>
        </a:xfrm>
      </p:grpSpPr>
      <p:sp>
        <p:nvSpPr>
          <p:cNvPr id="7" name="Content Placeholder 3"/>
          <p:cNvSpPr>
            <a:spLocks noGrp="1"/>
          </p:cNvSpPr>
          <p:nvPr>
            <p:ph sz="quarter" idx="19"/>
          </p:nvPr>
        </p:nvSpPr>
        <p:spPr>
          <a:xfrm>
            <a:off x="276190" y="2176272"/>
            <a:ext cx="11882508" cy="41149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11442488" y="6458981"/>
            <a:ext cx="992400" cy="363918"/>
          </a:xfrm>
          <a:prstGeom prst="rect">
            <a:avLst/>
          </a:prstGeom>
        </p:spPr>
        <p:txBody>
          <a:bodyPr vert="horz" lIns="222025" tIns="55506" rIns="222025" bIns="55506"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2" name="Text Placeholder 7"/>
          <p:cNvSpPr>
            <a:spLocks noGrp="1"/>
          </p:cNvSpPr>
          <p:nvPr>
            <p:ph type="body" sz="quarter" idx="13"/>
          </p:nvPr>
        </p:nvSpPr>
        <p:spPr>
          <a:xfrm>
            <a:off x="276331" y="1261872"/>
            <a:ext cx="11882227"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500" dirty="0" smtClean="0">
                <a:solidFill>
                  <a:schemeClr val="accent1"/>
                </a:solidFill>
              </a:defRPr>
            </a:lvl3pPr>
            <a:lvl4pPr>
              <a:defRPr lang="en-US" sz="120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17" hasCustomPrompt="1"/>
          </p:nvPr>
        </p:nvSpPr>
        <p:spPr>
          <a:xfrm>
            <a:off x="4326874" y="6355519"/>
            <a:ext cx="5868770"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309"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31" y="0"/>
            <a:ext cx="11882227"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 Placeholder 13"/>
          <p:cNvSpPr>
            <a:spLocks noGrp="1"/>
          </p:cNvSpPr>
          <p:nvPr>
            <p:ph type="body" idx="1"/>
          </p:nvPr>
        </p:nvSpPr>
        <p:spPr>
          <a:xfrm>
            <a:off x="276331" y="1265765"/>
            <a:ext cx="11882227" cy="5029200"/>
          </a:xfrm>
          <a:prstGeom prst="rect">
            <a:avLst/>
          </a:prstGeom>
        </p:spPr>
        <p:txBody>
          <a:bodyPr vert="horz" lIns="111026" tIns="55513" rIns="111026" bIns="555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276331" y="-1"/>
            <a:ext cx="11882227" cy="1143000"/>
          </a:xfrm>
          <a:prstGeom prst="rect">
            <a:avLst/>
          </a:prstGeom>
        </p:spPr>
        <p:txBody>
          <a:bodyPr vert="horz" lIns="111026" tIns="0" rIns="111026" bIns="55513" rtlCol="0" anchor="ctr" anchorCtr="0">
            <a:noAutofit/>
          </a:bodyPr>
          <a:lstStyle/>
          <a:p>
            <a:r>
              <a:rPr lang="en-US" smtClean="0"/>
              <a:t>Click to edit Master title style</a:t>
            </a:r>
            <a:endParaRPr lang="en-US" dirty="0"/>
          </a:p>
        </p:txBody>
      </p:sp>
      <p:sp>
        <p:nvSpPr>
          <p:cNvPr id="8" name="Date Placeholder 3"/>
          <p:cNvSpPr txBox="1">
            <a:spLocks/>
          </p:cNvSpPr>
          <p:nvPr/>
        </p:nvSpPr>
        <p:spPr>
          <a:xfrm>
            <a:off x="10269925" y="6355520"/>
            <a:ext cx="1371425" cy="467381"/>
          </a:xfrm>
          <a:prstGeom prst="rect">
            <a:avLst/>
          </a:prstGeom>
        </p:spPr>
        <p:txBody>
          <a:bodyPr vert="horz" lIns="0" tIns="55506" rIns="0" bIns="55506"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sz="700" dirty="0" smtClean="0"/>
              <a:t>© comScore, Inc. Proprietary.</a:t>
            </a:r>
            <a:endParaRPr lang="en-US" sz="700" dirty="0"/>
          </a:p>
        </p:txBody>
      </p:sp>
      <p:pic>
        <p:nvPicPr>
          <p:cNvPr id="6" name="Picture 5" descr="comScore_Logo_2016_RGB.png"/>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34621" y="6502540"/>
            <a:ext cx="1804001" cy="349129"/>
          </a:xfrm>
          <a:prstGeom prst="rect">
            <a:avLst/>
          </a:prstGeom>
        </p:spPr>
      </p:pic>
    </p:spTree>
  </p:cSld>
  <p:clrMap bg1="lt1" tx1="dk1" bg2="lt2" tx2="dk2" accent1="accent1" accent2="accent2" accent3="accent3" accent4="accent4" accent5="accent5" accent6="accent6" hlink="hlink" folHlink="folHlink"/>
  <p:sldLayoutIdLst>
    <p:sldLayoutId id="2147483892" r:id="rId1"/>
    <p:sldLayoutId id="2147483868" r:id="rId2"/>
    <p:sldLayoutId id="2147483880" r:id="rId3"/>
    <p:sldLayoutId id="2147483895" r:id="rId4"/>
    <p:sldLayoutId id="2147483873" r:id="rId5"/>
    <p:sldLayoutId id="2147483875" r:id="rId6"/>
    <p:sldLayoutId id="2147483893" r:id="rId7"/>
    <p:sldLayoutId id="2147483889" r:id="rId8"/>
    <p:sldLayoutId id="2147483871" r:id="rId9"/>
    <p:sldLayoutId id="2147483849" r:id="rId10"/>
    <p:sldLayoutId id="2147483876" r:id="rId11"/>
    <p:sldLayoutId id="2147483872" r:id="rId12"/>
    <p:sldLayoutId id="2147483852" r:id="rId13"/>
    <p:sldLayoutId id="2147483874" r:id="rId14"/>
    <p:sldLayoutId id="2147483877" r:id="rId15"/>
    <p:sldLayoutId id="2147483845" r:id="rId16"/>
    <p:sldLayoutId id="2147483846" r:id="rId17"/>
    <p:sldLayoutId id="2147483847" r:id="rId18"/>
    <p:sldLayoutId id="2147483850" r:id="rId19"/>
    <p:sldLayoutId id="2147483853" r:id="rId20"/>
    <p:sldLayoutId id="2147483891" r:id="rId21"/>
    <p:sldLayoutId id="2147483859" r:id="rId22"/>
    <p:sldLayoutId id="2147483862" r:id="rId23"/>
    <p:sldLayoutId id="2147483865" r:id="rId24"/>
    <p:sldLayoutId id="2147483894" r:id="rId25"/>
    <p:sldLayoutId id="2147483896" r:id="rId26"/>
    <p:sldLayoutId id="2147483888" r:id="rId27"/>
    <p:sldLayoutId id="2147483899" r:id="rId28"/>
    <p:sldLayoutId id="2147483898" r:id="rId29"/>
    <p:sldLayoutId id="2147483897" r:id="rId30"/>
    <p:sldLayoutId id="2147483901" r:id="rId31"/>
    <p:sldLayoutId id="2147483903" r:id="rId32"/>
  </p:sldLayoutIdLst>
  <p:timing>
    <p:tnLst>
      <p:par>
        <p:cTn id="1" dur="indefinite" restart="never" nodeType="tmRoot"/>
      </p:par>
    </p:tnLst>
  </p:timing>
  <p:hf sldNum="0" hdr="0" ftr="0"/>
  <p:txStyles>
    <p:titleStyle>
      <a:lvl1pPr eaLnBrk="1" hangingPunct="1">
        <a:defRPr sz="3200" b="1">
          <a:solidFill>
            <a:schemeClr val="tx2"/>
          </a:solidFill>
          <a:latin typeface="+mn-lt"/>
          <a:cs typeface="Arial"/>
        </a:defRPr>
      </a:lvl1pPr>
    </p:titleStyle>
    <p:bodyStyle>
      <a:lvl1pPr marL="0" indent="0" eaLnBrk="1" hangingPunct="1">
        <a:lnSpc>
          <a:spcPct val="120000"/>
        </a:lnSpc>
        <a:spcBef>
          <a:spcPts val="900"/>
        </a:spcBef>
        <a:spcAft>
          <a:spcPts val="600"/>
        </a:spcAft>
        <a:defRPr lang="en-US" sz="2400" b="1" dirty="0" smtClean="0">
          <a:solidFill>
            <a:schemeClr val="tx2"/>
          </a:solidFill>
          <a:latin typeface="+mn-lt"/>
          <a:ea typeface="+mn-ea"/>
          <a:cs typeface="+mn-cs"/>
        </a:defRPr>
      </a:lvl1pPr>
      <a:lvl2pPr marL="230165" indent="-230165" eaLnBrk="1" hangingPunct="1">
        <a:lnSpc>
          <a:spcPct val="120000"/>
        </a:lnSpc>
        <a:spcBef>
          <a:spcPts val="0"/>
        </a:spcBef>
        <a:spcAft>
          <a:spcPts val="600"/>
        </a:spcAft>
        <a:buClr>
          <a:schemeClr val="tx2"/>
        </a:buClr>
        <a:buFont typeface="Wingdings" pitchFamily="2" charset="2"/>
        <a:buChar char="§"/>
        <a:defRPr lang="en-US" sz="2400" b="0" kern="0" baseline="0" dirty="0" smtClean="0">
          <a:solidFill>
            <a:schemeClr val="tx2"/>
          </a:solidFill>
          <a:latin typeface="+mn-lt"/>
          <a:ea typeface="+mn-ea"/>
          <a:cs typeface="+mn-cs"/>
        </a:defRPr>
      </a:lvl2pPr>
      <a:lvl3pPr marL="396835" indent="-166671" eaLnBrk="1" hangingPunct="1">
        <a:lnSpc>
          <a:spcPct val="120000"/>
        </a:lnSpc>
        <a:spcBef>
          <a:spcPts val="0"/>
        </a:spcBef>
        <a:spcAft>
          <a:spcPts val="600"/>
        </a:spcAft>
        <a:buClr>
          <a:schemeClr val="tx2"/>
        </a:buClr>
        <a:buFont typeface="Arial" panose="020B0604020202020204" pitchFamily="34" charset="0"/>
        <a:buChar char="̵"/>
        <a:defRPr lang="en-US" sz="1800" b="0" kern="0" spc="-10" baseline="0" dirty="0">
          <a:solidFill>
            <a:schemeClr val="bg2"/>
          </a:solidFill>
          <a:latin typeface="+mn-lt"/>
          <a:ea typeface="+mn-ea"/>
          <a:cs typeface="+mn-cs"/>
        </a:defRPr>
      </a:lvl3pPr>
      <a:lvl4pPr marL="628587" indent="-226990" eaLnBrk="1" hangingPunct="1">
        <a:lnSpc>
          <a:spcPct val="120000"/>
        </a:lnSpc>
        <a:spcBef>
          <a:spcPts val="0"/>
        </a:spcBef>
        <a:spcAft>
          <a:spcPts val="600"/>
        </a:spcAft>
        <a:buClr>
          <a:schemeClr val="tx2"/>
        </a:buClr>
        <a:buFont typeface="Arial" panose="020B0604020202020204" pitchFamily="34" charset="0"/>
        <a:buChar char="•"/>
        <a:tabLst/>
        <a:defRPr lang="en-US" sz="1800" b="1" i="0" baseline="0" dirty="0" smtClean="0">
          <a:solidFill>
            <a:schemeClr val="bg1">
              <a:lumMod val="50000"/>
            </a:schemeClr>
          </a:solidFill>
          <a:latin typeface="+mn-lt"/>
          <a:ea typeface="+mn-ea"/>
          <a:cs typeface="+mn-cs"/>
        </a:defRPr>
      </a:lvl4pPr>
      <a:lvl5pPr marL="628587" indent="0" algn="l" rtl="0" eaLnBrk="1" fontAlgn="base" hangingPunct="1">
        <a:lnSpc>
          <a:spcPct val="120000"/>
        </a:lnSpc>
        <a:spcBef>
          <a:spcPts val="0"/>
        </a:spcBef>
        <a:spcAft>
          <a:spcPts val="600"/>
        </a:spcAft>
        <a:buClr>
          <a:srgbClr val="000000"/>
        </a:buClr>
        <a:buFontTx/>
        <a:buNone/>
        <a:tabLst>
          <a:tab pos="1532244" algn="l"/>
        </a:tabLst>
        <a:defRPr lang="en-US" sz="1500" b="0" dirty="0">
          <a:solidFill>
            <a:schemeClr val="accent3"/>
          </a:solidFill>
          <a:latin typeface="+mn-lt"/>
          <a:ea typeface="+mn-ea"/>
          <a:cs typeface="+mn-cs"/>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72" y="447"/>
            <a:ext cx="12442261" cy="6993632"/>
          </a:xfrm>
          <a:prstGeom prst="rect">
            <a:avLst/>
          </a:prstGeom>
          <a:solidFill>
            <a:schemeClr val="accent2"/>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5" name="Rectangle 4"/>
          <p:cNvSpPr/>
          <p:nvPr/>
        </p:nvSpPr>
        <p:spPr bwMode="auto">
          <a:xfrm>
            <a:off x="1" y="4343292"/>
            <a:ext cx="12434888" cy="2650787"/>
          </a:xfrm>
          <a:prstGeom prst="rect">
            <a:avLst/>
          </a:prstGeom>
          <a:solidFill>
            <a:schemeClr val="tx1">
              <a:lumMod val="75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8" name="Title 7"/>
          <p:cNvSpPr>
            <a:spLocks noGrp="1"/>
          </p:cNvSpPr>
          <p:nvPr>
            <p:ph type="ctrTitle"/>
          </p:nvPr>
        </p:nvSpPr>
        <p:spPr/>
        <p:txBody>
          <a:bodyPr/>
          <a:lstStyle/>
          <a:p>
            <a:r>
              <a:rPr lang="en-US" dirty="0" smtClean="0"/>
              <a:t> </a:t>
            </a:r>
            <a:endParaRPr lang="en-US" dirty="0"/>
          </a:p>
        </p:txBody>
      </p:sp>
      <p:sp>
        <p:nvSpPr>
          <p:cNvPr id="9" name="Subtitle 8"/>
          <p:cNvSpPr>
            <a:spLocks noGrp="1"/>
          </p:cNvSpPr>
          <p:nvPr>
            <p:ph type="subTitle" idx="1"/>
          </p:nvPr>
        </p:nvSpPr>
        <p:spPr/>
        <p:txBody>
          <a:bodyPr/>
          <a:lstStyle/>
          <a:p>
            <a:r>
              <a:rPr lang="en-US" dirty="0" smtClean="0"/>
              <a:t> </a:t>
            </a:r>
            <a:endParaRPr lang="en-US" dirty="0"/>
          </a:p>
        </p:txBody>
      </p:sp>
      <p:sp>
        <p:nvSpPr>
          <p:cNvPr id="10" name="Text Placeholder 9"/>
          <p:cNvSpPr>
            <a:spLocks noGrp="1"/>
          </p:cNvSpPr>
          <p:nvPr>
            <p:ph type="body" sz="quarter" idx="12"/>
          </p:nvPr>
        </p:nvSpPr>
        <p:spPr/>
        <p:txBody>
          <a:bodyPr/>
          <a:lstStyle/>
          <a:p>
            <a:r>
              <a:rPr lang="en-US" dirty="0" smtClean="0"/>
              <a:t> </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0395" y="795401"/>
            <a:ext cx="6666724" cy="154357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592" y="4908283"/>
            <a:ext cx="5119704" cy="1069693"/>
          </a:xfrm>
          <a:prstGeom prst="rect">
            <a:avLst/>
          </a:prstGeom>
        </p:spPr>
      </p:pic>
      <p:sp>
        <p:nvSpPr>
          <p:cNvPr id="11" name="Content Placeholder 1"/>
          <p:cNvSpPr txBox="1">
            <a:spLocks/>
          </p:cNvSpPr>
          <p:nvPr/>
        </p:nvSpPr>
        <p:spPr>
          <a:xfrm>
            <a:off x="-7372" y="2824566"/>
            <a:ext cx="12442261" cy="1518726"/>
          </a:xfrm>
          <a:prstGeom prst="rect">
            <a:avLst/>
          </a:prstGeom>
        </p:spPr>
        <p:txBody>
          <a:bodyPr>
            <a:normAutofit/>
          </a:bodyPr>
          <a:lstStyle>
            <a:lvl1pPr marL="0" indent="0" eaLnBrk="1" hangingPunct="1">
              <a:lnSpc>
                <a:spcPct val="120000"/>
              </a:lnSpc>
              <a:spcBef>
                <a:spcPts val="900"/>
              </a:spcBef>
              <a:spcAft>
                <a:spcPts val="600"/>
              </a:spcAft>
              <a:defRPr lang="en-US" sz="2400" b="1" dirty="0" smtClean="0">
                <a:solidFill>
                  <a:schemeClr val="tx2"/>
                </a:solidFill>
                <a:latin typeface="+mn-lt"/>
                <a:ea typeface="+mn-ea"/>
                <a:cs typeface="+mn-cs"/>
              </a:defRPr>
            </a:lvl1pPr>
            <a:lvl2pPr marL="230188" indent="-230188" eaLnBrk="1" hangingPunct="1">
              <a:lnSpc>
                <a:spcPct val="120000"/>
              </a:lnSpc>
              <a:spcBef>
                <a:spcPts val="0"/>
              </a:spcBef>
              <a:spcAft>
                <a:spcPts val="600"/>
              </a:spcAft>
              <a:buClr>
                <a:schemeClr val="tx2"/>
              </a:buClr>
              <a:buFont typeface="Wingdings" pitchFamily="2" charset="2"/>
              <a:buChar char="§"/>
              <a:defRPr lang="en-US" sz="2400" b="0" kern="0" baseline="0" dirty="0" smtClean="0">
                <a:solidFill>
                  <a:schemeClr val="tx2"/>
                </a:solidFill>
                <a:latin typeface="+mn-lt"/>
                <a:ea typeface="+mn-ea"/>
                <a:cs typeface="+mn-cs"/>
              </a:defRPr>
            </a:lvl2pPr>
            <a:lvl3pPr marL="396875" indent="-166688" eaLnBrk="1" hangingPunct="1">
              <a:lnSpc>
                <a:spcPct val="120000"/>
              </a:lnSpc>
              <a:spcBef>
                <a:spcPts val="0"/>
              </a:spcBef>
              <a:spcAft>
                <a:spcPts val="600"/>
              </a:spcAft>
              <a:buClr>
                <a:schemeClr val="tx2"/>
              </a:buClr>
              <a:buFont typeface="Arial" panose="020B0604020202020204" pitchFamily="34" charset="0"/>
              <a:buChar char="̵"/>
              <a:defRPr lang="en-US" sz="1800" b="0" kern="0" spc="-10" baseline="0" dirty="0">
                <a:solidFill>
                  <a:schemeClr val="bg2"/>
                </a:solidFill>
                <a:latin typeface="+mn-lt"/>
                <a:ea typeface="+mn-ea"/>
                <a:cs typeface="+mn-cs"/>
              </a:defRPr>
            </a:lvl3pPr>
            <a:lvl4pPr marL="628650" indent="-227013" eaLnBrk="1" hangingPunct="1">
              <a:lnSpc>
                <a:spcPct val="120000"/>
              </a:lnSpc>
              <a:spcBef>
                <a:spcPts val="0"/>
              </a:spcBef>
              <a:spcAft>
                <a:spcPts val="600"/>
              </a:spcAft>
              <a:buClr>
                <a:schemeClr val="tx2"/>
              </a:buClr>
              <a:buFont typeface="Arial" panose="020B0604020202020204" pitchFamily="34" charset="0"/>
              <a:buChar char="•"/>
              <a:tabLst/>
              <a:defRPr lang="en-US" sz="1800" b="1" i="0" baseline="0" dirty="0" smtClean="0">
                <a:solidFill>
                  <a:schemeClr val="bg1">
                    <a:lumMod val="50000"/>
                  </a:schemeClr>
                </a:solidFill>
                <a:latin typeface="+mn-lt"/>
                <a:ea typeface="+mn-ea"/>
                <a:cs typeface="+mn-cs"/>
              </a:defRPr>
            </a:lvl4pPr>
            <a:lvl5pPr marL="628650" indent="0" algn="l" rtl="0" eaLnBrk="1" fontAlgn="base" hangingPunct="1">
              <a:lnSpc>
                <a:spcPct val="120000"/>
              </a:lnSpc>
              <a:spcBef>
                <a:spcPts val="0"/>
              </a:spcBef>
              <a:spcAft>
                <a:spcPts val="600"/>
              </a:spcAft>
              <a:buClr>
                <a:srgbClr val="000000"/>
              </a:buClr>
              <a:buFontTx/>
              <a:buNone/>
              <a:tabLst>
                <a:tab pos="1532397" algn="l"/>
              </a:tabLst>
              <a:defRPr lang="en-US" sz="1500" b="0" dirty="0">
                <a:solidFill>
                  <a:schemeClr val="accent3"/>
                </a:solidFill>
                <a:latin typeface="+mn-lt"/>
                <a:ea typeface="+mn-ea"/>
                <a:cs typeface="+mn-cs"/>
              </a:defRPr>
            </a:lvl5pPr>
          </a:lstStyle>
          <a:p>
            <a:pPr algn="ctr" defTabSz="914309">
              <a:lnSpc>
                <a:spcPct val="100000"/>
              </a:lnSpc>
            </a:pPr>
            <a:r>
              <a:rPr lang="en-US" sz="3200" b="0" kern="0" dirty="0">
                <a:solidFill>
                  <a:schemeClr val="bg1"/>
                </a:solidFill>
              </a:rPr>
              <a:t>We are creating the new model</a:t>
            </a:r>
            <a:br>
              <a:rPr lang="en-US" sz="3200" b="0" kern="0" dirty="0">
                <a:solidFill>
                  <a:schemeClr val="bg1"/>
                </a:solidFill>
              </a:rPr>
            </a:br>
            <a:r>
              <a:rPr lang="en-US" sz="3200" b="0" kern="0" dirty="0">
                <a:solidFill>
                  <a:schemeClr val="bg1"/>
                </a:solidFill>
              </a:rPr>
              <a:t>for a dynamic, cross-platform world</a:t>
            </a:r>
            <a:r>
              <a:rPr lang="en-US" sz="2000" b="0" kern="0" dirty="0">
                <a:solidFill>
                  <a:schemeClr val="bg1"/>
                </a:solidFill>
              </a:rPr>
              <a:t>.</a:t>
            </a:r>
            <a:endParaRPr lang="en-US" sz="2000" b="0" kern="0" dirty="0">
              <a:solidFill>
                <a:schemeClr val="bg1"/>
              </a:solidFill>
            </a:endParaRPr>
          </a:p>
        </p:txBody>
      </p:sp>
    </p:spTree>
    <p:extLst>
      <p:ext uri="{BB962C8B-B14F-4D97-AF65-F5344CB8AC3E}">
        <p14:creationId xmlns:p14="http://schemas.microsoft.com/office/powerpoint/2010/main" val="125822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76332" y="445"/>
            <a:ext cx="11882226" cy="1142854"/>
          </a:xfrm>
        </p:spPr>
        <p:txBody>
          <a:bodyPr/>
          <a:lstStyle/>
          <a:p>
            <a:r>
              <a:rPr lang="en-US" sz="2800" dirty="0"/>
              <a:t>Solving Cross-Platform Measurement: CIMM Describes </a:t>
            </a:r>
            <a:r>
              <a:rPr lang="en-US" sz="2800" dirty="0"/>
              <a:t>I</a:t>
            </a:r>
            <a:r>
              <a:rPr lang="en-US" sz="2800" dirty="0"/>
              <a:t>t </a:t>
            </a:r>
            <a:r>
              <a:rPr lang="en-US" sz="2800" dirty="0"/>
              <a:t>B</a:t>
            </a:r>
            <a:r>
              <a:rPr lang="en-US" sz="2800" dirty="0"/>
              <a:t>est</a:t>
            </a:r>
            <a:endParaRPr lang="en-US" sz="2800" dirty="0"/>
          </a:p>
        </p:txBody>
      </p:sp>
      <p:sp>
        <p:nvSpPr>
          <p:cNvPr id="16" name="TextBox 15"/>
          <p:cNvSpPr txBox="1"/>
          <p:nvPr/>
        </p:nvSpPr>
        <p:spPr>
          <a:xfrm>
            <a:off x="6563764" y="1813178"/>
            <a:ext cx="4795515" cy="4249851"/>
          </a:xfrm>
          <a:prstGeom prst="rect">
            <a:avLst/>
          </a:prstGeom>
          <a:noFill/>
        </p:spPr>
        <p:txBody>
          <a:bodyPr wrap="square" rtlCol="0">
            <a:spAutoFit/>
          </a:bodyPr>
          <a:lstStyle/>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HYBRID</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PASSIVE</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MASSIVE</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PERSON-CENTRIC</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HOLISTIC</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COMPARABLE</a:t>
            </a:r>
          </a:p>
          <a:p>
            <a:pPr marL="457154" indent="-457154" defTabSz="914309">
              <a:lnSpc>
                <a:spcPct val="120000"/>
              </a:lnSpc>
              <a:spcBef>
                <a:spcPts val="729"/>
              </a:spcBef>
              <a:buClr>
                <a:srgbClr val="0099CC"/>
              </a:buClr>
              <a:buFont typeface="Wingdings" charset="2"/>
              <a:buChar char="ü"/>
            </a:pPr>
            <a:r>
              <a:rPr lang="en-US" sz="2800" b="1" kern="0" dirty="0">
                <a:solidFill>
                  <a:srgbClr val="444444"/>
                </a:solidFill>
              </a:rPr>
              <a:t>CONTENT &amp; ADS</a:t>
            </a:r>
          </a:p>
        </p:txBody>
      </p:sp>
      <p:sp>
        <p:nvSpPr>
          <p:cNvPr id="3" name="TextBox 2"/>
          <p:cNvSpPr txBox="1"/>
          <p:nvPr/>
        </p:nvSpPr>
        <p:spPr>
          <a:xfrm>
            <a:off x="6563764" y="1134592"/>
            <a:ext cx="4795515" cy="561885"/>
          </a:xfrm>
          <a:prstGeom prst="rect">
            <a:avLst/>
          </a:prstGeom>
          <a:noFill/>
        </p:spPr>
        <p:txBody>
          <a:bodyPr wrap="square" rtlCol="0">
            <a:spAutoFit/>
          </a:bodyPr>
          <a:lstStyle/>
          <a:p>
            <a:pPr defTabSz="914309">
              <a:lnSpc>
                <a:spcPct val="120000"/>
              </a:lnSpc>
              <a:spcBef>
                <a:spcPts val="729"/>
              </a:spcBef>
            </a:pPr>
            <a:r>
              <a:rPr lang="en-US" sz="2800" b="1" kern="0" dirty="0" smtClean="0">
                <a:solidFill>
                  <a:srgbClr val="0099CC"/>
                </a:solidFill>
              </a:rPr>
              <a:t>comScore solution pillars:</a:t>
            </a:r>
            <a:endParaRPr lang="en-US" sz="2800" b="1" kern="0" dirty="0">
              <a:solidFill>
                <a:srgbClr val="0099CC"/>
              </a:solidFill>
            </a:endParaRPr>
          </a:p>
        </p:txBody>
      </p:sp>
      <p:pic>
        <p:nvPicPr>
          <p:cNvPr id="4" name="Picture 3"/>
          <p:cNvPicPr>
            <a:picLocks noChangeAspect="1"/>
          </p:cNvPicPr>
          <p:nvPr/>
        </p:nvPicPr>
        <p:blipFill>
          <a:blip r:embed="rId2"/>
          <a:stretch>
            <a:fillRect/>
          </a:stretch>
        </p:blipFill>
        <p:spPr>
          <a:xfrm>
            <a:off x="549937" y="1204033"/>
            <a:ext cx="4239944" cy="5057957"/>
          </a:xfrm>
          <a:prstGeom prst="rect">
            <a:avLst/>
          </a:prstGeom>
          <a:ln>
            <a:noFill/>
          </a:ln>
        </p:spPr>
      </p:pic>
      <p:sp>
        <p:nvSpPr>
          <p:cNvPr id="2" name="Triangle 1"/>
          <p:cNvSpPr/>
          <p:nvPr/>
        </p:nvSpPr>
        <p:spPr bwMode="auto">
          <a:xfrm rot="5400000">
            <a:off x="2754580" y="3189676"/>
            <a:ext cx="5223028" cy="1112861"/>
          </a:xfrm>
          <a:prstGeom prst="triangle">
            <a:avLst/>
          </a:prstGeom>
          <a:gradFill flip="none" rotWithShape="1">
            <a:gsLst>
              <a:gs pos="0">
                <a:srgbClr val="BFBFBF">
                  <a:tint val="66000"/>
                  <a:satMod val="160000"/>
                </a:srgbClr>
              </a:gs>
              <a:gs pos="50000">
                <a:srgbClr val="BFBFBF">
                  <a:tint val="44500"/>
                  <a:satMod val="160000"/>
                </a:srgbClr>
              </a:gs>
              <a:gs pos="100000">
                <a:srgbClr val="BFBFBF">
                  <a:tint val="23500"/>
                  <a:satMod val="160000"/>
                </a:srgbClr>
              </a:gs>
            </a:gsLst>
            <a:lin ang="5400000" scaled="1"/>
            <a:tileRect/>
          </a:gra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5" name="Rectangle 4"/>
          <p:cNvSpPr/>
          <p:nvPr/>
        </p:nvSpPr>
        <p:spPr bwMode="auto">
          <a:xfrm>
            <a:off x="457143" y="1134592"/>
            <a:ext cx="4352520" cy="5223026"/>
          </a:xfrm>
          <a:prstGeom prst="rect">
            <a:avLst/>
          </a:prstGeom>
          <a:noFill/>
          <a:ln w="3175">
            <a:solidFill>
              <a:srgbClr val="0099C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802250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45" y="-45267"/>
            <a:ext cx="12630422" cy="6339693"/>
          </a:xfrm>
          <a:prstGeom prst="rect">
            <a:avLst/>
          </a:prstGeom>
        </p:spPr>
      </p:pic>
      <p:sp>
        <p:nvSpPr>
          <p:cNvPr id="2" name="Title 1"/>
          <p:cNvSpPr>
            <a:spLocks noGrp="1"/>
          </p:cNvSpPr>
          <p:nvPr>
            <p:ph type="title"/>
          </p:nvPr>
        </p:nvSpPr>
        <p:spPr/>
        <p:txBody>
          <a:bodyPr/>
          <a:lstStyle/>
          <a:p>
            <a:r>
              <a:rPr lang="en-US" dirty="0"/>
              <a:t>The comScore </a:t>
            </a:r>
            <a:r>
              <a:rPr lang="en-US" dirty="0" smtClean="0"/>
              <a:t>Difference</a:t>
            </a:r>
            <a:endParaRPr lang="en-US" dirty="0"/>
          </a:p>
        </p:txBody>
      </p:sp>
      <p:sp>
        <p:nvSpPr>
          <p:cNvPr id="21" name="Content Placeholder 20"/>
          <p:cNvSpPr>
            <a:spLocks noGrp="1"/>
          </p:cNvSpPr>
          <p:nvPr>
            <p:ph type="body" sz="quarter" idx="17"/>
          </p:nvPr>
        </p:nvSpPr>
        <p:spPr/>
        <p:txBody>
          <a:bodyPr/>
          <a:lstStyle/>
          <a:p>
            <a:r>
              <a:rPr lang="en-US" dirty="0" smtClean="0"/>
              <a:t> </a:t>
            </a:r>
            <a:endParaRPr lang="en-US" dirty="0"/>
          </a:p>
        </p:txBody>
      </p:sp>
      <p:sp>
        <p:nvSpPr>
          <p:cNvPr id="11" name="Title 3"/>
          <p:cNvSpPr txBox="1">
            <a:spLocks/>
          </p:cNvSpPr>
          <p:nvPr/>
        </p:nvSpPr>
        <p:spPr>
          <a:xfrm>
            <a:off x="228572" y="119304"/>
            <a:ext cx="11882226" cy="1214692"/>
          </a:xfrm>
          <a:prstGeom prst="rect">
            <a:avLst/>
          </a:prstGeom>
        </p:spPr>
        <p:txBody>
          <a:bodyPr vert="horz" lIns="111012" tIns="45714" rIns="111012" bIns="55506" rtlCol="0" anchor="t" anchorCtr="0">
            <a:noAutofit/>
          </a:bodyPr>
          <a:lstStyle>
            <a:lvl1pPr eaLnBrk="1" hangingPunct="1">
              <a:defRPr sz="3200" b="1">
                <a:solidFill>
                  <a:schemeClr val="bg1"/>
                </a:solidFill>
                <a:latin typeface="+mn-lt"/>
                <a:cs typeface="Arial"/>
              </a:defRPr>
            </a:lvl1pPr>
          </a:lstStyle>
          <a:p>
            <a:pPr defTabSz="914309"/>
            <a:endParaRPr lang="en-US" sz="4000" kern="0" dirty="0"/>
          </a:p>
        </p:txBody>
      </p:sp>
      <p:sp>
        <p:nvSpPr>
          <p:cNvPr id="7" name="Content Placeholder 6"/>
          <p:cNvSpPr>
            <a:spLocks noGrp="1"/>
          </p:cNvSpPr>
          <p:nvPr>
            <p:ph sz="quarter" idx="14"/>
          </p:nvPr>
        </p:nvSpPr>
        <p:spPr>
          <a:xfrm>
            <a:off x="2103170" y="1262157"/>
            <a:ext cx="9477753" cy="4648005"/>
          </a:xfrm>
        </p:spPr>
        <p:txBody>
          <a:bodyPr>
            <a:noAutofit/>
          </a:bodyPr>
          <a:lstStyle/>
          <a:p>
            <a:r>
              <a:rPr lang="en-US" sz="6599" dirty="0">
                <a:cs typeface="Arial"/>
              </a:rPr>
              <a:t>Massive</a:t>
            </a:r>
            <a:r>
              <a:rPr lang="en-US" sz="6599" b="0" dirty="0">
                <a:cs typeface="Arial"/>
              </a:rPr>
              <a:t> </a:t>
            </a:r>
            <a:r>
              <a:rPr lang="en-US" sz="6599" b="0" dirty="0">
                <a:cs typeface="Arial"/>
              </a:rPr>
              <a:t>Scale </a:t>
            </a:r>
            <a:r>
              <a:rPr lang="en-US" sz="6599" b="0" dirty="0">
                <a:cs typeface="Arial"/>
              </a:rPr>
              <a:t>+ </a:t>
            </a:r>
            <a:br>
              <a:rPr lang="en-US" sz="6599" b="0" dirty="0">
                <a:cs typeface="Arial"/>
              </a:rPr>
            </a:br>
            <a:r>
              <a:rPr lang="en-US" sz="6599" dirty="0">
                <a:cs typeface="Arial"/>
              </a:rPr>
              <a:t>Smarter</a:t>
            </a:r>
            <a:r>
              <a:rPr lang="en-US" sz="6599" b="0" dirty="0">
                <a:cs typeface="Arial"/>
              </a:rPr>
              <a:t> Methodology </a:t>
            </a:r>
          </a:p>
          <a:p>
            <a:r>
              <a:rPr lang="en-US" sz="6599" dirty="0">
                <a:cs typeface="Arial"/>
              </a:rPr>
              <a:t>Better</a:t>
            </a:r>
            <a:r>
              <a:rPr lang="en-US" sz="6599" b="0" dirty="0">
                <a:cs typeface="Arial"/>
              </a:rPr>
              <a:t> Information</a:t>
            </a:r>
          </a:p>
        </p:txBody>
      </p:sp>
      <p:sp>
        <p:nvSpPr>
          <p:cNvPr id="6" name="Rectangle 5"/>
          <p:cNvSpPr/>
          <p:nvPr/>
        </p:nvSpPr>
        <p:spPr bwMode="auto">
          <a:xfrm>
            <a:off x="2103169" y="4004274"/>
            <a:ext cx="8228550" cy="36571"/>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fontScale="25000" lnSpcReduction="20000"/>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57279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solidFill>
            <a:schemeClr val="tx1">
              <a:lumMod val="50000"/>
            </a:schemeClr>
          </a:solidFill>
        </p:spPr>
        <p:txBody>
          <a:bodyPr/>
          <a:lstStyle/>
          <a:p>
            <a:endParaRPr lang="en-US" dirty="0"/>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a:ext>
            </a:extLst>
          </a:blip>
          <a:srcRect l="1643" r="904"/>
          <a:stretch/>
        </p:blipFill>
        <p:spPr>
          <a:xfrm>
            <a:off x="0" y="-262279"/>
            <a:ext cx="12463676" cy="6557619"/>
          </a:xfrm>
          <a:prstGeom prst="rect">
            <a:avLst/>
          </a:prstGeom>
        </p:spPr>
      </p:pic>
      <p:sp>
        <p:nvSpPr>
          <p:cNvPr id="24" name="Rectangle 23"/>
          <p:cNvSpPr/>
          <p:nvPr/>
        </p:nvSpPr>
        <p:spPr bwMode="auto">
          <a:xfrm>
            <a:off x="9333168" y="1629533"/>
            <a:ext cx="3130508" cy="4288819"/>
          </a:xfrm>
          <a:prstGeom prst="rect">
            <a:avLst/>
          </a:prstGeom>
          <a:solidFill>
            <a:srgbClr val="7030A0">
              <a:alpha val="20000"/>
            </a:srgb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23" name="Rectangle 22"/>
          <p:cNvSpPr/>
          <p:nvPr/>
        </p:nvSpPr>
        <p:spPr bwMode="auto">
          <a:xfrm>
            <a:off x="5814755" y="1629534"/>
            <a:ext cx="3526550" cy="4288819"/>
          </a:xfrm>
          <a:prstGeom prst="rect">
            <a:avLst/>
          </a:prstGeom>
          <a:solidFill>
            <a:srgbClr val="0099CC">
              <a:alpha val="20000"/>
            </a:srgb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4" name="Rectangle 13"/>
          <p:cNvSpPr/>
          <p:nvPr/>
        </p:nvSpPr>
        <p:spPr bwMode="auto">
          <a:xfrm>
            <a:off x="1" y="1629534"/>
            <a:ext cx="5805657" cy="4288819"/>
          </a:xfrm>
          <a:prstGeom prst="rect">
            <a:avLst/>
          </a:prstGeom>
          <a:solidFill>
            <a:srgbClr val="F37A20">
              <a:alpha val="20000"/>
            </a:srgb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17" y="1731854"/>
            <a:ext cx="11744398" cy="1559529"/>
          </a:xfrm>
          <a:prstGeom prst="rect">
            <a:avLst/>
          </a:prstGeom>
        </p:spPr>
      </p:pic>
      <p:sp>
        <p:nvSpPr>
          <p:cNvPr id="4" name="Content Placeholder 3"/>
          <p:cNvSpPr>
            <a:spLocks noGrp="1"/>
          </p:cNvSpPr>
          <p:nvPr>
            <p:ph sz="quarter" idx="19"/>
          </p:nvPr>
        </p:nvSpPr>
        <p:spPr/>
        <p:txBody>
          <a:bodyPr/>
          <a:lstStyle/>
          <a:p>
            <a:r>
              <a:rPr lang="en-US" dirty="0" smtClean="0"/>
              <a:t> </a:t>
            </a:r>
            <a:endParaRPr lang="en-US" dirty="0"/>
          </a:p>
        </p:txBody>
      </p:sp>
      <p:sp>
        <p:nvSpPr>
          <p:cNvPr id="5" name="Title 4"/>
          <p:cNvSpPr>
            <a:spLocks noGrp="1"/>
          </p:cNvSpPr>
          <p:nvPr>
            <p:ph type="title"/>
          </p:nvPr>
        </p:nvSpPr>
        <p:spPr/>
        <p:txBody>
          <a:bodyPr>
            <a:noAutofit/>
          </a:bodyPr>
          <a:lstStyle/>
          <a:p>
            <a:r>
              <a:rPr lang="en-US" dirty="0"/>
              <a:t>Precision Requires </a:t>
            </a:r>
            <a:r>
              <a:rPr lang="en-US" dirty="0" smtClean="0"/>
              <a:t>Scale</a:t>
            </a:r>
            <a:endParaRPr lang="en-US" sz="2400" b="0" dirty="0"/>
          </a:p>
        </p:txBody>
      </p:sp>
      <p:sp>
        <p:nvSpPr>
          <p:cNvPr id="7" name="Title 3"/>
          <p:cNvSpPr txBox="1">
            <a:spLocks/>
          </p:cNvSpPr>
          <p:nvPr/>
        </p:nvSpPr>
        <p:spPr>
          <a:xfrm>
            <a:off x="307529" y="3345953"/>
            <a:ext cx="1982735" cy="1403406"/>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260M</a:t>
            </a:r>
            <a:r>
              <a:rPr lang="en-US" sz="4000" dirty="0"/>
              <a:t/>
            </a:r>
            <a:br>
              <a:rPr lang="en-US" sz="4000" dirty="0"/>
            </a:br>
            <a:r>
              <a:rPr lang="en-US" sz="1800" dirty="0"/>
              <a:t>DESKTOP SCREENS </a:t>
            </a:r>
          </a:p>
        </p:txBody>
      </p:sp>
      <p:sp>
        <p:nvSpPr>
          <p:cNvPr id="8" name="Title 3"/>
          <p:cNvSpPr txBox="1">
            <a:spLocks/>
          </p:cNvSpPr>
          <p:nvPr/>
        </p:nvSpPr>
        <p:spPr>
          <a:xfrm>
            <a:off x="2427905" y="3345953"/>
            <a:ext cx="1782225" cy="1403406"/>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160M</a:t>
            </a:r>
            <a:r>
              <a:rPr lang="en-US" sz="2000" dirty="0"/>
              <a:t/>
            </a:r>
            <a:br>
              <a:rPr lang="en-US" sz="2000" dirty="0"/>
            </a:br>
            <a:r>
              <a:rPr lang="en-US" sz="1800" dirty="0"/>
              <a:t>MOBILE</a:t>
            </a:r>
            <a:br>
              <a:rPr lang="en-US" sz="1800" dirty="0"/>
            </a:br>
            <a:r>
              <a:rPr lang="en-US" sz="1800" dirty="0"/>
              <a:t>PHONES </a:t>
            </a:r>
            <a:endParaRPr lang="en-US" sz="1800" dirty="0"/>
          </a:p>
        </p:txBody>
      </p:sp>
      <p:sp>
        <p:nvSpPr>
          <p:cNvPr id="9" name="Title 3"/>
          <p:cNvSpPr txBox="1">
            <a:spLocks/>
          </p:cNvSpPr>
          <p:nvPr/>
        </p:nvSpPr>
        <p:spPr>
          <a:xfrm>
            <a:off x="4023433" y="3345953"/>
            <a:ext cx="1782225" cy="1403406"/>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95M</a:t>
            </a:r>
            <a:r>
              <a:rPr lang="en-US" sz="4000" dirty="0"/>
              <a:t/>
            </a:r>
            <a:br>
              <a:rPr lang="en-US" sz="4000" dirty="0"/>
            </a:br>
            <a:r>
              <a:rPr lang="en-US" sz="1800" dirty="0"/>
              <a:t>TABLET</a:t>
            </a:r>
            <a:br>
              <a:rPr lang="en-US" sz="1800" dirty="0"/>
            </a:br>
            <a:r>
              <a:rPr lang="en-US" sz="1800" dirty="0"/>
              <a:t>SCREENS</a:t>
            </a:r>
            <a:endParaRPr lang="en-US" sz="1800" dirty="0"/>
          </a:p>
        </p:txBody>
      </p:sp>
      <p:sp>
        <p:nvSpPr>
          <p:cNvPr id="10" name="Title 3"/>
          <p:cNvSpPr txBox="1">
            <a:spLocks/>
          </p:cNvSpPr>
          <p:nvPr/>
        </p:nvSpPr>
        <p:spPr>
          <a:xfrm>
            <a:off x="6112996" y="3345953"/>
            <a:ext cx="1782225" cy="1403406"/>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40M</a:t>
            </a:r>
            <a:r>
              <a:rPr lang="en-US" sz="2000" dirty="0"/>
              <a:t/>
            </a:r>
            <a:br>
              <a:rPr lang="en-US" sz="2000" dirty="0"/>
            </a:br>
            <a:r>
              <a:rPr lang="en-US" sz="1800" dirty="0"/>
              <a:t>TV</a:t>
            </a:r>
            <a:br>
              <a:rPr lang="en-US" sz="1800" dirty="0"/>
            </a:br>
            <a:r>
              <a:rPr lang="en-US" sz="1800" dirty="0"/>
              <a:t>SCREENS</a:t>
            </a:r>
            <a:endParaRPr lang="en-US" sz="1800" dirty="0"/>
          </a:p>
        </p:txBody>
      </p:sp>
      <p:sp>
        <p:nvSpPr>
          <p:cNvPr id="11" name="Title 3"/>
          <p:cNvSpPr txBox="1">
            <a:spLocks/>
          </p:cNvSpPr>
          <p:nvPr/>
        </p:nvSpPr>
        <p:spPr>
          <a:xfrm>
            <a:off x="7717622" y="3345953"/>
            <a:ext cx="1782225" cy="1403406"/>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117M</a:t>
            </a:r>
            <a:r>
              <a:rPr lang="en-US" sz="2000" dirty="0"/>
              <a:t/>
            </a:r>
            <a:br>
              <a:rPr lang="en-US" sz="2000" dirty="0"/>
            </a:br>
            <a:r>
              <a:rPr lang="en-US" sz="1800" dirty="0"/>
              <a:t>VOD</a:t>
            </a:r>
            <a:br>
              <a:rPr lang="en-US" sz="1800" dirty="0"/>
            </a:br>
            <a:r>
              <a:rPr lang="en-US" sz="1800" dirty="0"/>
              <a:t>SCREENS</a:t>
            </a:r>
            <a:endParaRPr lang="en-US" sz="1800" dirty="0"/>
          </a:p>
        </p:txBody>
      </p:sp>
      <p:sp>
        <p:nvSpPr>
          <p:cNvPr id="12" name="Title 3"/>
          <p:cNvSpPr txBox="1">
            <a:spLocks/>
          </p:cNvSpPr>
          <p:nvPr/>
        </p:nvSpPr>
        <p:spPr>
          <a:xfrm>
            <a:off x="9485695" y="3345952"/>
            <a:ext cx="2672863" cy="1197273"/>
          </a:xfrm>
          <a:prstGeom prst="rect">
            <a:avLst/>
          </a:prstGeom>
          <a:noFill/>
        </p:spPr>
        <p:txBody>
          <a:bodyPr vert="horz" lIns="111012" tIns="0" rIns="111012" bIns="55506" rtlCol="0" anchor="t"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40,000</a:t>
            </a:r>
            <a:r>
              <a:rPr lang="en-US" sz="2000" dirty="0"/>
              <a:t/>
            </a:r>
            <a:br>
              <a:rPr lang="en-US" sz="2000" dirty="0"/>
            </a:br>
            <a:r>
              <a:rPr lang="en-US" sz="2000" dirty="0"/>
              <a:t>U.S. </a:t>
            </a:r>
            <a:r>
              <a:rPr lang="en-US" sz="1800" dirty="0"/>
              <a:t>MOVIE </a:t>
            </a:r>
            <a:br>
              <a:rPr lang="en-US" sz="1800" dirty="0"/>
            </a:br>
            <a:r>
              <a:rPr lang="en-US" sz="1800" dirty="0"/>
              <a:t>THEATER SCREENS</a:t>
            </a:r>
          </a:p>
          <a:p>
            <a:pPr algn="ctr"/>
            <a:endParaRPr lang="en-US" sz="1800" dirty="0"/>
          </a:p>
        </p:txBody>
      </p:sp>
      <p:sp>
        <p:nvSpPr>
          <p:cNvPr id="15" name="Title 3"/>
          <p:cNvSpPr txBox="1">
            <a:spLocks/>
          </p:cNvSpPr>
          <p:nvPr/>
        </p:nvSpPr>
        <p:spPr>
          <a:xfrm>
            <a:off x="6236659" y="4621421"/>
            <a:ext cx="2972846" cy="1403406"/>
          </a:xfrm>
          <a:prstGeom prst="rect">
            <a:avLst/>
          </a:prstGeom>
        </p:spPr>
        <p:txBody>
          <a:bodyPr vert="horz" lIns="111012" tIns="0" rIns="111012" bIns="55506" rtlCol="0" anchor="ctr"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70,000</a:t>
            </a:r>
            <a:r>
              <a:rPr lang="en-US" b="0" dirty="0"/>
              <a:t/>
            </a:r>
            <a:br>
              <a:rPr lang="en-US" b="0" dirty="0"/>
            </a:br>
            <a:r>
              <a:rPr lang="en-US" sz="1800" dirty="0"/>
              <a:t>TV PANELISTS</a:t>
            </a:r>
            <a:endParaRPr lang="en-US" sz="1800" dirty="0"/>
          </a:p>
        </p:txBody>
      </p:sp>
      <p:sp>
        <p:nvSpPr>
          <p:cNvPr id="16" name="Title 3"/>
          <p:cNvSpPr txBox="1">
            <a:spLocks/>
          </p:cNvSpPr>
          <p:nvPr/>
        </p:nvSpPr>
        <p:spPr>
          <a:xfrm>
            <a:off x="336318" y="4621421"/>
            <a:ext cx="5367229" cy="1403406"/>
          </a:xfrm>
          <a:prstGeom prst="rect">
            <a:avLst/>
          </a:prstGeom>
        </p:spPr>
        <p:txBody>
          <a:bodyPr vert="horz" lIns="111012" tIns="0" rIns="111012" bIns="55506" rtlCol="0" anchor="ctr" anchorCtr="0">
            <a:noAutofit/>
          </a:bodyPr>
          <a:lstStyle>
            <a:lvl1pPr eaLnBrk="1" hangingPunct="1">
              <a:defRPr sz="3200" b="1">
                <a:solidFill>
                  <a:schemeClr val="bg1"/>
                </a:solidFill>
                <a:latin typeface="+mn-lt"/>
                <a:cs typeface="Arial"/>
              </a:defRPr>
            </a:lvl1pPr>
          </a:lstStyle>
          <a:p>
            <a:pPr algn="ctr"/>
            <a:r>
              <a:rPr lang="en-US" sz="4000" dirty="0">
                <a:solidFill>
                  <a:srgbClr val="FFC000"/>
                </a:solidFill>
              </a:rPr>
              <a:t>1M</a:t>
            </a:r>
            <a:r>
              <a:rPr lang="en-US" dirty="0"/>
              <a:t/>
            </a:r>
            <a:br>
              <a:rPr lang="en-US" dirty="0"/>
            </a:br>
            <a:r>
              <a:rPr lang="en-US" sz="1800" dirty="0"/>
              <a:t>DIGITAL PANELISTS</a:t>
            </a:r>
            <a:endParaRPr lang="en-US" sz="1800" dirty="0"/>
          </a:p>
        </p:txBody>
      </p:sp>
      <p:sp>
        <p:nvSpPr>
          <p:cNvPr id="17" name="Rectangle 16"/>
          <p:cNvSpPr/>
          <p:nvPr/>
        </p:nvSpPr>
        <p:spPr>
          <a:xfrm>
            <a:off x="274285" y="823302"/>
            <a:ext cx="11810343" cy="461606"/>
          </a:xfrm>
          <a:prstGeom prst="rect">
            <a:avLst/>
          </a:prstGeom>
        </p:spPr>
        <p:txBody>
          <a:bodyPr wrap="square">
            <a:spAutoFit/>
          </a:bodyPr>
          <a:lstStyle/>
          <a:p>
            <a:r>
              <a:rPr lang="en-US" sz="2400" dirty="0">
                <a:solidFill>
                  <a:schemeClr val="bg1"/>
                </a:solidFill>
              </a:rPr>
              <a:t>To </a:t>
            </a:r>
            <a:r>
              <a:rPr lang="en-US" sz="2400" dirty="0">
                <a:solidFill>
                  <a:schemeClr val="bg1"/>
                </a:solidFill>
              </a:rPr>
              <a:t>measure who consumes what, when, where – and for how long</a:t>
            </a:r>
          </a:p>
        </p:txBody>
      </p:sp>
      <p:pic>
        <p:nvPicPr>
          <p:cNvPr id="18" name="Content Placeholder 17"/>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336317" y="1719613"/>
            <a:ext cx="11762254" cy="1561901"/>
          </a:xfrm>
        </p:spPr>
      </p:pic>
      <p:sp>
        <p:nvSpPr>
          <p:cNvPr id="2" name="TextBox 1"/>
          <p:cNvSpPr txBox="1"/>
          <p:nvPr/>
        </p:nvSpPr>
        <p:spPr>
          <a:xfrm>
            <a:off x="9485695" y="4543226"/>
            <a:ext cx="2612876" cy="1757693"/>
          </a:xfrm>
          <a:prstGeom prst="rect">
            <a:avLst/>
          </a:prstGeom>
          <a:noFill/>
        </p:spPr>
        <p:txBody>
          <a:bodyPr wrap="square" rtlCol="0">
            <a:spAutoFit/>
          </a:bodyPr>
          <a:lstStyle/>
          <a:p>
            <a:pPr algn="ctr" defTabSz="914309">
              <a:spcBef>
                <a:spcPts val="729"/>
              </a:spcBef>
            </a:pPr>
            <a:r>
              <a:rPr lang="en-US" sz="4000" b="1" dirty="0">
                <a:solidFill>
                  <a:srgbClr val="FFC000"/>
                </a:solidFill>
              </a:rPr>
              <a:t>125,000</a:t>
            </a:r>
            <a:r>
              <a:rPr lang="en-US" sz="2800" dirty="0"/>
              <a:t/>
            </a:r>
            <a:br>
              <a:rPr lang="en-US" sz="2800" dirty="0"/>
            </a:br>
            <a:r>
              <a:rPr lang="en-US" sz="1800" b="1" dirty="0">
                <a:solidFill>
                  <a:schemeClr val="bg1"/>
                </a:solidFill>
              </a:rPr>
              <a:t>GLOBAL MOVIE THEATER SCREENS</a:t>
            </a:r>
            <a:endParaRPr lang="en-US" sz="1800" b="1" dirty="0">
              <a:solidFill>
                <a:schemeClr val="bg1"/>
              </a:solidFill>
            </a:endParaRPr>
          </a:p>
          <a:p>
            <a:pPr defTabSz="914309">
              <a:lnSpc>
                <a:spcPct val="120000"/>
              </a:lnSpc>
              <a:spcBef>
                <a:spcPts val="729"/>
              </a:spcBef>
            </a:pPr>
            <a:endParaRPr lang="en-US" b="1" kern="0" dirty="0" err="1">
              <a:solidFill>
                <a:srgbClr val="444444"/>
              </a:solidFill>
            </a:endParaRPr>
          </a:p>
        </p:txBody>
      </p:sp>
      <p:sp>
        <p:nvSpPr>
          <p:cNvPr id="6" name="Text Placeholder 5"/>
          <p:cNvSpPr>
            <a:spLocks noGrp="1"/>
          </p:cNvSpPr>
          <p:nvPr>
            <p:ph type="body" sz="quarter" idx="17"/>
          </p:nvPr>
        </p:nvSpPr>
        <p:spPr/>
        <p:txBody>
          <a:bodyPr/>
          <a:lstStyle/>
          <a:p>
            <a:r>
              <a:rPr lang="en-US" dirty="0" smtClean="0"/>
              <a:t>All numbers are U.S. only, except where noted.</a:t>
            </a:r>
            <a:endParaRPr lang="en-US" dirty="0"/>
          </a:p>
        </p:txBody>
      </p:sp>
    </p:spTree>
    <p:extLst>
      <p:ext uri="{BB962C8B-B14F-4D97-AF65-F5344CB8AC3E}">
        <p14:creationId xmlns:p14="http://schemas.microsoft.com/office/powerpoint/2010/main" val="13608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a:solidFill>
            <a:schemeClr val="tx1">
              <a:lumMod val="50000"/>
            </a:schemeClr>
          </a:solidFill>
        </p:spPr>
        <p:txBody>
          <a:bodyPr/>
          <a:lstStyle/>
          <a:p>
            <a:endParaRPr lang="en-US"/>
          </a:p>
        </p:txBody>
      </p:sp>
      <p:pic>
        <p:nvPicPr>
          <p:cNvPr id="2" name="Picture 1"/>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92753" y="-145309"/>
            <a:ext cx="12614460" cy="6440648"/>
          </a:xfrm>
          <a:prstGeom prst="rect">
            <a:avLst/>
          </a:prstGeom>
        </p:spPr>
      </p:pic>
      <p:sp>
        <p:nvSpPr>
          <p:cNvPr id="7" name="Content Placeholder 6"/>
          <p:cNvSpPr>
            <a:spLocks noGrp="1"/>
          </p:cNvSpPr>
          <p:nvPr>
            <p:ph sz="quarter" idx="14"/>
          </p:nvPr>
        </p:nvSpPr>
        <p:spPr/>
        <p:txBody>
          <a:bodyPr/>
          <a:lstStyle/>
          <a:p>
            <a:r>
              <a:rPr lang="en-US" dirty="0" smtClean="0"/>
              <a:t> </a:t>
            </a:r>
            <a:endParaRPr lang="en-US" dirty="0"/>
          </a:p>
        </p:txBody>
      </p:sp>
      <p:sp>
        <p:nvSpPr>
          <p:cNvPr id="9" name="Title 3"/>
          <p:cNvSpPr>
            <a:spLocks noGrp="1"/>
          </p:cNvSpPr>
          <p:nvPr>
            <p:ph type="title"/>
          </p:nvPr>
        </p:nvSpPr>
        <p:spPr/>
        <p:txBody>
          <a:bodyPr/>
          <a:lstStyle/>
          <a:p>
            <a:r>
              <a:rPr lang="en-US" dirty="0" smtClean="0"/>
              <a:t>Scale Provides Depth</a:t>
            </a:r>
            <a:endParaRPr lang="en-US" dirty="0"/>
          </a:p>
        </p:txBody>
      </p:sp>
      <p:sp>
        <p:nvSpPr>
          <p:cNvPr id="8" name="Text Placeholder 7"/>
          <p:cNvSpPr>
            <a:spLocks noGrp="1"/>
          </p:cNvSpPr>
          <p:nvPr>
            <p:ph type="body" sz="quarter" idx="17"/>
          </p:nvPr>
        </p:nvSpPr>
        <p:spPr/>
        <p:txBody>
          <a:bodyPr/>
          <a:lstStyle/>
          <a:p>
            <a:r>
              <a:rPr lang="en-US" dirty="0"/>
              <a:t>All numbers are U.S. </a:t>
            </a:r>
            <a:r>
              <a:rPr lang="en-US" dirty="0" smtClean="0"/>
              <a:t>only.</a:t>
            </a:r>
            <a:endParaRPr lang="en-US" dirty="0"/>
          </a:p>
        </p:txBody>
      </p:sp>
      <p:sp>
        <p:nvSpPr>
          <p:cNvPr id="11" name="TextBox 10"/>
          <p:cNvSpPr txBox="1"/>
          <p:nvPr/>
        </p:nvSpPr>
        <p:spPr>
          <a:xfrm>
            <a:off x="351648" y="1711098"/>
            <a:ext cx="9550631" cy="4144195"/>
          </a:xfrm>
          <a:prstGeom prst="rect">
            <a:avLst/>
          </a:prstGeom>
          <a:noFill/>
        </p:spPr>
        <p:txBody>
          <a:bodyPr wrap="square" rtlCol="0">
            <a:spAutoFit/>
          </a:bodyPr>
          <a:lstStyle/>
          <a:p>
            <a:pPr defTabSz="914309">
              <a:lnSpc>
                <a:spcPct val="120000"/>
              </a:lnSpc>
              <a:spcBef>
                <a:spcPts val="729"/>
              </a:spcBef>
            </a:pPr>
            <a:r>
              <a:rPr lang="en-US" sz="4000" b="1" kern="0" dirty="0">
                <a:solidFill>
                  <a:srgbClr val="FFC000"/>
                </a:solidFill>
              </a:rPr>
              <a:t>285+</a:t>
            </a:r>
            <a:r>
              <a:rPr lang="en-US" sz="3200" b="1" kern="0" dirty="0">
                <a:solidFill>
                  <a:schemeClr val="bg1"/>
                </a:solidFill>
              </a:rPr>
              <a:t> National Television Networks</a:t>
            </a:r>
          </a:p>
          <a:p>
            <a:pPr defTabSz="914309">
              <a:lnSpc>
                <a:spcPct val="120000"/>
              </a:lnSpc>
              <a:spcBef>
                <a:spcPts val="729"/>
              </a:spcBef>
            </a:pPr>
            <a:r>
              <a:rPr lang="en-US" sz="4000" b="1" kern="0" dirty="0">
                <a:solidFill>
                  <a:srgbClr val="FFC000"/>
                </a:solidFill>
              </a:rPr>
              <a:t>2,000+ </a:t>
            </a:r>
            <a:r>
              <a:rPr lang="en-US" sz="3200" b="1" kern="0" dirty="0">
                <a:solidFill>
                  <a:schemeClr val="bg1"/>
                </a:solidFill>
              </a:rPr>
              <a:t>Local Stations</a:t>
            </a:r>
          </a:p>
          <a:p>
            <a:pPr defTabSz="914309">
              <a:lnSpc>
                <a:spcPct val="120000"/>
              </a:lnSpc>
              <a:spcBef>
                <a:spcPts val="729"/>
              </a:spcBef>
            </a:pPr>
            <a:r>
              <a:rPr lang="en-US" sz="4000" b="1" kern="0" dirty="0">
                <a:solidFill>
                  <a:srgbClr val="FFC000"/>
                </a:solidFill>
              </a:rPr>
              <a:t>8.8B</a:t>
            </a:r>
            <a:r>
              <a:rPr lang="en-US" sz="3200" b="1" kern="0" dirty="0">
                <a:solidFill>
                  <a:schemeClr val="bg1"/>
                </a:solidFill>
              </a:rPr>
              <a:t> VOD Transactions</a:t>
            </a:r>
          </a:p>
          <a:p>
            <a:pPr defTabSz="914309">
              <a:lnSpc>
                <a:spcPct val="120000"/>
              </a:lnSpc>
              <a:spcBef>
                <a:spcPts val="729"/>
              </a:spcBef>
            </a:pPr>
            <a:r>
              <a:rPr lang="en-US" sz="4000" b="1" kern="0" dirty="0">
                <a:solidFill>
                  <a:srgbClr val="FFC000"/>
                </a:solidFill>
              </a:rPr>
              <a:t>10M+ </a:t>
            </a:r>
            <a:r>
              <a:rPr lang="en-US" sz="3200" b="1" kern="0" dirty="0">
                <a:solidFill>
                  <a:schemeClr val="bg1"/>
                </a:solidFill>
              </a:rPr>
              <a:t>Websites</a:t>
            </a:r>
          </a:p>
          <a:p>
            <a:pPr defTabSz="914309">
              <a:lnSpc>
                <a:spcPct val="120000"/>
              </a:lnSpc>
              <a:spcBef>
                <a:spcPts val="729"/>
              </a:spcBef>
            </a:pPr>
            <a:r>
              <a:rPr lang="en-US" sz="4000" b="1" kern="0" dirty="0">
                <a:solidFill>
                  <a:srgbClr val="FFC000"/>
                </a:solidFill>
              </a:rPr>
              <a:t>10,000+ </a:t>
            </a:r>
            <a:r>
              <a:rPr lang="en-US" sz="3200" b="1" kern="0" dirty="0">
                <a:solidFill>
                  <a:schemeClr val="bg1"/>
                </a:solidFill>
              </a:rPr>
              <a:t>Mobile Apps</a:t>
            </a:r>
          </a:p>
        </p:txBody>
      </p:sp>
      <p:sp>
        <p:nvSpPr>
          <p:cNvPr id="13" name="TextBox 12"/>
          <p:cNvSpPr txBox="1"/>
          <p:nvPr/>
        </p:nvSpPr>
        <p:spPr>
          <a:xfrm>
            <a:off x="274285" y="823301"/>
            <a:ext cx="11884273" cy="452374"/>
          </a:xfrm>
          <a:prstGeom prst="rect">
            <a:avLst/>
          </a:prstGeom>
          <a:noFill/>
        </p:spPr>
        <p:txBody>
          <a:bodyPr wrap="square" rtlCol="0">
            <a:spAutoFit/>
          </a:bodyPr>
          <a:lstStyle/>
          <a:p>
            <a:pPr defTabSz="914309">
              <a:lnSpc>
                <a:spcPct val="130000"/>
              </a:lnSpc>
              <a:spcBef>
                <a:spcPts val="729"/>
              </a:spcBef>
            </a:pPr>
            <a:r>
              <a:rPr lang="en-US" sz="1800" b="1" kern="0" dirty="0">
                <a:solidFill>
                  <a:srgbClr val="FFFFFF"/>
                </a:solidFill>
              </a:rPr>
              <a:t>Zero-Cell Completeness, Data Stability, Advanced Demography, Granularity, Local Market Reporting</a:t>
            </a:r>
          </a:p>
        </p:txBody>
      </p:sp>
    </p:spTree>
    <p:extLst>
      <p:ext uri="{BB962C8B-B14F-4D97-AF65-F5344CB8AC3E}">
        <p14:creationId xmlns:p14="http://schemas.microsoft.com/office/powerpoint/2010/main" val="117472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pPr algn="l"/>
            <a:r>
              <a:rPr lang="en-US" sz="2800" dirty="0"/>
              <a:t>This is scale.</a:t>
            </a:r>
          </a:p>
          <a:p>
            <a:pPr algn="l" defTabSz="914309">
              <a:lnSpc>
                <a:spcPct val="100000"/>
              </a:lnSpc>
              <a:spcBef>
                <a:spcPts val="0"/>
              </a:spcBef>
              <a:spcAft>
                <a:spcPts val="0"/>
              </a:spcAft>
            </a:pPr>
            <a:r>
              <a:rPr lang="en-US" sz="7199" dirty="0">
                <a:solidFill>
                  <a:schemeClr val="accent2"/>
                </a:solidFill>
              </a:rPr>
              <a:t>10M</a:t>
            </a:r>
            <a:r>
              <a:rPr lang="en-US" sz="7199" dirty="0">
                <a:solidFill>
                  <a:schemeClr val="accent2"/>
                </a:solidFill>
              </a:rPr>
              <a:t>+ </a:t>
            </a:r>
            <a:r>
              <a:rPr lang="en-US" sz="7199" dirty="0">
                <a:solidFill>
                  <a:schemeClr val="accent2"/>
                </a:solidFill>
              </a:rPr>
              <a:t>PEOPLE</a:t>
            </a:r>
          </a:p>
          <a:p>
            <a:pPr algn="l">
              <a:spcBef>
                <a:spcPts val="729"/>
              </a:spcBef>
            </a:pPr>
            <a:r>
              <a:rPr lang="en-US" sz="1000" b="0" dirty="0">
                <a:solidFill>
                  <a:srgbClr val="0099CC"/>
                </a:solidFill>
              </a:rPr>
              <a:t/>
            </a:r>
            <a:br>
              <a:rPr lang="en-US" sz="1000" b="0" dirty="0">
                <a:solidFill>
                  <a:srgbClr val="0099CC"/>
                </a:solidFill>
              </a:rPr>
            </a:br>
            <a:r>
              <a:rPr lang="en-US" sz="1000" b="0" dirty="0">
                <a:solidFill>
                  <a:srgbClr val="0099CC"/>
                </a:solidFill>
              </a:rPr>
              <a:t/>
            </a:r>
            <a:br>
              <a:rPr lang="en-US" sz="1000" b="0" dirty="0">
                <a:solidFill>
                  <a:srgbClr val="0099CC"/>
                </a:solidFill>
              </a:rPr>
            </a:br>
            <a:r>
              <a:rPr lang="en-US" b="0" dirty="0" smtClean="0">
                <a:solidFill>
                  <a:srgbClr val="0099CC"/>
                </a:solidFill>
              </a:rPr>
              <a:t>Directly </a:t>
            </a:r>
            <a:r>
              <a:rPr lang="en-US" b="0" dirty="0">
                <a:solidFill>
                  <a:srgbClr val="0099CC"/>
                </a:solidFill>
              </a:rPr>
              <a:t>observed duplication </a:t>
            </a:r>
            <a:r>
              <a:rPr lang="en-US" b="0" dirty="0"/>
              <a:t>across TV, desktop, </a:t>
            </a:r>
            <a:r>
              <a:rPr lang="en-US" b="0" dirty="0" smtClean="0"/>
              <a:t/>
            </a:r>
            <a:br>
              <a:rPr lang="en-US" b="0" dirty="0" smtClean="0"/>
            </a:br>
            <a:r>
              <a:rPr lang="en-US" b="0" dirty="0" smtClean="0"/>
              <a:t>smartphone</a:t>
            </a:r>
            <a:r>
              <a:rPr lang="en-US" b="0" dirty="0"/>
              <a:t>, </a:t>
            </a:r>
            <a:r>
              <a:rPr lang="en-US" b="0" dirty="0" smtClean="0"/>
              <a:t>tablet</a:t>
            </a:r>
            <a:r>
              <a:rPr lang="en-US" b="0" dirty="0"/>
              <a:t>, </a:t>
            </a:r>
            <a:r>
              <a:rPr lang="en-US" b="0" dirty="0" smtClean="0"/>
              <a:t>OTT with </a:t>
            </a:r>
            <a:r>
              <a:rPr lang="en-US" b="0" dirty="0"/>
              <a:t>demographics and </a:t>
            </a:r>
            <a:r>
              <a:rPr lang="en-US" b="0" dirty="0" smtClean="0"/>
              <a:t/>
            </a:r>
            <a:br>
              <a:rPr lang="en-US" b="0" dirty="0" smtClean="0"/>
            </a:br>
            <a:r>
              <a:rPr lang="en-US" b="0" dirty="0" smtClean="0"/>
              <a:t>advanced targets</a:t>
            </a:r>
            <a:endParaRPr lang="en-US" b="0" dirty="0"/>
          </a:p>
          <a:p>
            <a:pPr algn="l"/>
            <a:endParaRPr lang="en-US" dirty="0"/>
          </a:p>
        </p:txBody>
      </p:sp>
      <p:sp>
        <p:nvSpPr>
          <p:cNvPr id="3" name="Text Placeholder 2"/>
          <p:cNvSpPr>
            <a:spLocks noGrp="1"/>
          </p:cNvSpPr>
          <p:nvPr>
            <p:ph type="body" sz="quarter" idx="17"/>
          </p:nvPr>
        </p:nvSpPr>
        <p:spPr/>
        <p:txBody>
          <a:bodyPr/>
          <a:lstStyle/>
          <a:p>
            <a:endParaRPr lang="en-US"/>
          </a:p>
        </p:txBody>
      </p:sp>
      <p:sp>
        <p:nvSpPr>
          <p:cNvPr id="4" name="Title 3"/>
          <p:cNvSpPr>
            <a:spLocks noGrp="1"/>
          </p:cNvSpPr>
          <p:nvPr>
            <p:ph type="title"/>
          </p:nvPr>
        </p:nvSpPr>
        <p:spPr/>
        <p:txBody>
          <a:bodyPr/>
          <a:lstStyle/>
          <a:p>
            <a:r>
              <a:rPr lang="en-US" dirty="0">
                <a:solidFill>
                  <a:schemeClr val="tx2"/>
                </a:solidFill>
              </a:rPr>
              <a:t>World’s Largest Single-Source Information </a:t>
            </a:r>
            <a:r>
              <a:rPr lang="en-US" dirty="0" smtClean="0">
                <a:solidFill>
                  <a:schemeClr val="tx2"/>
                </a:solidFill>
              </a:rPr>
              <a:t>Set</a:t>
            </a:r>
            <a:endParaRPr lang="en-US" dirty="0">
              <a:solidFill>
                <a:schemeClr val="tx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066" y="1262348"/>
            <a:ext cx="3902030" cy="3732081"/>
          </a:xfrm>
          <a:prstGeom prst="rect">
            <a:avLst/>
          </a:prstGeom>
        </p:spPr>
      </p:pic>
      <p:sp>
        <p:nvSpPr>
          <p:cNvPr id="6" name="TextBox 5"/>
          <p:cNvSpPr txBox="1"/>
          <p:nvPr/>
        </p:nvSpPr>
        <p:spPr>
          <a:xfrm>
            <a:off x="7882066" y="5171829"/>
            <a:ext cx="4342224" cy="941676"/>
          </a:xfrm>
          <a:prstGeom prst="rect">
            <a:avLst/>
          </a:prstGeom>
          <a:noFill/>
        </p:spPr>
        <p:txBody>
          <a:bodyPr wrap="square" rtlCol="0">
            <a:spAutoFit/>
          </a:bodyPr>
          <a:lstStyle/>
          <a:p>
            <a:pPr algn="ctr" defTabSz="914309">
              <a:lnSpc>
                <a:spcPct val="120000"/>
              </a:lnSpc>
              <a:spcBef>
                <a:spcPts val="729"/>
              </a:spcBef>
            </a:pPr>
            <a:r>
              <a:rPr lang="en-US" sz="1800" kern="0" dirty="0"/>
              <a:t>Understanding your </a:t>
            </a:r>
            <a:r>
              <a:rPr lang="en-US" sz="1800" kern="0" dirty="0"/>
              <a:t>complete audience </a:t>
            </a:r>
            <a:r>
              <a:rPr lang="en-US" sz="1800" kern="0" dirty="0"/>
              <a:t>requires </a:t>
            </a:r>
            <a:r>
              <a:rPr lang="en-US" sz="2000" b="1" i="1" kern="0" dirty="0"/>
              <a:t>more than simple </a:t>
            </a:r>
            <a:r>
              <a:rPr lang="en-US" sz="2000" b="1" i="1" kern="0" dirty="0"/>
              <a:t>addition</a:t>
            </a:r>
            <a:r>
              <a:rPr lang="en-US" sz="2800" b="1" kern="0" dirty="0">
                <a:solidFill>
                  <a:srgbClr val="FFC000"/>
                </a:solidFill>
              </a:rPr>
              <a:t>.</a:t>
            </a:r>
            <a:endParaRPr lang="en-US" sz="1400" b="1" kern="0" dirty="0">
              <a:solidFill>
                <a:srgbClr val="FFC000"/>
              </a:solidFill>
            </a:endParaRPr>
          </a:p>
        </p:txBody>
      </p:sp>
    </p:spTree>
    <p:extLst>
      <p:ext uri="{BB962C8B-B14F-4D97-AF65-F5344CB8AC3E}">
        <p14:creationId xmlns:p14="http://schemas.microsoft.com/office/powerpoint/2010/main" val="1217752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1" y="446"/>
            <a:ext cx="12434888" cy="6289601"/>
          </a:xfrm>
          <a:prstGeom prst="rect">
            <a:avLst/>
          </a:prstGeom>
          <a:effectLst>
            <a:glow>
              <a:schemeClr val="accent1">
                <a:alpha val="62000"/>
              </a:schemeClr>
            </a:glow>
          </a:effectLst>
        </p:spPr>
      </p:pic>
      <p:sp>
        <p:nvSpPr>
          <p:cNvPr id="6" name="Rectangle 5"/>
          <p:cNvSpPr/>
          <p:nvPr/>
        </p:nvSpPr>
        <p:spPr bwMode="auto">
          <a:xfrm>
            <a:off x="-77482" y="446"/>
            <a:ext cx="12577091" cy="6290269"/>
          </a:xfrm>
          <a:prstGeom prst="rect">
            <a:avLst/>
          </a:prstGeom>
          <a:solidFill>
            <a:schemeClr val="accent6">
              <a:lumMod val="50000"/>
              <a:alpha val="75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fontAlgn="base">
              <a:spcBef>
                <a:spcPct val="0"/>
              </a:spcBef>
              <a:spcAft>
                <a:spcPct val="0"/>
              </a:spcAft>
            </a:pPr>
            <a:endParaRPr lang="en-US" sz="1200" b="1" dirty="0">
              <a:solidFill>
                <a:schemeClr val="bg1"/>
              </a:solidFill>
              <a:latin typeface="Arial" pitchFamily="-123" charset="0"/>
              <a:ea typeface="ＭＳ Ｐゴシック" pitchFamily="-123" charset="-128"/>
              <a:cs typeface="ＭＳ Ｐゴシック" pitchFamily="-123" charset="-128"/>
            </a:endParaRPr>
          </a:p>
        </p:txBody>
      </p:sp>
      <p:sp>
        <p:nvSpPr>
          <p:cNvPr id="3" name="Text Placeholder 2"/>
          <p:cNvSpPr>
            <a:spLocks noGrp="1"/>
          </p:cNvSpPr>
          <p:nvPr>
            <p:ph type="body" sz="quarter" idx="17"/>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a:t>
            </a:r>
            <a:endParaRPr lang="en-US" dirty="0"/>
          </a:p>
        </p:txBody>
      </p:sp>
      <p:sp>
        <p:nvSpPr>
          <p:cNvPr id="15" name="TextBox 14"/>
          <p:cNvSpPr txBox="1"/>
          <p:nvPr/>
        </p:nvSpPr>
        <p:spPr>
          <a:xfrm>
            <a:off x="228572" y="119304"/>
            <a:ext cx="12206317" cy="830891"/>
          </a:xfrm>
          <a:prstGeom prst="rect">
            <a:avLst/>
          </a:prstGeom>
          <a:noFill/>
          <a:effectLst/>
        </p:spPr>
        <p:txBody>
          <a:bodyPr wrap="square" rtlCol="0" anchor="t">
            <a:spAutoFit/>
          </a:bodyPr>
          <a:lstStyle/>
          <a:p>
            <a:pPr defTabSz="914309">
              <a:lnSpc>
                <a:spcPct val="120000"/>
              </a:lnSpc>
              <a:spcBef>
                <a:spcPts val="729"/>
              </a:spcBef>
            </a:pPr>
            <a:r>
              <a:rPr lang="en-US" sz="4000" b="1" kern="0" dirty="0">
                <a:solidFill>
                  <a:schemeClr val="bg1"/>
                </a:solidFill>
              </a:rPr>
              <a:t>Only the New Model Powers Granular Insights</a:t>
            </a:r>
          </a:p>
        </p:txBody>
      </p:sp>
      <p:grpSp>
        <p:nvGrpSpPr>
          <p:cNvPr id="11" name="Group 10"/>
          <p:cNvGrpSpPr/>
          <p:nvPr/>
        </p:nvGrpSpPr>
        <p:grpSpPr>
          <a:xfrm>
            <a:off x="5282909" y="2093325"/>
            <a:ext cx="6065254" cy="4187992"/>
            <a:chOff x="3092777" y="1852755"/>
            <a:chExt cx="6066028" cy="4188527"/>
          </a:xfrm>
        </p:grpSpPr>
        <p:sp>
          <p:nvSpPr>
            <p:cNvPr id="43" name="Rectangle 42"/>
            <p:cNvSpPr/>
            <p:nvPr/>
          </p:nvSpPr>
          <p:spPr bwMode="auto">
            <a:xfrm>
              <a:off x="3092777" y="1852755"/>
              <a:ext cx="6054077" cy="3798144"/>
            </a:xfrm>
            <a:prstGeom prst="rect">
              <a:avLst/>
            </a:prstGeom>
            <a:solidFill>
              <a:schemeClr val="accent2">
                <a:alpha val="30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4285" tIns="45714" rIns="91428" bIns="45714" numCol="1" rtlCol="0" anchor="t" anchorCtr="0" compatLnSpc="1">
              <a:prstTxWarp prst="textNoShape">
                <a:avLst/>
              </a:prstTxWarp>
              <a:noAutofit/>
            </a:bodyPr>
            <a:lstStyle/>
            <a:p>
              <a:pPr defTabSz="914309" fontAlgn="base">
                <a:spcBef>
                  <a:spcPct val="0"/>
                </a:spcBef>
                <a:spcAft>
                  <a:spcPct val="0"/>
                </a:spcAft>
              </a:pPr>
              <a:endParaRPr lang="en-US" sz="2400" b="1" dirty="0">
                <a:solidFill>
                  <a:schemeClr val="tx1">
                    <a:lumMod val="50000"/>
                  </a:schemeClr>
                </a:solidFill>
                <a:latin typeface="Arial" pitchFamily="-123" charset="0"/>
                <a:ea typeface="ＭＳ Ｐゴシック" pitchFamily="-123" charset="-128"/>
                <a:cs typeface="ＭＳ Ｐゴシック" pitchFamily="-123" charset="-128"/>
              </a:endParaRPr>
            </a:p>
          </p:txBody>
        </p:sp>
        <p:sp>
          <p:nvSpPr>
            <p:cNvPr id="41" name="Rectangle 40"/>
            <p:cNvSpPr/>
            <p:nvPr/>
          </p:nvSpPr>
          <p:spPr bwMode="auto">
            <a:xfrm>
              <a:off x="6574019" y="1867697"/>
              <a:ext cx="2584786" cy="3780218"/>
            </a:xfrm>
            <a:prstGeom prst="rect">
              <a:avLst/>
            </a:prstGeom>
            <a:solidFill>
              <a:schemeClr val="accent2"/>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4285" tIns="18286" rIns="91428" bIns="45714" numCol="1" rtlCol="0" anchor="t" anchorCtr="0" compatLnSpc="1">
              <a:prstTxWarp prst="textNoShape">
                <a:avLst/>
              </a:prstTxWarp>
              <a:noAutofit/>
            </a:bodyPr>
            <a:lstStyle/>
            <a:p>
              <a:pPr defTabSz="914309" fontAlgn="base">
                <a:spcBef>
                  <a:spcPct val="0"/>
                </a:spcBef>
                <a:spcAft>
                  <a:spcPct val="0"/>
                </a:spcAft>
              </a:pPr>
              <a:r>
                <a:rPr lang="en-US" sz="2000" b="1" dirty="0">
                  <a:solidFill>
                    <a:schemeClr val="tx1">
                      <a:lumMod val="50000"/>
                    </a:schemeClr>
                  </a:solidFill>
                  <a:latin typeface="Arial" pitchFamily="-123" charset="0"/>
                  <a:ea typeface="ＭＳ Ｐゴシック" pitchFamily="-123" charset="-128"/>
                  <a:cs typeface="ＭＳ Ｐゴシック" pitchFamily="-123" charset="-128"/>
                </a:rPr>
                <a:t/>
              </a:r>
              <a:br>
                <a:rPr lang="en-US" sz="2000" b="1" dirty="0">
                  <a:solidFill>
                    <a:schemeClr val="tx1">
                      <a:lumMod val="50000"/>
                    </a:schemeClr>
                  </a:solidFill>
                  <a:latin typeface="Arial" pitchFamily="-123" charset="0"/>
                  <a:ea typeface="ＭＳ Ｐゴシック" pitchFamily="-123" charset="-128"/>
                  <a:cs typeface="ＭＳ Ｐゴシック" pitchFamily="-123" charset="-128"/>
                </a:rPr>
              </a:br>
              <a:r>
                <a:rPr lang="en-US" sz="2000" b="1" dirty="0">
                  <a:solidFill>
                    <a:schemeClr val="tx1">
                      <a:lumMod val="50000"/>
                    </a:schemeClr>
                  </a:solidFill>
                  <a:latin typeface="Arial" pitchFamily="-123" charset="0"/>
                  <a:ea typeface="ＭＳ Ｐゴシック" pitchFamily="-123" charset="-128"/>
                  <a:cs typeface="ＭＳ Ｐゴシック" pitchFamily="-123" charset="-128"/>
                </a:rPr>
                <a:t>SCALE ENABLES </a:t>
              </a:r>
              <a:r>
                <a:rPr lang="en-US" sz="2000" b="1" dirty="0">
                  <a:solidFill>
                    <a:srgbClr val="FEBF01"/>
                  </a:solidFill>
                  <a:latin typeface="Arial" pitchFamily="-123" charset="0"/>
                  <a:ea typeface="ＭＳ Ｐゴシック" pitchFamily="-123" charset="-128"/>
                  <a:cs typeface="ＭＳ Ｐゴシック" pitchFamily="-123" charset="-128"/>
                </a:rPr>
                <a:t>DEPTH</a:t>
              </a:r>
            </a:p>
            <a:p>
              <a:pPr defTabSz="914309" fontAlgn="base">
                <a:spcBef>
                  <a:spcPct val="0"/>
                </a:spcBef>
                <a:spcAft>
                  <a:spcPct val="0"/>
                </a:spcAft>
              </a:pPr>
              <a:endParaRPr lang="en-US" sz="2000" b="1" dirty="0">
                <a:solidFill>
                  <a:schemeClr val="bg1"/>
                </a:solidFill>
                <a:latin typeface="Arial" pitchFamily="-123" charset="0"/>
                <a:ea typeface="ＭＳ Ｐゴシック" pitchFamily="-123" charset="-128"/>
                <a:cs typeface="ＭＳ Ｐゴシック" pitchFamily="-123" charset="-128"/>
              </a:endParaRPr>
            </a:p>
            <a:p>
              <a:pPr defTabSz="914309" fontAlgn="base">
                <a:spcBef>
                  <a:spcPct val="0"/>
                </a:spcBef>
                <a:spcAft>
                  <a:spcPct val="0"/>
                </a:spcAft>
              </a:pPr>
              <a:r>
                <a:rPr lang="en-US" sz="2000" b="1" dirty="0">
                  <a:solidFill>
                    <a:schemeClr val="bg1"/>
                  </a:solidFill>
                  <a:latin typeface="Arial" pitchFamily="-123" charset="0"/>
                  <a:ea typeface="ＭＳ Ｐゴシック" pitchFamily="-123" charset="-128"/>
                  <a:cs typeface="ＭＳ Ｐゴシック" pitchFamily="-123" charset="-128"/>
                </a:rPr>
                <a:t>AUTO INTENDER</a:t>
              </a:r>
              <a:br>
                <a:rPr lang="en-US" sz="2000" b="1" dirty="0">
                  <a:solidFill>
                    <a:schemeClr val="bg1"/>
                  </a:solidFill>
                  <a:latin typeface="Arial" pitchFamily="-123" charset="0"/>
                  <a:ea typeface="ＭＳ Ｐゴシック" pitchFamily="-123" charset="-128"/>
                  <a:cs typeface="ＭＳ Ｐゴシック" pitchFamily="-123" charset="-128"/>
                </a:rPr>
              </a:br>
              <a:r>
                <a:rPr lang="en-US" sz="2000" b="1" dirty="0">
                  <a:solidFill>
                    <a:schemeClr val="bg1"/>
                  </a:solidFill>
                  <a:latin typeface="Arial" pitchFamily="-123" charset="0"/>
                  <a:ea typeface="ＭＳ Ｐゴシック" pitchFamily="-123" charset="-128"/>
                  <a:cs typeface="ＭＳ Ｐゴシック" pitchFamily="-123" charset="-128"/>
                </a:rPr>
                <a:t>TULSA, OK</a:t>
              </a:r>
            </a:p>
            <a:p>
              <a:pPr defTabSz="914309" fontAlgn="base">
                <a:spcBef>
                  <a:spcPct val="0"/>
                </a:spcBef>
                <a:spcAft>
                  <a:spcPct val="0"/>
                </a:spcAft>
              </a:pPr>
              <a:r>
                <a:rPr lang="en-US" sz="2000" b="1" dirty="0">
                  <a:solidFill>
                    <a:schemeClr val="bg1"/>
                  </a:solidFill>
                  <a:latin typeface="Arial" pitchFamily="-123" charset="0"/>
                  <a:ea typeface="ＭＳ Ｐゴシック" pitchFamily="-123" charset="-128"/>
                  <a:cs typeface="ＭＳ Ｐゴシック" pitchFamily="-123" charset="-128"/>
                </a:rPr>
                <a:t>TIDE BUYER</a:t>
              </a:r>
            </a:p>
          </p:txBody>
        </p:sp>
        <p:sp>
          <p:nvSpPr>
            <p:cNvPr id="100" name="Rectangle 99"/>
            <p:cNvSpPr/>
            <p:nvPr/>
          </p:nvSpPr>
          <p:spPr bwMode="auto">
            <a:xfrm>
              <a:off x="3107216" y="1865071"/>
              <a:ext cx="800517" cy="3440283"/>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1" name="Rectangle 100"/>
            <p:cNvSpPr/>
            <p:nvPr/>
          </p:nvSpPr>
          <p:spPr bwMode="auto">
            <a:xfrm>
              <a:off x="3107215" y="4317539"/>
              <a:ext cx="800517" cy="1299411"/>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2" name="Rectangle 101"/>
            <p:cNvSpPr/>
            <p:nvPr/>
          </p:nvSpPr>
          <p:spPr bwMode="auto">
            <a:xfrm>
              <a:off x="3107214" y="2830172"/>
              <a:ext cx="800517" cy="1487284"/>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3" name="Rectangle 102"/>
            <p:cNvSpPr/>
            <p:nvPr/>
          </p:nvSpPr>
          <p:spPr bwMode="auto">
            <a:xfrm>
              <a:off x="3993539" y="3219496"/>
              <a:ext cx="800517" cy="2409575"/>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tx1">
                    <a:lumMod val="50000"/>
                  </a:schemeClr>
                </a:solidFill>
                <a:latin typeface="Arial" pitchFamily="-123" charset="0"/>
                <a:ea typeface="ＭＳ Ｐゴシック" pitchFamily="-123" charset="-128"/>
                <a:cs typeface="ＭＳ Ｐゴシック" pitchFamily="-123" charset="-128"/>
              </a:endParaRPr>
            </a:p>
          </p:txBody>
        </p:sp>
        <p:sp>
          <p:nvSpPr>
            <p:cNvPr id="104" name="Rectangle 103"/>
            <p:cNvSpPr/>
            <p:nvPr/>
          </p:nvSpPr>
          <p:spPr bwMode="auto">
            <a:xfrm>
              <a:off x="4855800" y="3716365"/>
              <a:ext cx="800517" cy="1931394"/>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5" name="Rectangle 104"/>
            <p:cNvSpPr/>
            <p:nvPr/>
          </p:nvSpPr>
          <p:spPr bwMode="auto">
            <a:xfrm>
              <a:off x="6587896" y="4695164"/>
              <a:ext cx="800517" cy="952595"/>
            </a:xfrm>
            <a:prstGeom prst="rect">
              <a:avLst/>
            </a:prstGeom>
            <a:solidFill>
              <a:srgbClr val="222222"/>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6" name="Rectangle 105"/>
            <p:cNvSpPr/>
            <p:nvPr/>
          </p:nvSpPr>
          <p:spPr bwMode="auto">
            <a:xfrm>
              <a:off x="7462048" y="4903417"/>
              <a:ext cx="800517" cy="744340"/>
            </a:xfrm>
            <a:prstGeom prst="rect">
              <a:avLst/>
            </a:prstGeom>
            <a:solidFill>
              <a:srgbClr val="222222"/>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07" name="Rectangle 106"/>
            <p:cNvSpPr/>
            <p:nvPr/>
          </p:nvSpPr>
          <p:spPr bwMode="auto">
            <a:xfrm>
              <a:off x="8331687" y="5209252"/>
              <a:ext cx="800517" cy="438505"/>
            </a:xfrm>
            <a:prstGeom prst="rect">
              <a:avLst/>
            </a:prstGeom>
            <a:solidFill>
              <a:srgbClr val="222222"/>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14" name="Rectangle 113"/>
            <p:cNvSpPr/>
            <p:nvPr/>
          </p:nvSpPr>
          <p:spPr>
            <a:xfrm>
              <a:off x="3228284" y="2106549"/>
              <a:ext cx="517131" cy="592546"/>
            </a:xfrm>
            <a:prstGeom prst="rect">
              <a:avLst/>
            </a:prstGeom>
          </p:spPr>
          <p:txBody>
            <a:bodyPr vert="vert270" wrap="none">
              <a:spAutoFit/>
            </a:bodyPr>
            <a:lstStyle/>
            <a:p>
              <a:pPr defTabSz="914309">
                <a:lnSpc>
                  <a:spcPct val="120000"/>
                </a:lnSpc>
                <a:spcBef>
                  <a:spcPts val="729"/>
                </a:spcBef>
              </a:pPr>
              <a:r>
                <a:rPr lang="en-US" sz="1800" b="1" kern="0" dirty="0">
                  <a:solidFill>
                    <a:schemeClr val="tx1">
                      <a:lumMod val="50000"/>
                    </a:schemeClr>
                  </a:solidFill>
                </a:rPr>
                <a:t>VOD</a:t>
              </a:r>
            </a:p>
          </p:txBody>
        </p:sp>
        <p:sp>
          <p:nvSpPr>
            <p:cNvPr id="115" name="Rectangle 114"/>
            <p:cNvSpPr/>
            <p:nvPr/>
          </p:nvSpPr>
          <p:spPr>
            <a:xfrm>
              <a:off x="3251367" y="3450512"/>
              <a:ext cx="461724" cy="579720"/>
            </a:xfrm>
            <a:prstGeom prst="rect">
              <a:avLst/>
            </a:prstGeom>
          </p:spPr>
          <p:txBody>
            <a:bodyPr vert="vert270" wrap="none">
              <a:spAutoFit/>
            </a:bodyPr>
            <a:lstStyle/>
            <a:p>
              <a:r>
                <a:rPr lang="en-US" sz="1800" b="1" kern="0" dirty="0">
                  <a:solidFill>
                    <a:schemeClr val="tx1">
                      <a:lumMod val="50000"/>
                    </a:schemeClr>
                  </a:solidFill>
                </a:rPr>
                <a:t>DVR</a:t>
              </a:r>
              <a:endParaRPr lang="en-US" sz="1800" dirty="0">
                <a:solidFill>
                  <a:schemeClr val="tx1">
                    <a:lumMod val="50000"/>
                  </a:schemeClr>
                </a:solidFill>
              </a:endParaRPr>
            </a:p>
          </p:txBody>
        </p:sp>
        <p:sp>
          <p:nvSpPr>
            <p:cNvPr id="116" name="TextBox 115"/>
            <p:cNvSpPr txBox="1"/>
            <p:nvPr/>
          </p:nvSpPr>
          <p:spPr>
            <a:xfrm>
              <a:off x="3228284" y="4531630"/>
              <a:ext cx="517131" cy="913187"/>
            </a:xfrm>
            <a:prstGeom prst="rect">
              <a:avLst/>
            </a:prstGeom>
            <a:noFill/>
          </p:spPr>
          <p:txBody>
            <a:bodyPr vert="vert270" wrap="none" rtlCol="0">
              <a:spAutoFit/>
            </a:bodyPr>
            <a:lstStyle/>
            <a:p>
              <a:pPr defTabSz="914309">
                <a:lnSpc>
                  <a:spcPct val="120000"/>
                </a:lnSpc>
                <a:spcBef>
                  <a:spcPts val="729"/>
                </a:spcBef>
              </a:pPr>
              <a:r>
                <a:rPr lang="en-US" sz="1800" b="1" kern="0" dirty="0">
                  <a:solidFill>
                    <a:schemeClr val="tx1">
                      <a:lumMod val="50000"/>
                    </a:schemeClr>
                  </a:solidFill>
                </a:rPr>
                <a:t>Live TV</a:t>
              </a:r>
            </a:p>
          </p:txBody>
        </p:sp>
        <p:sp>
          <p:nvSpPr>
            <p:cNvPr id="117" name="TextBox 116"/>
            <p:cNvSpPr txBox="1"/>
            <p:nvPr/>
          </p:nvSpPr>
          <p:spPr>
            <a:xfrm>
              <a:off x="4107778" y="4245603"/>
              <a:ext cx="517131" cy="412987"/>
            </a:xfrm>
            <a:prstGeom prst="rect">
              <a:avLst/>
            </a:prstGeom>
            <a:noFill/>
          </p:spPr>
          <p:txBody>
            <a:bodyPr vert="vert270" wrap="none" rtlCol="0">
              <a:spAutoFit/>
            </a:bodyPr>
            <a:lstStyle/>
            <a:p>
              <a:pPr defTabSz="914309">
                <a:lnSpc>
                  <a:spcPct val="120000"/>
                </a:lnSpc>
                <a:spcBef>
                  <a:spcPts val="729"/>
                </a:spcBef>
              </a:pPr>
              <a:r>
                <a:rPr lang="en-US" sz="1800" b="1" kern="0" dirty="0">
                  <a:solidFill>
                    <a:schemeClr val="tx1">
                      <a:lumMod val="50000"/>
                    </a:schemeClr>
                  </a:solidFill>
                </a:rPr>
                <a:t>PC</a:t>
              </a:r>
            </a:p>
          </p:txBody>
        </p:sp>
        <p:sp>
          <p:nvSpPr>
            <p:cNvPr id="118" name="TextBox 117"/>
            <p:cNvSpPr txBox="1"/>
            <p:nvPr/>
          </p:nvSpPr>
          <p:spPr>
            <a:xfrm>
              <a:off x="4994031" y="4221781"/>
              <a:ext cx="517131" cy="823407"/>
            </a:xfrm>
            <a:prstGeom prst="rect">
              <a:avLst/>
            </a:prstGeom>
            <a:noFill/>
          </p:spPr>
          <p:txBody>
            <a:bodyPr vert="vert270" wrap="none" rtlCol="0">
              <a:spAutoFit/>
            </a:bodyPr>
            <a:lstStyle/>
            <a:p>
              <a:pPr defTabSz="914309">
                <a:lnSpc>
                  <a:spcPct val="120000"/>
                </a:lnSpc>
                <a:spcBef>
                  <a:spcPts val="729"/>
                </a:spcBef>
              </a:pPr>
              <a:r>
                <a:rPr lang="en-US" sz="1800" b="1" kern="0" dirty="0">
                  <a:solidFill>
                    <a:schemeClr val="tx1">
                      <a:lumMod val="50000"/>
                    </a:schemeClr>
                  </a:solidFill>
                </a:rPr>
                <a:t>Mobile</a:t>
              </a:r>
            </a:p>
          </p:txBody>
        </p:sp>
        <p:sp>
          <p:nvSpPr>
            <p:cNvPr id="119" name="Rectangle 118"/>
            <p:cNvSpPr/>
            <p:nvPr/>
          </p:nvSpPr>
          <p:spPr bwMode="auto">
            <a:xfrm>
              <a:off x="5723693" y="4539054"/>
              <a:ext cx="800517" cy="1102695"/>
            </a:xfrm>
            <a:prstGeom prst="rect">
              <a:avLst/>
            </a:prstGeom>
            <a:solidFill>
              <a:schemeClr val="bg1">
                <a:lumMod val="75000"/>
              </a:schemeClr>
            </a:solidFill>
            <a:ln w="25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121" name="TextBox 120"/>
            <p:cNvSpPr txBox="1"/>
            <p:nvPr/>
          </p:nvSpPr>
          <p:spPr>
            <a:xfrm>
              <a:off x="5864917" y="4610607"/>
              <a:ext cx="517131" cy="1002967"/>
            </a:xfrm>
            <a:prstGeom prst="rect">
              <a:avLst/>
            </a:prstGeom>
            <a:noFill/>
          </p:spPr>
          <p:txBody>
            <a:bodyPr vert="vert270" wrap="none" rtlCol="0">
              <a:spAutoFit/>
            </a:bodyPr>
            <a:lstStyle/>
            <a:p>
              <a:pPr defTabSz="914309">
                <a:lnSpc>
                  <a:spcPct val="120000"/>
                </a:lnSpc>
                <a:spcBef>
                  <a:spcPts val="729"/>
                </a:spcBef>
              </a:pPr>
              <a:r>
                <a:rPr lang="en-US" sz="1800" b="1" kern="0" dirty="0">
                  <a:solidFill>
                    <a:schemeClr val="tx1">
                      <a:lumMod val="50000"/>
                    </a:schemeClr>
                  </a:solidFill>
                </a:rPr>
                <a:t>M18 - 34</a:t>
              </a:r>
            </a:p>
          </p:txBody>
        </p:sp>
        <p:sp>
          <p:nvSpPr>
            <p:cNvPr id="123" name="TextBox 122"/>
            <p:cNvSpPr txBox="1"/>
            <p:nvPr/>
          </p:nvSpPr>
          <p:spPr>
            <a:xfrm>
              <a:off x="6655501" y="4907668"/>
              <a:ext cx="666345" cy="461665"/>
            </a:xfrm>
            <a:prstGeom prst="rect">
              <a:avLst/>
            </a:prstGeom>
            <a:noFill/>
          </p:spPr>
          <p:txBody>
            <a:bodyPr vert="horz" wrap="square" rtlCol="0">
              <a:spAutoFit/>
            </a:bodyPr>
            <a:lstStyle/>
            <a:p>
              <a:pPr algn="ctr" defTabSz="914309">
                <a:lnSpc>
                  <a:spcPct val="120000"/>
                </a:lnSpc>
                <a:spcBef>
                  <a:spcPts val="729"/>
                </a:spcBef>
              </a:pPr>
              <a:r>
                <a:rPr lang="en-US" sz="1000" kern="0" dirty="0">
                  <a:solidFill>
                    <a:srgbClr val="FDB50A"/>
                  </a:solidFill>
                </a:rPr>
                <a:t>Auto Intender</a:t>
              </a:r>
            </a:p>
          </p:txBody>
        </p:sp>
        <p:sp>
          <p:nvSpPr>
            <p:cNvPr id="124" name="TextBox 123"/>
            <p:cNvSpPr txBox="1"/>
            <p:nvPr/>
          </p:nvSpPr>
          <p:spPr>
            <a:xfrm>
              <a:off x="7497071" y="5043700"/>
              <a:ext cx="765494" cy="461665"/>
            </a:xfrm>
            <a:prstGeom prst="rect">
              <a:avLst/>
            </a:prstGeom>
            <a:noFill/>
          </p:spPr>
          <p:txBody>
            <a:bodyPr vert="horz" wrap="square" rtlCol="0">
              <a:spAutoFit/>
            </a:bodyPr>
            <a:lstStyle/>
            <a:p>
              <a:pPr algn="ctr" defTabSz="914309">
                <a:lnSpc>
                  <a:spcPct val="120000"/>
                </a:lnSpc>
                <a:spcBef>
                  <a:spcPts val="729"/>
                </a:spcBef>
              </a:pPr>
              <a:r>
                <a:rPr lang="en-US" sz="1000" kern="0" dirty="0">
                  <a:solidFill>
                    <a:srgbClr val="FDB50A"/>
                  </a:solidFill>
                </a:rPr>
                <a:t>In Tulsa, OK</a:t>
              </a:r>
            </a:p>
          </p:txBody>
        </p:sp>
        <p:sp>
          <p:nvSpPr>
            <p:cNvPr id="125" name="TextBox 124"/>
            <p:cNvSpPr txBox="1"/>
            <p:nvPr/>
          </p:nvSpPr>
          <p:spPr>
            <a:xfrm>
              <a:off x="8393856" y="5197220"/>
              <a:ext cx="669490" cy="461665"/>
            </a:xfrm>
            <a:prstGeom prst="rect">
              <a:avLst/>
            </a:prstGeom>
            <a:noFill/>
          </p:spPr>
          <p:txBody>
            <a:bodyPr vert="horz" wrap="square" rtlCol="0">
              <a:spAutoFit/>
            </a:bodyPr>
            <a:lstStyle/>
            <a:p>
              <a:pPr algn="ctr" defTabSz="914309">
                <a:lnSpc>
                  <a:spcPct val="120000"/>
                </a:lnSpc>
                <a:spcBef>
                  <a:spcPts val="729"/>
                </a:spcBef>
              </a:pPr>
              <a:r>
                <a:rPr lang="en-US" sz="1000" kern="0" dirty="0">
                  <a:solidFill>
                    <a:srgbClr val="FDB50A"/>
                  </a:solidFill>
                </a:rPr>
                <a:t>Tide Buyer</a:t>
              </a:r>
            </a:p>
          </p:txBody>
        </p:sp>
        <p:sp>
          <p:nvSpPr>
            <p:cNvPr id="129" name="TextBox 128"/>
            <p:cNvSpPr txBox="1"/>
            <p:nvPr/>
          </p:nvSpPr>
          <p:spPr>
            <a:xfrm>
              <a:off x="5766332" y="5638330"/>
              <a:ext cx="737303" cy="387798"/>
            </a:xfrm>
            <a:prstGeom prst="rect">
              <a:avLst/>
            </a:prstGeom>
            <a:noFill/>
          </p:spPr>
          <p:txBody>
            <a:bodyPr wrap="square" rtlCol="0">
              <a:spAutoFit/>
            </a:bodyPr>
            <a:lstStyle/>
            <a:p>
              <a:pPr defTabSz="914309">
                <a:lnSpc>
                  <a:spcPct val="120000"/>
                </a:lnSpc>
                <a:spcBef>
                  <a:spcPts val="729"/>
                </a:spcBef>
              </a:pPr>
              <a:r>
                <a:rPr lang="en-US" sz="1600" b="1" kern="0" dirty="0">
                  <a:solidFill>
                    <a:schemeClr val="bg1"/>
                  </a:solidFill>
                </a:rPr>
                <a:t>500k</a:t>
              </a:r>
            </a:p>
          </p:txBody>
        </p:sp>
        <p:sp>
          <p:nvSpPr>
            <p:cNvPr id="130" name="TextBox 129"/>
            <p:cNvSpPr txBox="1"/>
            <p:nvPr/>
          </p:nvSpPr>
          <p:spPr>
            <a:xfrm>
              <a:off x="6785919" y="5645735"/>
              <a:ext cx="619511" cy="387798"/>
            </a:xfrm>
            <a:prstGeom prst="rect">
              <a:avLst/>
            </a:prstGeom>
            <a:noFill/>
          </p:spPr>
          <p:txBody>
            <a:bodyPr wrap="square" rtlCol="0">
              <a:spAutoFit/>
            </a:bodyPr>
            <a:lstStyle/>
            <a:p>
              <a:pPr defTabSz="914309">
                <a:lnSpc>
                  <a:spcPct val="120000"/>
                </a:lnSpc>
                <a:spcBef>
                  <a:spcPts val="729"/>
                </a:spcBef>
              </a:pPr>
              <a:r>
                <a:rPr lang="en-US" sz="1600" b="1" kern="0" dirty="0">
                  <a:solidFill>
                    <a:schemeClr val="bg1"/>
                  </a:solidFill>
                </a:rPr>
                <a:t>50K</a:t>
              </a:r>
            </a:p>
          </p:txBody>
        </p:sp>
        <p:sp>
          <p:nvSpPr>
            <p:cNvPr id="131" name="TextBox 130"/>
            <p:cNvSpPr txBox="1"/>
            <p:nvPr/>
          </p:nvSpPr>
          <p:spPr>
            <a:xfrm>
              <a:off x="7626442" y="5645647"/>
              <a:ext cx="551862" cy="38779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7K</a:t>
              </a:r>
            </a:p>
          </p:txBody>
        </p:sp>
        <p:sp>
          <p:nvSpPr>
            <p:cNvPr id="132" name="TextBox 131"/>
            <p:cNvSpPr txBox="1"/>
            <p:nvPr/>
          </p:nvSpPr>
          <p:spPr>
            <a:xfrm>
              <a:off x="8482542" y="5653484"/>
              <a:ext cx="551862" cy="38779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2K</a:t>
              </a:r>
            </a:p>
          </p:txBody>
        </p:sp>
        <p:sp>
          <p:nvSpPr>
            <p:cNvPr id="133" name="TextBox 132"/>
            <p:cNvSpPr txBox="1"/>
            <p:nvPr/>
          </p:nvSpPr>
          <p:spPr>
            <a:xfrm>
              <a:off x="4976718" y="5653484"/>
              <a:ext cx="658323" cy="387798"/>
            </a:xfrm>
            <a:prstGeom prst="rect">
              <a:avLst/>
            </a:prstGeom>
            <a:noFill/>
          </p:spPr>
          <p:txBody>
            <a:bodyPr wrap="square" rtlCol="0">
              <a:spAutoFit/>
            </a:bodyPr>
            <a:lstStyle/>
            <a:p>
              <a:pPr defTabSz="914309">
                <a:lnSpc>
                  <a:spcPct val="120000"/>
                </a:lnSpc>
                <a:spcBef>
                  <a:spcPts val="729"/>
                </a:spcBef>
              </a:pPr>
              <a:r>
                <a:rPr lang="en-US" sz="1600" b="1" kern="0" dirty="0">
                  <a:solidFill>
                    <a:schemeClr val="bg1"/>
                  </a:solidFill>
                </a:rPr>
                <a:t>3</a:t>
              </a:r>
              <a:r>
                <a:rPr lang="en-US" sz="1600" b="1" kern="0" dirty="0">
                  <a:solidFill>
                    <a:schemeClr val="bg1"/>
                  </a:solidFill>
                </a:rPr>
                <a:t>M</a:t>
              </a:r>
            </a:p>
          </p:txBody>
        </p:sp>
        <p:sp>
          <p:nvSpPr>
            <p:cNvPr id="136" name="TextBox 135"/>
            <p:cNvSpPr txBox="1"/>
            <p:nvPr/>
          </p:nvSpPr>
          <p:spPr>
            <a:xfrm>
              <a:off x="4136619" y="5638330"/>
              <a:ext cx="596457" cy="387798"/>
            </a:xfrm>
            <a:prstGeom prst="rect">
              <a:avLst/>
            </a:prstGeom>
            <a:noFill/>
          </p:spPr>
          <p:txBody>
            <a:bodyPr wrap="square" rtlCol="0">
              <a:spAutoFit/>
            </a:bodyPr>
            <a:lstStyle/>
            <a:p>
              <a:pPr defTabSz="914309">
                <a:lnSpc>
                  <a:spcPct val="120000"/>
                </a:lnSpc>
                <a:spcBef>
                  <a:spcPts val="729"/>
                </a:spcBef>
              </a:pPr>
              <a:r>
                <a:rPr lang="en-US" sz="1600" b="1" kern="0" dirty="0">
                  <a:solidFill>
                    <a:schemeClr val="bg1"/>
                  </a:solidFill>
                </a:rPr>
                <a:t>4M</a:t>
              </a:r>
            </a:p>
          </p:txBody>
        </p:sp>
        <p:pic>
          <p:nvPicPr>
            <p:cNvPr id="2050" name="Picture 2" descr="http://www.clipartbest.com/cliparts/Kcn/gpy/KcngpyX7i.png"/>
            <p:cNvPicPr>
              <a:picLocks noChangeAspect="1" noChangeArrowheads="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6418951" y="5697135"/>
              <a:ext cx="266289" cy="133145"/>
            </a:xfrm>
            <a:prstGeom prst="rect">
              <a:avLst/>
            </a:prstGeom>
            <a:noFill/>
            <a:ln>
              <a:noFill/>
            </a:ln>
            <a:extLst>
              <a:ext uri="{909E8E84-426E-40dd-AFC4-6F175D3DCCD1}">
                <a14:hiddenFill xmlns="" xmlns:a14="http://schemas.microsoft.com/office/drawing/2010/main">
                  <a:solidFill>
                    <a:srgbClr val="FFFFFF"/>
                  </a:solidFill>
                </a14:hiddenFill>
              </a:ext>
            </a:extLst>
          </p:spPr>
        </p:pic>
      </p:grpSp>
      <p:sp>
        <p:nvSpPr>
          <p:cNvPr id="53" name="TextBox 52"/>
          <p:cNvSpPr txBox="1"/>
          <p:nvPr/>
        </p:nvSpPr>
        <p:spPr>
          <a:xfrm>
            <a:off x="5280671" y="6298264"/>
            <a:ext cx="4345045" cy="424678"/>
          </a:xfrm>
          <a:prstGeom prst="rect">
            <a:avLst/>
          </a:prstGeom>
          <a:noFill/>
        </p:spPr>
        <p:txBody>
          <a:bodyPr wrap="square" rtlCol="0">
            <a:spAutoFit/>
          </a:bodyPr>
          <a:lstStyle/>
          <a:p>
            <a:pPr algn="ctr" defTabSz="914309">
              <a:lnSpc>
                <a:spcPct val="120000"/>
              </a:lnSpc>
              <a:spcBef>
                <a:spcPts val="729"/>
              </a:spcBef>
            </a:pPr>
            <a:r>
              <a:rPr lang="en-US" sz="1800" kern="0" dirty="0">
                <a:solidFill>
                  <a:schemeClr val="bg1"/>
                </a:solidFill>
              </a:rPr>
              <a:t>Scale enables depth</a:t>
            </a:r>
            <a:endParaRPr lang="en-US" sz="1400" i="1" kern="0" dirty="0">
              <a:solidFill>
                <a:schemeClr val="bg1"/>
              </a:solidFill>
            </a:endParaRPr>
          </a:p>
        </p:txBody>
      </p:sp>
      <p:cxnSp>
        <p:nvCxnSpPr>
          <p:cNvPr id="74" name="Straight Arrow Connector 73"/>
          <p:cNvCxnSpPr/>
          <p:nvPr/>
        </p:nvCxnSpPr>
        <p:spPr>
          <a:xfrm>
            <a:off x="5117699" y="5567169"/>
            <a:ext cx="0" cy="296743"/>
          </a:xfrm>
          <a:prstGeom prst="straightConnector1">
            <a:avLst/>
          </a:prstGeom>
          <a:ln w="25400">
            <a:solidFill>
              <a:srgbClr val="FEBF0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5558" y="5876468"/>
            <a:ext cx="789936" cy="38774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7M</a:t>
            </a:r>
          </a:p>
        </p:txBody>
      </p:sp>
      <p:sp>
        <p:nvSpPr>
          <p:cNvPr id="75" name="Rectangle 74"/>
          <p:cNvSpPr/>
          <p:nvPr/>
        </p:nvSpPr>
        <p:spPr bwMode="auto">
          <a:xfrm>
            <a:off x="552865" y="2105639"/>
            <a:ext cx="3397134" cy="3688363"/>
          </a:xfrm>
          <a:prstGeom prst="rect">
            <a:avLst/>
          </a:prstGeom>
          <a:solidFill>
            <a:schemeClr val="accent2">
              <a:alpha val="30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4285" tIns="45714" rIns="91428" bIns="45714" numCol="1" rtlCol="0" anchor="t" anchorCtr="0" compatLnSpc="1">
            <a:prstTxWarp prst="textNoShape">
              <a:avLst/>
            </a:prstTxWarp>
            <a:noAutofit/>
          </a:bodyPr>
          <a:lstStyle/>
          <a:p>
            <a:pPr defTabSz="914309" fontAlgn="base">
              <a:spcBef>
                <a:spcPct val="0"/>
              </a:spcBef>
              <a:spcAft>
                <a:spcPct val="0"/>
              </a:spcAft>
            </a:pPr>
            <a:endParaRPr lang="en-US" sz="2400" b="1" dirty="0">
              <a:solidFill>
                <a:schemeClr val="tx1">
                  <a:lumMod val="50000"/>
                </a:schemeClr>
              </a:solidFill>
              <a:latin typeface="Arial" pitchFamily="-123" charset="0"/>
              <a:ea typeface="ＭＳ Ｐゴシック" pitchFamily="-123" charset="-128"/>
              <a:cs typeface="ＭＳ Ｐゴシック" pitchFamily="-123" charset="-128"/>
            </a:endParaRPr>
          </a:p>
        </p:txBody>
      </p:sp>
      <p:sp>
        <p:nvSpPr>
          <p:cNvPr id="62" name="Rectangle 61"/>
          <p:cNvSpPr/>
          <p:nvPr/>
        </p:nvSpPr>
        <p:spPr bwMode="auto">
          <a:xfrm>
            <a:off x="3138298" y="5534934"/>
            <a:ext cx="800415" cy="268615"/>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lnSpcReduction="10000"/>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69" name="TextBox 68"/>
          <p:cNvSpPr txBox="1"/>
          <p:nvPr/>
        </p:nvSpPr>
        <p:spPr>
          <a:xfrm>
            <a:off x="658420" y="5777034"/>
            <a:ext cx="602910" cy="387748"/>
          </a:xfrm>
          <a:prstGeom prst="rect">
            <a:avLst/>
          </a:prstGeom>
          <a:noFill/>
        </p:spPr>
        <p:txBody>
          <a:bodyPr wrap="square" rtlCol="0">
            <a:spAutoFit/>
          </a:bodyPr>
          <a:lstStyle/>
          <a:p>
            <a:pPr defTabSz="914309">
              <a:lnSpc>
                <a:spcPct val="120000"/>
              </a:lnSpc>
              <a:spcBef>
                <a:spcPts val="729"/>
              </a:spcBef>
            </a:pPr>
            <a:r>
              <a:rPr lang="en-US" sz="1600" b="1" kern="0" dirty="0">
                <a:solidFill>
                  <a:schemeClr val="bg1"/>
                </a:solidFill>
              </a:rPr>
              <a:t>50</a:t>
            </a:r>
            <a:r>
              <a:rPr lang="en-US" sz="1600" b="1" kern="0" dirty="0">
                <a:solidFill>
                  <a:schemeClr val="bg1"/>
                </a:solidFill>
              </a:rPr>
              <a:t>K</a:t>
            </a:r>
            <a:endParaRPr lang="en-US" sz="1600" b="1" kern="0" dirty="0">
              <a:solidFill>
                <a:schemeClr val="bg1"/>
              </a:solidFill>
            </a:endParaRPr>
          </a:p>
        </p:txBody>
      </p:sp>
      <p:sp>
        <p:nvSpPr>
          <p:cNvPr id="57" name="Rectangle 56"/>
          <p:cNvSpPr/>
          <p:nvPr/>
        </p:nvSpPr>
        <p:spPr bwMode="auto">
          <a:xfrm>
            <a:off x="555707" y="3092806"/>
            <a:ext cx="800415" cy="2383200"/>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58" name="Rectangle 57"/>
          <p:cNvSpPr/>
          <p:nvPr/>
        </p:nvSpPr>
        <p:spPr bwMode="auto">
          <a:xfrm>
            <a:off x="555706" y="4584546"/>
            <a:ext cx="800415" cy="1201247"/>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59" name="Rectangle 58"/>
          <p:cNvSpPr/>
          <p:nvPr/>
        </p:nvSpPr>
        <p:spPr bwMode="auto">
          <a:xfrm>
            <a:off x="555705" y="3773440"/>
            <a:ext cx="800415" cy="812330"/>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000" dirty="0">
              <a:solidFill>
                <a:schemeClr val="bg1"/>
              </a:solidFill>
              <a:latin typeface="Arial" pitchFamily="-123" charset="0"/>
              <a:ea typeface="ＭＳ Ｐゴシック" pitchFamily="-123" charset="-128"/>
              <a:cs typeface="ＭＳ Ｐゴシック" pitchFamily="-123" charset="-128"/>
            </a:endParaRPr>
          </a:p>
        </p:txBody>
      </p:sp>
      <p:sp>
        <p:nvSpPr>
          <p:cNvPr id="60" name="Rectangle 59"/>
          <p:cNvSpPr/>
          <p:nvPr/>
        </p:nvSpPr>
        <p:spPr bwMode="auto">
          <a:xfrm>
            <a:off x="1417856" y="4576220"/>
            <a:ext cx="800415" cy="1222258"/>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61" name="Rectangle 60"/>
          <p:cNvSpPr/>
          <p:nvPr/>
        </p:nvSpPr>
        <p:spPr bwMode="auto">
          <a:xfrm>
            <a:off x="2269001" y="5248919"/>
            <a:ext cx="800415" cy="555297"/>
          </a:xfrm>
          <a:prstGeom prst="rect">
            <a:avLst/>
          </a:prstGeom>
          <a:solidFill>
            <a:srgbClr val="BFBFBF"/>
          </a:solidFill>
          <a:ln w="25400">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sp>
        <p:nvSpPr>
          <p:cNvPr id="63" name="Rectangle 62"/>
          <p:cNvSpPr/>
          <p:nvPr/>
        </p:nvSpPr>
        <p:spPr>
          <a:xfrm>
            <a:off x="772426" y="3228176"/>
            <a:ext cx="406265" cy="426216"/>
          </a:xfrm>
          <a:prstGeom prst="rect">
            <a:avLst/>
          </a:prstGeom>
        </p:spPr>
        <p:txBody>
          <a:bodyPr vert="vert270" wrap="square">
            <a:spAutoFit/>
          </a:bodyPr>
          <a:lstStyle/>
          <a:p>
            <a:pPr defTabSz="914309">
              <a:lnSpc>
                <a:spcPct val="120000"/>
              </a:lnSpc>
              <a:spcBef>
                <a:spcPts val="729"/>
              </a:spcBef>
            </a:pPr>
            <a:r>
              <a:rPr lang="en-US" sz="1200" b="1" kern="0" dirty="0">
                <a:solidFill>
                  <a:srgbClr val="444444"/>
                </a:solidFill>
              </a:rPr>
              <a:t>VOD</a:t>
            </a:r>
          </a:p>
        </p:txBody>
      </p:sp>
      <p:sp>
        <p:nvSpPr>
          <p:cNvPr id="64" name="Rectangle 63"/>
          <p:cNvSpPr/>
          <p:nvPr/>
        </p:nvSpPr>
        <p:spPr>
          <a:xfrm>
            <a:off x="766422" y="3797608"/>
            <a:ext cx="400110" cy="580270"/>
          </a:xfrm>
          <a:prstGeom prst="rect">
            <a:avLst/>
          </a:prstGeom>
        </p:spPr>
        <p:txBody>
          <a:bodyPr vert="vert270" wrap="square">
            <a:spAutoFit/>
          </a:bodyPr>
          <a:lstStyle/>
          <a:p>
            <a:r>
              <a:rPr lang="en-US" sz="1400" b="1" kern="0" dirty="0">
                <a:solidFill>
                  <a:srgbClr val="444444"/>
                </a:solidFill>
              </a:rPr>
              <a:t>DVR</a:t>
            </a:r>
            <a:endParaRPr lang="en-US" sz="1400" dirty="0"/>
          </a:p>
        </p:txBody>
      </p:sp>
      <p:sp>
        <p:nvSpPr>
          <p:cNvPr id="65" name="TextBox 64"/>
          <p:cNvSpPr txBox="1"/>
          <p:nvPr/>
        </p:nvSpPr>
        <p:spPr>
          <a:xfrm>
            <a:off x="765641" y="4741228"/>
            <a:ext cx="406265" cy="729510"/>
          </a:xfrm>
          <a:prstGeom prst="rect">
            <a:avLst/>
          </a:prstGeom>
          <a:noFill/>
        </p:spPr>
        <p:txBody>
          <a:bodyPr vert="vert270" wrap="square" rtlCol="0">
            <a:spAutoFit/>
          </a:bodyPr>
          <a:lstStyle/>
          <a:p>
            <a:pPr defTabSz="914309">
              <a:lnSpc>
                <a:spcPct val="120000"/>
              </a:lnSpc>
              <a:spcBef>
                <a:spcPts val="729"/>
              </a:spcBef>
            </a:pPr>
            <a:r>
              <a:rPr lang="en-US" sz="1200" b="1" kern="0" dirty="0">
                <a:solidFill>
                  <a:srgbClr val="444444"/>
                </a:solidFill>
              </a:rPr>
              <a:t>Live TV</a:t>
            </a:r>
          </a:p>
        </p:txBody>
      </p:sp>
      <p:sp>
        <p:nvSpPr>
          <p:cNvPr id="66" name="TextBox 65"/>
          <p:cNvSpPr txBox="1"/>
          <p:nvPr/>
        </p:nvSpPr>
        <p:spPr>
          <a:xfrm>
            <a:off x="1595787" y="5046325"/>
            <a:ext cx="443198" cy="342769"/>
          </a:xfrm>
          <a:prstGeom prst="rect">
            <a:avLst/>
          </a:prstGeom>
          <a:noFill/>
        </p:spPr>
        <p:txBody>
          <a:bodyPr vert="vert270" wrap="square" rtlCol="0">
            <a:spAutoFit/>
          </a:bodyPr>
          <a:lstStyle/>
          <a:p>
            <a:pPr defTabSz="914309">
              <a:lnSpc>
                <a:spcPct val="120000"/>
              </a:lnSpc>
              <a:spcBef>
                <a:spcPts val="729"/>
              </a:spcBef>
            </a:pPr>
            <a:r>
              <a:rPr lang="en-US" sz="1400" b="1" kern="0" dirty="0">
                <a:solidFill>
                  <a:srgbClr val="444444"/>
                </a:solidFill>
              </a:rPr>
              <a:t>PC</a:t>
            </a:r>
          </a:p>
        </p:txBody>
      </p:sp>
      <p:sp>
        <p:nvSpPr>
          <p:cNvPr id="67" name="TextBox 66"/>
          <p:cNvSpPr txBox="1"/>
          <p:nvPr/>
        </p:nvSpPr>
        <p:spPr>
          <a:xfrm>
            <a:off x="2314455" y="5363863"/>
            <a:ext cx="753760" cy="293570"/>
          </a:xfrm>
          <a:prstGeom prst="rect">
            <a:avLst/>
          </a:prstGeom>
          <a:noFill/>
        </p:spPr>
        <p:txBody>
          <a:bodyPr vert="horz" wrap="square" rtlCol="0">
            <a:spAutoFit/>
          </a:bodyPr>
          <a:lstStyle/>
          <a:p>
            <a:pPr algn="ctr" defTabSz="914309">
              <a:lnSpc>
                <a:spcPct val="120000"/>
              </a:lnSpc>
              <a:spcBef>
                <a:spcPts val="729"/>
              </a:spcBef>
            </a:pPr>
            <a:r>
              <a:rPr lang="en-US" sz="1100" b="1" kern="0" dirty="0">
                <a:solidFill>
                  <a:srgbClr val="444444"/>
                </a:solidFill>
              </a:rPr>
              <a:t>Mobile</a:t>
            </a:r>
          </a:p>
        </p:txBody>
      </p:sp>
      <p:sp>
        <p:nvSpPr>
          <p:cNvPr id="68" name="TextBox 67"/>
          <p:cNvSpPr txBox="1"/>
          <p:nvPr/>
        </p:nvSpPr>
        <p:spPr>
          <a:xfrm>
            <a:off x="3133000" y="5530936"/>
            <a:ext cx="784974" cy="286195"/>
          </a:xfrm>
          <a:prstGeom prst="rect">
            <a:avLst/>
          </a:prstGeom>
          <a:noFill/>
        </p:spPr>
        <p:txBody>
          <a:bodyPr vert="horz" wrap="square" rtlCol="0">
            <a:spAutoFit/>
          </a:bodyPr>
          <a:lstStyle/>
          <a:p>
            <a:pPr algn="ctr" defTabSz="914309">
              <a:lnSpc>
                <a:spcPct val="120000"/>
              </a:lnSpc>
              <a:spcBef>
                <a:spcPts val="729"/>
              </a:spcBef>
            </a:pPr>
            <a:r>
              <a:rPr lang="en-US" sz="1050" b="1" kern="0" dirty="0">
                <a:solidFill>
                  <a:srgbClr val="444444"/>
                </a:solidFill>
              </a:rPr>
              <a:t>M 18-34</a:t>
            </a:r>
          </a:p>
        </p:txBody>
      </p:sp>
      <p:sp>
        <p:nvSpPr>
          <p:cNvPr id="70" name="TextBox 69"/>
          <p:cNvSpPr txBox="1"/>
          <p:nvPr/>
        </p:nvSpPr>
        <p:spPr>
          <a:xfrm>
            <a:off x="2383404" y="5796381"/>
            <a:ext cx="608298" cy="38774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10K</a:t>
            </a:r>
          </a:p>
        </p:txBody>
      </p:sp>
      <p:sp>
        <p:nvSpPr>
          <p:cNvPr id="71" name="TextBox 70"/>
          <p:cNvSpPr txBox="1"/>
          <p:nvPr/>
        </p:nvSpPr>
        <p:spPr>
          <a:xfrm>
            <a:off x="3258442" y="5804217"/>
            <a:ext cx="551792" cy="38774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500</a:t>
            </a:r>
          </a:p>
        </p:txBody>
      </p:sp>
      <p:cxnSp>
        <p:nvCxnSpPr>
          <p:cNvPr id="72" name="Straight Arrow Connector 71"/>
          <p:cNvCxnSpPr/>
          <p:nvPr/>
        </p:nvCxnSpPr>
        <p:spPr>
          <a:xfrm>
            <a:off x="414650" y="3092806"/>
            <a:ext cx="0" cy="2740526"/>
          </a:xfrm>
          <a:prstGeom prst="straightConnector1">
            <a:avLst/>
          </a:prstGeom>
          <a:ln w="25400">
            <a:solidFill>
              <a:srgbClr val="FEBF0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525386" y="5784397"/>
            <a:ext cx="608298" cy="387748"/>
          </a:xfrm>
          <a:prstGeom prst="rect">
            <a:avLst/>
          </a:prstGeom>
          <a:noFill/>
        </p:spPr>
        <p:txBody>
          <a:bodyPr wrap="square" rtlCol="0">
            <a:spAutoFit/>
          </a:bodyPr>
          <a:lstStyle/>
          <a:p>
            <a:pPr algn="ctr" defTabSz="914309">
              <a:lnSpc>
                <a:spcPct val="120000"/>
              </a:lnSpc>
              <a:spcBef>
                <a:spcPts val="729"/>
              </a:spcBef>
            </a:pPr>
            <a:r>
              <a:rPr lang="en-US" sz="1600" b="1" kern="0" dirty="0">
                <a:solidFill>
                  <a:schemeClr val="bg1"/>
                </a:solidFill>
              </a:rPr>
              <a:t>2</a:t>
            </a:r>
            <a:r>
              <a:rPr lang="en-US" sz="1600" b="1" kern="0" dirty="0">
                <a:solidFill>
                  <a:schemeClr val="bg1"/>
                </a:solidFill>
              </a:rPr>
              <a:t>0K</a:t>
            </a:r>
          </a:p>
        </p:txBody>
      </p:sp>
      <p:sp>
        <p:nvSpPr>
          <p:cNvPr id="79" name="TextBox 78"/>
          <p:cNvSpPr txBox="1"/>
          <p:nvPr/>
        </p:nvSpPr>
        <p:spPr>
          <a:xfrm>
            <a:off x="552865" y="951337"/>
            <a:ext cx="3365108" cy="1142218"/>
          </a:xfrm>
          <a:prstGeom prst="rect">
            <a:avLst/>
          </a:prstGeom>
          <a:noFill/>
          <a:effectLst/>
        </p:spPr>
        <p:txBody>
          <a:bodyPr wrap="square" rtlCol="0">
            <a:spAutoFit/>
          </a:bodyPr>
          <a:lstStyle/>
          <a:p>
            <a:pPr algn="ctr" defTabSz="914309">
              <a:lnSpc>
                <a:spcPct val="120000"/>
              </a:lnSpc>
              <a:spcBef>
                <a:spcPts val="729"/>
              </a:spcBef>
            </a:pPr>
            <a:r>
              <a:rPr lang="en-US" sz="2400" b="1" kern="0" dirty="0">
                <a:solidFill>
                  <a:schemeClr val="bg1"/>
                </a:solidFill>
              </a:rPr>
              <a:t>Sample-Only Model</a:t>
            </a:r>
          </a:p>
          <a:p>
            <a:pPr algn="ctr" defTabSz="914309">
              <a:lnSpc>
                <a:spcPct val="120000"/>
              </a:lnSpc>
              <a:spcBef>
                <a:spcPts val="729"/>
              </a:spcBef>
            </a:pPr>
            <a:r>
              <a:rPr lang="en-US" sz="1400" kern="0" dirty="0">
                <a:solidFill>
                  <a:schemeClr val="bg1"/>
                </a:solidFill>
              </a:rPr>
              <a:t>Panel-Based</a:t>
            </a:r>
            <a:br>
              <a:rPr lang="en-US" sz="1400" kern="0" dirty="0">
                <a:solidFill>
                  <a:schemeClr val="bg1"/>
                </a:solidFill>
              </a:rPr>
            </a:br>
            <a:r>
              <a:rPr lang="en-US" sz="1400" kern="0" dirty="0">
                <a:solidFill>
                  <a:srgbClr val="FFC000"/>
                </a:solidFill>
              </a:rPr>
              <a:t>Limited Granularity</a:t>
            </a:r>
          </a:p>
        </p:txBody>
      </p:sp>
      <p:sp>
        <p:nvSpPr>
          <p:cNvPr id="80" name="TextBox 79"/>
          <p:cNvSpPr txBox="1"/>
          <p:nvPr/>
        </p:nvSpPr>
        <p:spPr>
          <a:xfrm>
            <a:off x="5275558" y="926811"/>
            <a:ext cx="6072606" cy="1142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309">
              <a:lnSpc>
                <a:spcPct val="120000"/>
              </a:lnSpc>
              <a:spcBef>
                <a:spcPts val="729"/>
              </a:spcBef>
            </a:pPr>
            <a:r>
              <a:rPr lang="en-US" sz="2400" b="1" kern="0" dirty="0">
                <a:solidFill>
                  <a:schemeClr val="bg1"/>
                </a:solidFill>
              </a:rPr>
              <a:t>cS Census Model</a:t>
            </a:r>
          </a:p>
          <a:p>
            <a:pPr algn="ctr" defTabSz="914309">
              <a:lnSpc>
                <a:spcPct val="120000"/>
              </a:lnSpc>
              <a:spcBef>
                <a:spcPts val="729"/>
              </a:spcBef>
            </a:pPr>
            <a:r>
              <a:rPr lang="en-US" sz="1400" kern="0" dirty="0">
                <a:solidFill>
                  <a:schemeClr val="bg1"/>
                </a:solidFill>
              </a:rPr>
              <a:t>Panel-Informed</a:t>
            </a:r>
            <a:br>
              <a:rPr lang="en-US" sz="1400" kern="0" dirty="0">
                <a:solidFill>
                  <a:schemeClr val="bg1"/>
                </a:solidFill>
              </a:rPr>
            </a:br>
            <a:r>
              <a:rPr lang="en-US" sz="1400" kern="0" dirty="0">
                <a:solidFill>
                  <a:srgbClr val="FFC000"/>
                </a:solidFill>
              </a:rPr>
              <a:t>Unprecedented Scale</a:t>
            </a:r>
          </a:p>
        </p:txBody>
      </p:sp>
    </p:spTree>
    <p:extLst>
      <p:ext uri="{BB962C8B-B14F-4D97-AF65-F5344CB8AC3E}">
        <p14:creationId xmlns:p14="http://schemas.microsoft.com/office/powerpoint/2010/main" val="281657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659" y="227078"/>
            <a:ext cx="11955812" cy="1800862"/>
          </a:xfrm>
        </p:spPr>
        <p:txBody>
          <a:bodyPr/>
          <a:lstStyle/>
          <a:p>
            <a:pPr algn="l"/>
            <a:r>
              <a:rPr lang="en-US" sz="3600" dirty="0"/>
              <a:t>Experience and Market Acceptance</a:t>
            </a:r>
            <a:br>
              <a:rPr lang="en-US" sz="3600" dirty="0"/>
            </a:br>
            <a:r>
              <a:rPr lang="en-US" dirty="0" smtClean="0"/>
              <a:t/>
            </a:r>
            <a:br>
              <a:rPr lang="en-US" dirty="0" smtClean="0"/>
            </a:br>
            <a:r>
              <a:rPr lang="en-US" sz="2800" i="1" dirty="0"/>
              <a:t>Pre Merger </a:t>
            </a:r>
            <a:r>
              <a:rPr lang="en-US" sz="2800" i="1" dirty="0" err="1"/>
              <a:t>Rentrak</a:t>
            </a:r>
            <a:r>
              <a:rPr lang="en-US" sz="2800" i="1" dirty="0"/>
              <a:t>						The New comScore</a:t>
            </a:r>
            <a:br>
              <a:rPr lang="en-US" sz="2800" i="1" dirty="0"/>
            </a:br>
            <a:r>
              <a:rPr lang="en-US" sz="2800" i="1" dirty="0"/>
              <a:t>11 years of experience, </a:t>
            </a:r>
            <a:r>
              <a:rPr lang="en-US" sz="2800" i="1" dirty="0">
                <a:solidFill>
                  <a:srgbClr val="0099CC"/>
                </a:solidFill>
              </a:rPr>
              <a:t>1,200+ clients			3,200+ clients </a:t>
            </a:r>
            <a:endParaRPr lang="en-US" i="1" dirty="0"/>
          </a:p>
        </p:txBody>
      </p:sp>
      <p:sp>
        <p:nvSpPr>
          <p:cNvPr id="5" name="Text Placeholder 4"/>
          <p:cNvSpPr>
            <a:spLocks noGrp="1"/>
          </p:cNvSpPr>
          <p:nvPr>
            <p:ph type="body" sz="quarter" idx="17"/>
          </p:nvPr>
        </p:nvSpPr>
        <p:spPr/>
        <p:txBody>
          <a:bodyPr/>
          <a:lstStyle/>
          <a:p>
            <a:r>
              <a:rPr lang="en-US" dirty="0" smtClean="0"/>
              <a:t>Logos based on pre-merger </a:t>
            </a:r>
            <a:r>
              <a:rPr lang="en-US" dirty="0" err="1" smtClean="0"/>
              <a:t>Rentrak</a:t>
            </a:r>
            <a:r>
              <a:rPr lang="en-US" dirty="0" smtClean="0"/>
              <a:t> client list.</a:t>
            </a:r>
            <a:endParaRPr lang="en-US" dirty="0"/>
          </a:p>
        </p:txBody>
      </p:sp>
      <p:grpSp>
        <p:nvGrpSpPr>
          <p:cNvPr id="10" name="Group 9"/>
          <p:cNvGrpSpPr/>
          <p:nvPr/>
        </p:nvGrpSpPr>
        <p:grpSpPr>
          <a:xfrm>
            <a:off x="216283" y="2087249"/>
            <a:ext cx="6685082" cy="4283696"/>
            <a:chOff x="2007961" y="1910080"/>
            <a:chExt cx="8534809" cy="4231271"/>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9863"/>
            <a:stretch/>
          </p:blipFill>
          <p:spPr>
            <a:xfrm>
              <a:off x="2007961" y="2027752"/>
              <a:ext cx="8534809" cy="4113599"/>
            </a:xfrm>
            <a:prstGeom prst="rect">
              <a:avLst/>
            </a:prstGeom>
          </p:spPr>
        </p:pic>
        <p:sp>
          <p:nvSpPr>
            <p:cNvPr id="9" name="Rectangle 8"/>
            <p:cNvSpPr/>
            <p:nvPr/>
          </p:nvSpPr>
          <p:spPr bwMode="auto">
            <a:xfrm>
              <a:off x="5344160" y="1910080"/>
              <a:ext cx="1859994" cy="467359"/>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ctr" anchorCtr="0" compatLnSpc="1">
              <a:prstTxWarp prst="textNoShape">
                <a:avLst/>
              </a:prstTxWarp>
              <a:normAutofit/>
            </a:bodyPr>
            <a:lstStyle/>
            <a:p>
              <a:pPr algn="ctr" defTabSz="914309" fontAlgn="base">
                <a:spcBef>
                  <a:spcPct val="0"/>
                </a:spcBef>
                <a:spcAft>
                  <a:spcPct val="0"/>
                </a:spcAft>
              </a:pPr>
              <a:endParaRPr lang="en-US" sz="1200" dirty="0">
                <a:solidFill>
                  <a:schemeClr val="bg1"/>
                </a:solidFill>
                <a:latin typeface="Arial" pitchFamily="-123" charset="0"/>
                <a:ea typeface="ＭＳ Ｐゴシック" pitchFamily="-123" charset="-128"/>
                <a:cs typeface="ＭＳ Ｐゴシック" pitchFamily="-123" charset="-128"/>
              </a:endParaRPr>
            </a:p>
          </p:txBody>
        </p:sp>
      </p:grpSp>
      <p:sp>
        <p:nvSpPr>
          <p:cNvPr id="8" name="Content Placeholder 1"/>
          <p:cNvSpPr>
            <a:spLocks noGrp="1"/>
          </p:cNvSpPr>
          <p:nvPr>
            <p:ph sz="quarter" idx="4294967295"/>
          </p:nvPr>
        </p:nvSpPr>
        <p:spPr>
          <a:xfrm>
            <a:off x="7599298" y="2087248"/>
            <a:ext cx="4653173" cy="5028558"/>
          </a:xfrm>
          <a:prstGeom prst="rect">
            <a:avLst/>
          </a:prstGeom>
        </p:spPr>
        <p:txBody>
          <a:bodyPr>
            <a:normAutofit/>
          </a:bodyPr>
          <a:lstStyle/>
          <a:p>
            <a:pPr>
              <a:lnSpc>
                <a:spcPct val="110000"/>
              </a:lnSpc>
            </a:pPr>
            <a:r>
              <a:rPr lang="en-US" sz="2800" dirty="0">
                <a:solidFill>
                  <a:srgbClr val="0099CC"/>
                </a:solidFill>
              </a:rPr>
              <a:t>150+</a:t>
            </a:r>
            <a:r>
              <a:rPr lang="en-US" sz="2800" dirty="0"/>
              <a:t> National Networks</a:t>
            </a:r>
          </a:p>
          <a:p>
            <a:pPr>
              <a:lnSpc>
                <a:spcPct val="110000"/>
              </a:lnSpc>
            </a:pPr>
            <a:r>
              <a:rPr lang="en-US" sz="2800" dirty="0">
                <a:solidFill>
                  <a:srgbClr val="0099CC"/>
                </a:solidFill>
              </a:rPr>
              <a:t>45+ </a:t>
            </a:r>
            <a:r>
              <a:rPr lang="en-US" sz="2800" dirty="0"/>
              <a:t>Operators</a:t>
            </a:r>
            <a:endParaRPr lang="en-US" sz="2800" dirty="0"/>
          </a:p>
          <a:p>
            <a:pPr>
              <a:lnSpc>
                <a:spcPct val="110000"/>
              </a:lnSpc>
            </a:pPr>
            <a:r>
              <a:rPr lang="en-US" sz="2800" dirty="0">
                <a:solidFill>
                  <a:srgbClr val="0099CC"/>
                </a:solidFill>
              </a:rPr>
              <a:t>60+</a:t>
            </a:r>
            <a:r>
              <a:rPr lang="en-US" sz="2800" dirty="0"/>
              <a:t> National Agencies</a:t>
            </a:r>
          </a:p>
          <a:p>
            <a:pPr>
              <a:lnSpc>
                <a:spcPct val="110000"/>
              </a:lnSpc>
            </a:pPr>
            <a:r>
              <a:rPr lang="en-US" sz="2800" dirty="0">
                <a:solidFill>
                  <a:srgbClr val="0099CC"/>
                </a:solidFill>
              </a:rPr>
              <a:t>10+ </a:t>
            </a:r>
            <a:r>
              <a:rPr lang="en-US" sz="2800" dirty="0"/>
              <a:t>Political Agencies</a:t>
            </a:r>
          </a:p>
          <a:p>
            <a:pPr>
              <a:lnSpc>
                <a:spcPct val="110000"/>
              </a:lnSpc>
            </a:pPr>
            <a:r>
              <a:rPr lang="en-US" sz="2800" dirty="0">
                <a:solidFill>
                  <a:srgbClr val="0099CC"/>
                </a:solidFill>
              </a:rPr>
              <a:t>630+ </a:t>
            </a:r>
            <a:r>
              <a:rPr lang="en-US" sz="2800" dirty="0"/>
              <a:t>Local Stations</a:t>
            </a:r>
          </a:p>
          <a:p>
            <a:pPr>
              <a:lnSpc>
                <a:spcPct val="110000"/>
              </a:lnSpc>
            </a:pPr>
            <a:r>
              <a:rPr lang="en-US" sz="2800" dirty="0">
                <a:solidFill>
                  <a:srgbClr val="0099CC"/>
                </a:solidFill>
              </a:rPr>
              <a:t>120+</a:t>
            </a:r>
            <a:r>
              <a:rPr lang="en-US" sz="2800" dirty="0"/>
              <a:t> Local Agencies</a:t>
            </a:r>
          </a:p>
        </p:txBody>
      </p:sp>
    </p:spTree>
    <p:extLst>
      <p:ext uri="{BB962C8B-B14F-4D97-AF65-F5344CB8AC3E}">
        <p14:creationId xmlns:p14="http://schemas.microsoft.com/office/powerpoint/2010/main" val="1888965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t_woman_sunset_videostill.pn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81431" y="-234733"/>
            <a:ext cx="12757374" cy="6509840"/>
          </a:xfrm>
          <a:prstGeom prst="rect">
            <a:avLst/>
          </a:prstGeom>
        </p:spPr>
      </p:pic>
      <p:sp>
        <p:nvSpPr>
          <p:cNvPr id="3" name="Content Placeholder 2"/>
          <p:cNvSpPr>
            <a:spLocks noGrp="1"/>
          </p:cNvSpPr>
          <p:nvPr>
            <p:ph sz="quarter" idx="19"/>
          </p:nvPr>
        </p:nvSpPr>
        <p:spPr/>
        <p:txBody>
          <a:bodyPr/>
          <a:lstStyle/>
          <a:p>
            <a:r>
              <a:rPr lang="en-US" dirty="0" smtClean="0"/>
              <a:t> </a:t>
            </a:r>
            <a:endParaRPr lang="en-US" dirty="0"/>
          </a:p>
        </p:txBody>
      </p:sp>
      <p:sp>
        <p:nvSpPr>
          <p:cNvPr id="2" name="Text Placeholder 1"/>
          <p:cNvSpPr>
            <a:spLocks noGrp="1"/>
          </p:cNvSpPr>
          <p:nvPr>
            <p:ph type="body" sz="quarter" idx="17"/>
          </p:nvPr>
        </p:nvSpPr>
        <p:spPr>
          <a:prstGeom prst="rect">
            <a:avLst/>
          </a:prstGeom>
        </p:spPr>
        <p:txBody>
          <a:bodyPr/>
          <a:lstStyle/>
          <a:p>
            <a:r>
              <a:rPr lang="en-US" dirty="0" smtClean="0"/>
              <a:t> </a:t>
            </a:r>
            <a:endParaRPr lang="en-US"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1990" y="3078303"/>
            <a:ext cx="2364304" cy="2178764"/>
          </a:xfrm>
          <a:prstGeom prst="rect">
            <a:avLst/>
          </a:prstGeom>
        </p:spPr>
      </p:pic>
      <p:grpSp>
        <p:nvGrpSpPr>
          <p:cNvPr id="8" name="Group 7"/>
          <p:cNvGrpSpPr/>
          <p:nvPr/>
        </p:nvGrpSpPr>
        <p:grpSpPr>
          <a:xfrm>
            <a:off x="330992" y="2972547"/>
            <a:ext cx="2742850" cy="2742850"/>
            <a:chOff x="331034" y="2619570"/>
            <a:chExt cx="2743200" cy="2743200"/>
          </a:xfrm>
        </p:grpSpPr>
        <p:sp>
          <p:nvSpPr>
            <p:cNvPr id="16" name="Oval 15"/>
            <p:cNvSpPr>
              <a:spLocks noChangeAspect="1"/>
            </p:cNvSpPr>
            <p:nvPr/>
          </p:nvSpPr>
          <p:spPr bwMode="auto">
            <a:xfrm>
              <a:off x="331034" y="2619570"/>
              <a:ext cx="2743200" cy="2743200"/>
            </a:xfrm>
            <a:prstGeom prst="ellipse">
              <a:avLst/>
            </a:prstGeom>
            <a:solidFill>
              <a:schemeClr val="accent6"/>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t" anchorCtr="0" compatLnSpc="1">
              <a:prstTxWarp prst="textNoShape">
                <a:avLst/>
              </a:prstTxWarp>
              <a:normAutofit/>
            </a:bodyPr>
            <a:lstStyle/>
            <a:p>
              <a:pPr algn="ctr" defTabSz="914309" fontAlgn="base">
                <a:spcBef>
                  <a:spcPct val="0"/>
                </a:spcBef>
                <a:spcAft>
                  <a:spcPct val="0"/>
                </a:spcAft>
              </a:pPr>
              <a:r>
                <a:rPr lang="en-US" sz="2400" b="1" dirty="0">
                  <a:solidFill>
                    <a:srgbClr val="FFFFFF"/>
                  </a:solidFill>
                  <a:latin typeface="Arial" pitchFamily="-123" charset="0"/>
                  <a:ea typeface="ＭＳ Ｐゴシック" pitchFamily="-123" charset="-128"/>
                  <a:cs typeface="ＭＳ Ｐゴシック" pitchFamily="-123" charset="-128"/>
                </a:rPr>
                <a:t>Audience</a:t>
              </a:r>
            </a:p>
          </p:txBody>
        </p:sp>
        <p:pic>
          <p:nvPicPr>
            <p:cNvPr id="20" name="Picture 19" descr="audienc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0157" y="3877508"/>
              <a:ext cx="1373424" cy="981998"/>
            </a:xfrm>
            <a:prstGeom prst="rect">
              <a:avLst/>
            </a:prstGeom>
          </p:spPr>
        </p:pic>
      </p:grpSp>
      <p:sp>
        <p:nvSpPr>
          <p:cNvPr id="18" name="Oval 17"/>
          <p:cNvSpPr>
            <a:spLocks noChangeAspect="1"/>
          </p:cNvSpPr>
          <p:nvPr/>
        </p:nvSpPr>
        <p:spPr bwMode="auto">
          <a:xfrm>
            <a:off x="2886282" y="2972547"/>
            <a:ext cx="2742850" cy="2742850"/>
          </a:xfrm>
          <a:prstGeom prst="ellipse">
            <a:avLst/>
          </a:prstGeom>
          <a:solidFill>
            <a:schemeClr val="accent2"/>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t" anchorCtr="0" compatLnSpc="1">
            <a:prstTxWarp prst="textNoShape">
              <a:avLst/>
            </a:prstTxWarp>
            <a:normAutofit/>
          </a:bodyPr>
          <a:lstStyle/>
          <a:p>
            <a:pPr algn="ctr" defTabSz="914309" fontAlgn="base">
              <a:spcBef>
                <a:spcPct val="0"/>
              </a:spcBef>
              <a:spcAft>
                <a:spcPct val="0"/>
              </a:spcAft>
            </a:pPr>
            <a:r>
              <a:rPr lang="en-US" sz="2400" b="1" dirty="0">
                <a:solidFill>
                  <a:srgbClr val="FFFFFF"/>
                </a:solidFill>
                <a:latin typeface="Arial" pitchFamily="-123" charset="0"/>
                <a:ea typeface="ＭＳ Ｐゴシック" pitchFamily="-123" charset="-128"/>
                <a:cs typeface="ＭＳ Ｐゴシック" pitchFamily="-123" charset="-128"/>
              </a:rPr>
              <a:t>Activation</a:t>
            </a:r>
          </a:p>
        </p:txBody>
      </p:sp>
      <p:sp>
        <p:nvSpPr>
          <p:cNvPr id="19" name="Oval 18"/>
          <p:cNvSpPr/>
          <p:nvPr/>
        </p:nvSpPr>
        <p:spPr bwMode="auto">
          <a:xfrm>
            <a:off x="5437435" y="2972547"/>
            <a:ext cx="2742850" cy="2742850"/>
          </a:xfrm>
          <a:prstGeom prst="ellipse">
            <a:avLst/>
          </a:prstGeom>
          <a:solidFill>
            <a:schemeClr val="accent4"/>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28" tIns="45714" rIns="91428" bIns="45714" numCol="1" rtlCol="0" anchor="t" anchorCtr="0" compatLnSpc="1">
            <a:prstTxWarp prst="textNoShape">
              <a:avLst/>
            </a:prstTxWarp>
            <a:noAutofit/>
          </a:bodyPr>
          <a:lstStyle/>
          <a:p>
            <a:pPr algn="ctr" defTabSz="914309" fontAlgn="base">
              <a:spcBef>
                <a:spcPct val="0"/>
              </a:spcBef>
              <a:spcAft>
                <a:spcPct val="0"/>
              </a:spcAft>
            </a:pPr>
            <a:r>
              <a:rPr lang="en-US" sz="2400" b="1" dirty="0">
                <a:solidFill>
                  <a:srgbClr val="FFFFFF"/>
                </a:solidFill>
                <a:latin typeface="Arial" pitchFamily="-123" charset="0"/>
                <a:ea typeface="ＭＳ Ｐゴシック" pitchFamily="-123" charset="-128"/>
                <a:cs typeface="ＭＳ Ｐゴシック" pitchFamily="-123" charset="-128"/>
              </a:rPr>
              <a:t>Advertising</a:t>
            </a:r>
          </a:p>
        </p:txBody>
      </p:sp>
      <p:sp>
        <p:nvSpPr>
          <p:cNvPr id="4" name="Title 3"/>
          <p:cNvSpPr>
            <a:spLocks noGrp="1"/>
          </p:cNvSpPr>
          <p:nvPr>
            <p:ph type="title"/>
          </p:nvPr>
        </p:nvSpPr>
        <p:spPr>
          <a:xfrm>
            <a:off x="228572" y="119303"/>
            <a:ext cx="11882226" cy="1755412"/>
          </a:xfrm>
        </p:spPr>
        <p:txBody>
          <a:bodyPr vert="horz" lIns="111026" tIns="45714" rIns="111026" bIns="55513" rtlCol="0" anchor="t" anchorCtr="0">
            <a:noAutofit/>
          </a:bodyPr>
          <a:lstStyle/>
          <a:p>
            <a:pPr algn="l"/>
            <a:r>
              <a:rPr lang="en-US" sz="4800" dirty="0">
                <a:solidFill>
                  <a:srgbClr val="444444"/>
                </a:solidFill>
              </a:rPr>
              <a:t>The comScore </a:t>
            </a:r>
            <a:br>
              <a:rPr lang="en-US" sz="4800" dirty="0">
                <a:solidFill>
                  <a:srgbClr val="444444"/>
                </a:solidFill>
              </a:rPr>
            </a:br>
            <a:r>
              <a:rPr lang="en-US" sz="4800" dirty="0">
                <a:solidFill>
                  <a:srgbClr val="444444"/>
                </a:solidFill>
              </a:rPr>
              <a:t>Holistic</a:t>
            </a:r>
            <a:r>
              <a:rPr lang="en-US" sz="4800" dirty="0">
                <a:solidFill>
                  <a:srgbClr val="444444"/>
                </a:solidFill>
              </a:rPr>
              <a:t> </a:t>
            </a:r>
            <a:r>
              <a:rPr lang="en-US" sz="4800" dirty="0">
                <a:solidFill>
                  <a:srgbClr val="444444"/>
                </a:solidFill>
              </a:rPr>
              <a:t>Cross-Platform </a:t>
            </a:r>
            <a:br>
              <a:rPr lang="en-US" sz="4800" dirty="0">
                <a:solidFill>
                  <a:srgbClr val="444444"/>
                </a:solidFill>
              </a:rPr>
            </a:br>
            <a:r>
              <a:rPr lang="en-US" sz="4800" dirty="0" smtClean="0">
                <a:solidFill>
                  <a:srgbClr val="444444"/>
                </a:solidFill>
              </a:rPr>
              <a:t>Solution – </a:t>
            </a:r>
            <a:r>
              <a:rPr lang="en-US" sz="4800" u="sng" dirty="0" smtClean="0">
                <a:solidFill>
                  <a:srgbClr val="444444"/>
                </a:solidFill>
              </a:rPr>
              <a:t>Available Today</a:t>
            </a:r>
            <a:endParaRPr lang="en-US" sz="4800" u="sng" dirty="0">
              <a:solidFill>
                <a:srgbClr val="444444"/>
              </a:solidFill>
            </a:endParaRPr>
          </a:p>
        </p:txBody>
      </p:sp>
      <p:sp>
        <p:nvSpPr>
          <p:cNvPr id="9" name="TextBox 8"/>
          <p:cNvSpPr txBox="1"/>
          <p:nvPr/>
        </p:nvSpPr>
        <p:spPr>
          <a:xfrm>
            <a:off x="7478572" y="-1148810"/>
            <a:ext cx="184707" cy="498534"/>
          </a:xfrm>
          <a:prstGeom prst="rect">
            <a:avLst/>
          </a:prstGeom>
          <a:noFill/>
        </p:spPr>
        <p:txBody>
          <a:bodyPr wrap="none" rtlCol="0">
            <a:spAutoFit/>
          </a:bodyPr>
          <a:lstStyle/>
          <a:p>
            <a:pPr defTabSz="914309">
              <a:lnSpc>
                <a:spcPct val="120000"/>
              </a:lnSpc>
              <a:spcBef>
                <a:spcPts val="729"/>
              </a:spcBef>
            </a:pPr>
            <a:endParaRPr lang="en-US" b="1" kern="0" dirty="0" err="1">
              <a:solidFill>
                <a:srgbClr val="444444"/>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51932" y="4142152"/>
            <a:ext cx="1807413" cy="135556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72038" y="4156530"/>
            <a:ext cx="1350901" cy="1044512"/>
          </a:xfrm>
          <a:prstGeom prst="rect">
            <a:avLst/>
          </a:prstGeom>
        </p:spPr>
      </p:pic>
    </p:spTree>
    <p:extLst>
      <p:ext uri="{BB962C8B-B14F-4D97-AF65-F5344CB8AC3E}">
        <p14:creationId xmlns:p14="http://schemas.microsoft.com/office/powerpoint/2010/main" val="227457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mScore_WideTemplate_Global_TempNewLogo2016">
  <a:themeElements>
    <a:clrScheme name="Custom 31">
      <a:dk1>
        <a:srgbClr val="444444"/>
      </a:dk1>
      <a:lt1>
        <a:srgbClr val="FFFFFF"/>
      </a:lt1>
      <a:dk2>
        <a:srgbClr val="444444"/>
      </a:dk2>
      <a:lt2>
        <a:srgbClr val="2674BA"/>
      </a:lt2>
      <a:accent1>
        <a:srgbClr val="2674BA"/>
      </a:accent1>
      <a:accent2>
        <a:srgbClr val="33ADD6"/>
      </a:accent2>
      <a:accent3>
        <a:srgbClr val="F37A20"/>
      </a:accent3>
      <a:accent4>
        <a:srgbClr val="C11019"/>
      </a:accent4>
      <a:accent5>
        <a:srgbClr val="95C33D"/>
      </a:accent5>
      <a:accent6>
        <a:srgbClr val="662D91"/>
      </a:accent6>
      <a:hlink>
        <a:srgbClr val="47CFFF"/>
      </a:hlink>
      <a:folHlink>
        <a:srgbClr val="85CE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25400">
          <a:noFill/>
          <a:headEnd type="none" w="med" len="med"/>
          <a:tailEnd type="none" w="med" len="med"/>
        </a:ln>
      </a:spPr>
      <a:bodyPr vert="horz" wrap="square" lIns="91440" tIns="45720" rIns="91440" bIns="45720" numCol="1" rtlCol="0" anchor="ctr" anchorCtr="0" compatLnSpc="1">
        <a:prstTxWarp prst="textNoShape">
          <a:avLst/>
        </a:prstTxWarp>
        <a:norm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defRPr>
        </a:defPPr>
      </a:lstStyle>
      <a:style>
        <a:lnRef idx="2">
          <a:schemeClr val="accent1"/>
        </a:lnRef>
        <a:fillRef idx="1">
          <a:schemeClr val="lt1"/>
        </a:fillRef>
        <a:effectRef idx="0">
          <a:schemeClr val="accent1"/>
        </a:effectRef>
        <a:fontRef idx="minor">
          <a:schemeClr val="dk1"/>
        </a:fontRef>
      </a:style>
    </a:spDef>
    <a:lnDef>
      <a:spPr>
        <a:ln w="254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defTabSz="914400">
          <a:lnSpc>
            <a:spcPct val="120000"/>
          </a:lnSpc>
          <a:spcBef>
            <a:spcPts val="729"/>
          </a:spcBef>
          <a:defRPr b="1" kern="0" dirty="0" err="1" smtClean="0">
            <a:solidFill>
              <a:srgbClr val="444444"/>
            </a:solidFill>
          </a:defRPr>
        </a:defPPr>
      </a:lstStyle>
    </a:txDef>
  </a:objectDefaults>
  <a:extraClrSchemeLst/>
  <a:extLst>
    <a:ext uri="{05A4C25C-085E-4340-85A3-A5531E510DB2}">
      <thm15:themeFamily xmlns:thm15="http://schemas.microsoft.com/office/thememl/2012/main" name="comScore_WideTemplate_Global_TempNewLogo2016" id="{62A103E2-F28B-1347-A508-A2CB0FB6C867}" vid="{DDAB8E5D-838B-AC40-9BE8-1BCCDB3553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16D17FD4BF9DD441807617877D90E3F0" ma:contentTypeVersion="2" ma:contentTypeDescription="Page is a system content type template created by the Publishing Resources feature. The column templates from Page will be added to all Pages libraries created by the Publishing feature." ma:contentTypeScope="" ma:versionID="07e3680cd8f762935a418a2dedb22a45">
  <xsd:schema xmlns:xsd="http://www.w3.org/2001/XMLSchema" xmlns:xs="http://www.w3.org/2001/XMLSchema" xmlns:p="http://schemas.microsoft.com/office/2006/metadata/properties" xmlns:ns1="http://schemas.microsoft.com/sharepoint/v3" targetNamespace="http://schemas.microsoft.com/office/2006/metadata/properties" ma:root="true" ma:fieldsID="93599a116a48f4d37b49abc4695b484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150B440D-0B6F-41EF-84A1-A218C88A1BCC}">
  <ds:schemaRefs>
    <ds:schemaRef ds:uri="http://schemas.microsoft.com/sharepoint/v3/contenttype/forms"/>
  </ds:schemaRefs>
</ds:datastoreItem>
</file>

<file path=customXml/itemProps2.xml><?xml version="1.0" encoding="utf-8"?>
<ds:datastoreItem xmlns:ds="http://schemas.openxmlformats.org/officeDocument/2006/customXml" ds:itemID="{5966EACF-EEF6-4C62-B5CE-7BECAAF4C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F40A6-2C87-40F5-9F33-5ABC77E7CDD0}">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comScore_WideTemplate_Global_TempNewLogo2016</Template>
  <TotalTime>9960</TotalTime>
  <Words>274</Words>
  <Application>Microsoft Office PowerPoint</Application>
  <PresentationFormat>Custom</PresentationFormat>
  <Paragraphs>111</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Calibri</vt:lpstr>
      <vt:lpstr>Wingdings</vt:lpstr>
      <vt:lpstr>comScore_WideTemplate_Global_TempNewLogo2016</vt:lpstr>
      <vt:lpstr> </vt:lpstr>
      <vt:lpstr>Solving Cross-Platform Measurement: CIMM Describes It Best</vt:lpstr>
      <vt:lpstr>The comScore Difference</vt:lpstr>
      <vt:lpstr>Precision Requires Scale</vt:lpstr>
      <vt:lpstr>Scale Provides Depth</vt:lpstr>
      <vt:lpstr>World’s Largest Single-Source Information Set</vt:lpstr>
      <vt:lpstr>\</vt:lpstr>
      <vt:lpstr>Experience and Market Acceptance  Pre Merger Rentrak      The New comScore 11 years of experience, 1,200+ clients   3,200+ clients </vt:lpstr>
      <vt:lpstr>The comScore  Holistic Cross-Platform  Solution – Available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Mark</dc:creator>
  <cp:lastModifiedBy>Bhatia, Manish</cp:lastModifiedBy>
  <cp:revision>340</cp:revision>
  <cp:lastPrinted>2016-02-05T17:59:48Z</cp:lastPrinted>
  <dcterms:created xsi:type="dcterms:W3CDTF">2016-01-29T02:55:06Z</dcterms:created>
  <dcterms:modified xsi:type="dcterms:W3CDTF">2016-04-13T01:46:39Z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0x010100C568DB52D9D0A14D9B2FDCC96666E9F2007948130EC3DB064584E219954237AF390016D17FD4BF9DD441807617877D90E3F0</vt:lpwstr>
  </property>
</Properties>
</file>