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9" r:id="rId2"/>
    <p:sldMasterId id="2147483693" r:id="rId3"/>
    <p:sldMasterId id="2147483695" r:id="rId4"/>
    <p:sldMasterId id="2147483704" r:id="rId5"/>
  </p:sldMasterIdLst>
  <p:notesMasterIdLst>
    <p:notesMasterId r:id="rId22"/>
  </p:notesMasterIdLst>
  <p:sldIdLst>
    <p:sldId id="256" r:id="rId6"/>
    <p:sldId id="257" r:id="rId7"/>
    <p:sldId id="427" r:id="rId8"/>
    <p:sldId id="454" r:id="rId9"/>
    <p:sldId id="457" r:id="rId10"/>
    <p:sldId id="261" r:id="rId11"/>
    <p:sldId id="446" r:id="rId12"/>
    <p:sldId id="449" r:id="rId13"/>
    <p:sldId id="451" r:id="rId14"/>
    <p:sldId id="450" r:id="rId15"/>
    <p:sldId id="445" r:id="rId16"/>
    <p:sldId id="456" r:id="rId17"/>
    <p:sldId id="447" r:id="rId18"/>
    <p:sldId id="453" r:id="rId19"/>
    <p:sldId id="455" r:id="rId20"/>
    <p:sldId id="28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O'Sullivan" initials="TO"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47920"/>
    <a:srgbClr val="374651"/>
    <a:srgbClr val="A6CE39"/>
    <a:srgbClr val="FFF6CC"/>
    <a:srgbClr val="DFCE00"/>
    <a:srgbClr val="F8E8AE"/>
    <a:srgbClr val="ECF4BE"/>
    <a:srgbClr val="FBE06D"/>
    <a:srgbClr val="5ABF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729" autoAdjust="0"/>
  </p:normalViewPr>
  <p:slideViewPr>
    <p:cSldViewPr snapToGrid="0" snapToObjects="1">
      <p:cViewPr>
        <p:scale>
          <a:sx n="100" d="100"/>
          <a:sy n="100" d="100"/>
        </p:scale>
        <p:origin x="-1014" y="-24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3FAE1-9741-42AA-895F-DFB90D6E15B7}" type="datetimeFigureOut">
              <a:rPr lang="en-US" smtClean="0"/>
              <a:pPr/>
              <a:t>4/20/2015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11F85E-9E9C-4D93-979D-D944C5F54323}" type="slidenum">
              <a:rPr lang="en-US" smtClean="0"/>
              <a:pPr/>
              <a:t>‹#›</a:t>
            </a:fld>
            <a:endParaRPr lang="en-US"/>
          </a:p>
        </p:txBody>
      </p:sp>
    </p:spTree>
    <p:extLst>
      <p:ext uri="{BB962C8B-B14F-4D97-AF65-F5344CB8AC3E}">
        <p14:creationId xmlns="" xmlns:p14="http://schemas.microsoft.com/office/powerpoint/2010/main" val="15674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provide end</a:t>
            </a:r>
            <a:r>
              <a:rPr lang="en-US" baseline="0" dirty="0" smtClean="0"/>
              <a:t> users and data supplier company names in final document</a:t>
            </a:r>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Data hygiene not the most obvious industry issue to surface because focus is on the more visible end product - - the data output.  But without it the quality of the output suffers.  </a:t>
            </a:r>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variable </a:t>
            </a:r>
            <a:r>
              <a:rPr lang="en-US" sz="1200" dirty="0" err="1" smtClean="0"/>
              <a:t>sparsity</a:t>
            </a:r>
            <a:r>
              <a:rPr lang="en-US" sz="1200" dirty="0" smtClean="0"/>
              <a:t>. This is a basic check to make </a:t>
            </a:r>
            <a:r>
              <a:rPr lang="en-US" sz="1200" dirty="0" err="1" smtClean="0"/>
              <a:t>make</a:t>
            </a:r>
            <a:r>
              <a:rPr lang="en-US" sz="1200" dirty="0" smtClean="0"/>
              <a:t> sure the variable isn't entirely 0 (or very close to).</a:t>
            </a:r>
          </a:p>
          <a:p>
            <a:r>
              <a:rPr lang="en-US" sz="1200" dirty="0" smtClean="0"/>
              <a:t>A technique called weight of evidence with an information value. </a:t>
            </a:r>
          </a:p>
          <a:p>
            <a:r>
              <a:rPr lang="en-US" sz="1200" dirty="0" smtClean="0"/>
              <a:t>Roughly speaking, this method calculates how much 'value' each variable contains relative to the target you are trying to predict.</a:t>
            </a:r>
          </a:p>
          <a:p>
            <a:r>
              <a:rPr lang="en-US" sz="1200" dirty="0" smtClean="0"/>
              <a:t>Forward, backward, or stepwise variable selection. There are different versions of this used.</a:t>
            </a:r>
          </a:p>
          <a:p>
            <a:r>
              <a:rPr lang="en-US" sz="1200" dirty="0" smtClean="0"/>
              <a:t>This can be based on standard criteria for variables entering or staying in the model or using lasso regression techniques.</a:t>
            </a:r>
          </a:p>
          <a:p>
            <a:r>
              <a:rPr lang="en-US" sz="1200" dirty="0" smtClean="0"/>
              <a:t>Either way the variable needs to have an 'enough' information to stay in the model. </a:t>
            </a:r>
          </a:p>
          <a:p>
            <a:endParaRPr lang="en-US" dirty="0"/>
          </a:p>
        </p:txBody>
      </p:sp>
      <p:sp>
        <p:nvSpPr>
          <p:cNvPr id="4" name="Slide Number Placeholder 3"/>
          <p:cNvSpPr>
            <a:spLocks noGrp="1"/>
          </p:cNvSpPr>
          <p:nvPr>
            <p:ph type="sldNum" sz="quarter" idx="10"/>
          </p:nvPr>
        </p:nvSpPr>
        <p:spPr/>
        <p:txBody>
          <a:bodyPr/>
          <a:lstStyle/>
          <a:p>
            <a:fld id="{B011F85E-9E9C-4D93-979D-D944C5F5432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F5903-1D69-4134-B7CD-E9017E88339B}"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70606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43F65E71-02D7-4B42-9793-BE018198FE4D}"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180083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33133E6C-21FD-4282-8928-F2AC026B8FA1}"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123463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Green)">
    <p:spTree>
      <p:nvGrpSpPr>
        <p:cNvPr id="1" name=""/>
        <p:cNvGrpSpPr/>
        <p:nvPr/>
      </p:nvGrpSpPr>
      <p:grpSpPr>
        <a:xfrm>
          <a:off x="0" y="0"/>
          <a:ext cx="0" cy="0"/>
          <a:chOff x="0" y="0"/>
          <a:chExt cx="0" cy="0"/>
        </a:xfrm>
      </p:grpSpPr>
      <p:sp>
        <p:nvSpPr>
          <p:cNvPr id="7" name="Rectangle 6"/>
          <p:cNvSpPr/>
          <p:nvPr userDrawn="1"/>
        </p:nvSpPr>
        <p:spPr>
          <a:xfrm>
            <a:off x="457200" y="271992"/>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23EC5453-4E27-4A0E-A535-D6E2069E1557}"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669536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295988"/>
          </a:xfrm>
        </p:spPr>
        <p:txBody>
          <a:bodyPr>
            <a:noAutofit/>
          </a:bodyPr>
          <a:lstStyle>
            <a:lvl1pPr marL="0" indent="0">
              <a:buFontTx/>
              <a:buNone/>
              <a:defRPr sz="72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745CBD9B-71F8-4423-93E7-BA7AC6F79E48}"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9" name="Content Placeholder 2"/>
          <p:cNvSpPr>
            <a:spLocks noGrp="1"/>
          </p:cNvSpPr>
          <p:nvPr>
            <p:ph idx="13" hasCustomPrompt="1"/>
          </p:nvPr>
        </p:nvSpPr>
        <p:spPr>
          <a:xfrm>
            <a:off x="457200" y="2948794"/>
            <a:ext cx="8229600" cy="3229974"/>
          </a:xfrm>
        </p:spPr>
        <p:txBody>
          <a:bodyPr>
            <a:normAutofit/>
          </a:bodyPr>
          <a:lstStyle>
            <a:lvl1pPr marL="987552" indent="-347472" algn="l">
              <a:lnSpc>
                <a:spcPct val="90000"/>
              </a:lnSpc>
              <a:spcBef>
                <a:spcPts val="0"/>
              </a:spcBef>
              <a:buClr>
                <a:srgbClr val="374651"/>
              </a:buClr>
              <a:buFont typeface="Arial"/>
              <a:buChar char="•"/>
              <a:defRPr sz="2400" b="0" i="0">
                <a:solidFill>
                  <a:srgbClr val="374651"/>
                </a:solidFill>
                <a:latin typeface="Arial"/>
                <a:cs typeface="Arial"/>
              </a:defRPr>
            </a:lvl1pPr>
            <a:lvl2pPr marL="987552" indent="-347472" algn="l">
              <a:lnSpc>
                <a:spcPct val="90000"/>
              </a:lnSpc>
              <a:spcBef>
                <a:spcPts val="0"/>
              </a:spcBef>
              <a:buClr>
                <a:srgbClr val="374651"/>
              </a:buClr>
              <a:buFont typeface="Arial"/>
              <a:buChar char="•"/>
              <a:defRPr sz="2400" b="0" i="0">
                <a:solidFill>
                  <a:srgbClr val="374651"/>
                </a:solidFill>
                <a:latin typeface="Arial"/>
                <a:cs typeface="Arial"/>
              </a:defRPr>
            </a:lvl2pPr>
            <a:lvl3pPr marL="987552" indent="-347472" algn="l">
              <a:lnSpc>
                <a:spcPct val="90000"/>
              </a:lnSpc>
              <a:spcBef>
                <a:spcPts val="0"/>
              </a:spcBef>
              <a:buClr>
                <a:srgbClr val="374651"/>
              </a:buClr>
              <a:buFont typeface="Arial"/>
              <a:buChar char="•"/>
              <a:defRPr sz="2400" b="0" i="0">
                <a:solidFill>
                  <a:srgbClr val="374651"/>
                </a:solidFill>
                <a:latin typeface="Arial"/>
                <a:cs typeface="Arial"/>
              </a:defRPr>
            </a:lvl3pPr>
            <a:lvl4pPr marL="987552" indent="-347472" algn="l">
              <a:lnSpc>
                <a:spcPct val="90000"/>
              </a:lnSpc>
              <a:spcBef>
                <a:spcPts val="0"/>
              </a:spcBef>
              <a:buClr>
                <a:srgbClr val="374651"/>
              </a:buClr>
              <a:buFont typeface="Arial"/>
              <a:buChar char="•"/>
              <a:defRPr sz="2400" b="0" i="0">
                <a:solidFill>
                  <a:srgbClr val="374651"/>
                </a:solidFill>
                <a:latin typeface="Arial"/>
                <a:cs typeface="Arial"/>
              </a:defRPr>
            </a:lvl4pPr>
            <a:lvl5pPr marL="987552" indent="-347472" algn="l">
              <a:lnSpc>
                <a:spcPct val="90000"/>
              </a:lnSpc>
              <a:spcBef>
                <a:spcPts val="0"/>
              </a:spcBef>
              <a:buClr>
                <a:srgbClr val="374651"/>
              </a:buClr>
              <a:buFont typeface="Arial"/>
              <a:buChar char="•"/>
              <a:defRPr sz="2400" b="0" i="0">
                <a:solidFill>
                  <a:srgbClr val="374651"/>
                </a:solidFill>
                <a:latin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356575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 (Orang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80297092-CAF4-4221-9FBC-5997681C2B82}"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1366213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 (Yellow)">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419960B4-A1F6-43DF-B0F3-E84D5C7DD254}"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420541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 (Blu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E0EE4A6C-1019-4EF9-926C-0F65AF0725F5}"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386106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13944"/>
            <a:ext cx="8229600" cy="3480154"/>
          </a:xfrm>
        </p:spPr>
        <p:txBody>
          <a:bodyPr>
            <a:noAutofit/>
          </a:bodyPr>
          <a:lstStyle>
            <a:lvl1pPr marL="0" indent="0">
              <a:lnSpc>
                <a:spcPct val="70000"/>
              </a:lnSpc>
              <a:buFontTx/>
              <a:buNone/>
              <a:defRPr sz="48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endParaRPr lang="en-US" dirty="0"/>
          </a:p>
        </p:txBody>
      </p:sp>
      <p:sp>
        <p:nvSpPr>
          <p:cNvPr id="4" name="Date Placeholder 3"/>
          <p:cNvSpPr>
            <a:spLocks noGrp="1"/>
          </p:cNvSpPr>
          <p:nvPr>
            <p:ph type="dt" sz="half" idx="10"/>
          </p:nvPr>
        </p:nvSpPr>
        <p:spPr/>
        <p:txBody>
          <a:bodyPr/>
          <a:lstStyle/>
          <a:p>
            <a:fld id="{33CCE58B-05BF-4526-846E-C3E24D55EA99}"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10" name="Picture 9"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3065079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Orang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AA60F65-B649-40FF-8520-C6DA3E2B3FBF}"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53449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Yellow)">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20743D3-6608-4327-8042-D5BA230526D3}"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11052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er (Orange)">
    <p:bg>
      <p:bgPr>
        <a:solidFill>
          <a:srgbClr val="F4792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B7F71A-5B25-4E2B-A250-A4DE96E706B8}"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12" name="Picture 11"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63811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age (Blu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A5553E3-3147-471A-8C12-F6D95A3A4C82}"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278442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age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F17B84B-8D99-4088-9AB2-EB3965A3DEB2}"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312240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age (Green)">
    <p:spTree>
      <p:nvGrpSpPr>
        <p:cNvPr id="1" name=""/>
        <p:cNvGrpSpPr/>
        <p:nvPr/>
      </p:nvGrpSpPr>
      <p:grpSpPr>
        <a:xfrm>
          <a:off x="0" y="0"/>
          <a:ext cx="0" cy="0"/>
          <a:chOff x="0" y="0"/>
          <a:chExt cx="0" cy="0"/>
        </a:xfrm>
      </p:grpSpPr>
      <p:pic>
        <p:nvPicPr>
          <p:cNvPr id="9" name="Picture 8" descr="42-29011345.jpg"/>
          <p:cNvPicPr>
            <a:picLocks noChangeAspect="1"/>
          </p:cNvPicPr>
          <p:nvPr userDrawn="1"/>
        </p:nvPicPr>
        <p:blipFill rotWithShape="1">
          <a:blip r:embed="rId2">
            <a:extLst>
              <a:ext uri="{28A0092B-C50C-407E-A947-70E740481C1C}">
                <a14:useLocalDpi xmlns="" xmlns:a14="http://schemas.microsoft.com/office/drawing/2010/main" val="0"/>
              </a:ext>
            </a:extLst>
          </a:blip>
          <a:srcRect t="2657"/>
          <a:stretch/>
        </p:blipFill>
        <p:spPr>
          <a:xfrm>
            <a:off x="457199" y="1030287"/>
            <a:ext cx="8229601" cy="5326063"/>
          </a:xfrm>
          <a:prstGeom prst="rect">
            <a:avLst/>
          </a:prstGeom>
        </p:spPr>
      </p:pic>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1984"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E2F79B9-7455-4DAC-ABB8-5165AEE41B2E}"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
        <p:nvSpPr>
          <p:cNvPr id="15" name="Content Placeholder 2"/>
          <p:cNvSpPr>
            <a:spLocks noGrp="1"/>
          </p:cNvSpPr>
          <p:nvPr>
            <p:ph idx="1" hasCustomPrompt="1"/>
          </p:nvPr>
        </p:nvSpPr>
        <p:spPr>
          <a:xfrm>
            <a:off x="541984" y="2013944"/>
            <a:ext cx="8144816" cy="1465856"/>
          </a:xfrm>
        </p:spPr>
        <p:txBody>
          <a:bodyPr>
            <a:noAutofit/>
          </a:bodyPr>
          <a:lstStyle>
            <a:lvl1pPr marL="0" indent="0">
              <a:lnSpc>
                <a:spcPct val="70000"/>
              </a:lnSpc>
              <a:buFontTx/>
              <a:buNone/>
              <a:defRPr sz="36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a:t>
            </a:r>
            <a:br>
              <a:rPr lang="en-US" dirty="0" smtClean="0"/>
            </a:br>
            <a:r>
              <a:rPr lang="en-US" dirty="0" smtClean="0"/>
              <a:t>Edit</a:t>
            </a:r>
            <a:endParaRPr lang="en-US" dirty="0"/>
          </a:p>
        </p:txBody>
      </p:sp>
    </p:spTree>
    <p:extLst>
      <p:ext uri="{BB962C8B-B14F-4D97-AF65-F5344CB8AC3E}">
        <p14:creationId xmlns="" xmlns:p14="http://schemas.microsoft.com/office/powerpoint/2010/main" val="1486251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lank Page (Green)">
    <p:spTree>
      <p:nvGrpSpPr>
        <p:cNvPr id="1" name=""/>
        <p:cNvGrpSpPr/>
        <p:nvPr/>
      </p:nvGrpSpPr>
      <p:grpSpPr>
        <a:xfrm>
          <a:off x="0" y="0"/>
          <a:ext cx="0" cy="0"/>
          <a:chOff x="0" y="0"/>
          <a:chExt cx="0" cy="0"/>
        </a:xfrm>
      </p:grpSpPr>
      <p:pic>
        <p:nvPicPr>
          <p:cNvPr id="3" name="Picture 2" descr="iStock_000009666808Small.jpg"/>
          <p:cNvPicPr>
            <a:picLocks noChangeAspect="1"/>
          </p:cNvPicPr>
          <p:nvPr userDrawn="1"/>
        </p:nvPicPr>
        <p:blipFill rotWithShape="1">
          <a:blip r:embed="rId2">
            <a:extLst>
              <a:ext uri="{28A0092B-C50C-407E-A947-70E740481C1C}">
                <a14:useLocalDpi xmlns="" xmlns:a14="http://schemas.microsoft.com/office/drawing/2010/main" val="0"/>
              </a:ext>
            </a:extLst>
          </a:blip>
          <a:srcRect l="154" t="2901"/>
          <a:stretch/>
        </p:blipFill>
        <p:spPr>
          <a:xfrm>
            <a:off x="457200" y="1030287"/>
            <a:ext cx="8229601" cy="5326064"/>
          </a:xfrm>
          <a:prstGeom prst="rect">
            <a:avLst/>
          </a:prstGeom>
        </p:spPr>
      </p:pic>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1984"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pic>
        <p:nvPicPr>
          <p:cNvPr id="8" name="Picture 7" descr="CIMM_Large_RGB.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
        <p:nvSpPr>
          <p:cNvPr id="15" name="Content Placeholder 2"/>
          <p:cNvSpPr>
            <a:spLocks noGrp="1"/>
          </p:cNvSpPr>
          <p:nvPr>
            <p:ph idx="1" hasCustomPrompt="1"/>
          </p:nvPr>
        </p:nvSpPr>
        <p:spPr>
          <a:xfrm>
            <a:off x="541984" y="2013944"/>
            <a:ext cx="8144816" cy="1465856"/>
          </a:xfrm>
        </p:spPr>
        <p:txBody>
          <a:bodyPr>
            <a:noAutofit/>
          </a:bodyPr>
          <a:lstStyle>
            <a:lvl1pPr marL="0" indent="0">
              <a:lnSpc>
                <a:spcPct val="70000"/>
              </a:lnSpc>
              <a:buFontTx/>
              <a:buNone/>
              <a:defRPr sz="36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a:t>
            </a:r>
            <a:br>
              <a:rPr lang="en-US" dirty="0" smtClean="0"/>
            </a:br>
            <a:r>
              <a:rPr lang="en-US" dirty="0" smtClean="0"/>
              <a:t>Edit</a:t>
            </a:r>
            <a:endParaRPr lang="en-US" dirty="0"/>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392488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Blank Page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1984"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
        <p:nvSpPr>
          <p:cNvPr id="15" name="Content Placeholder 2"/>
          <p:cNvSpPr>
            <a:spLocks noGrp="1"/>
          </p:cNvSpPr>
          <p:nvPr>
            <p:ph idx="1" hasCustomPrompt="1"/>
          </p:nvPr>
        </p:nvSpPr>
        <p:spPr>
          <a:xfrm>
            <a:off x="541984" y="2013944"/>
            <a:ext cx="8144816" cy="1465856"/>
          </a:xfrm>
        </p:spPr>
        <p:txBody>
          <a:bodyPr>
            <a:noAutofit/>
          </a:bodyPr>
          <a:lstStyle>
            <a:lvl1pPr marL="0" indent="0">
              <a:lnSpc>
                <a:spcPct val="70000"/>
              </a:lnSpc>
              <a:buFontTx/>
              <a:buNone/>
              <a:defRPr sz="3600" b="1" i="0" baseline="0">
                <a:solidFill>
                  <a:srgbClr val="37465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a:t>
            </a:r>
            <a:br>
              <a:rPr lang="en-US" dirty="0" smtClean="0"/>
            </a:br>
            <a:r>
              <a:rPr lang="en-US" dirty="0" smtClean="0"/>
              <a:t>Edit</a:t>
            </a:r>
            <a:endParaRPr lang="en-US" dirty="0"/>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148891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2399D-4061-443A-8593-EFE5ED7E389E}"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904764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6AB55C-E0C9-4E02-AE91-9EF6E8E408AE}" type="datetime1">
              <a:rPr lang="en-US" smtClean="0"/>
              <a:pPr/>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2441819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F66B9-B214-4676-BF7B-708AC6DE8F0C}" type="datetime1">
              <a:rPr lang="en-US" smtClean="0"/>
              <a:pPr/>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599805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969DE-05BC-4CA7-9A5C-EA678F71E5C7}" type="datetime1">
              <a:rPr lang="en-US" smtClean="0"/>
              <a:pPr/>
              <a:t>4/20/2015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932736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89F83-BC74-4F97-832E-D13699F9F4E0}" type="datetime1">
              <a:rPr lang="en-US" smtClean="0"/>
              <a:pPr/>
              <a:t>4/20/2015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189033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er (Yellow)">
    <p:bg>
      <p:bgPr>
        <a:solidFill>
          <a:srgbClr val="DFCE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92286-1B40-4802-BC31-A7A1403D9D4A}"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7" name="Picture 6"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333602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4E34E-9A06-43E2-BD04-AD3A92F35753}" type="datetime1">
              <a:rPr lang="en-US" smtClean="0"/>
              <a:pPr/>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401088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889D9-342D-443C-964B-DCD3A5B1687D}" type="datetime1">
              <a:rPr lang="en-US" smtClean="0"/>
              <a:pPr/>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1682037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66AF9-A8A6-49BA-8AEF-74FC98DEF34D}"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2578752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E106A-39D2-45C6-B524-107F9927E127}"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2075825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03200" y="1117600"/>
            <a:ext cx="8737600" cy="5054600"/>
          </a:xfrm>
        </p:spPr>
        <p:txBody>
          <a:bodyPr vert="horz" lIns="91440" tIns="45720" rIns="91440" bIns="45720" rtlCol="0">
            <a:normAutofit/>
          </a:bodyPr>
          <a:lstStyle>
            <a:lvl1pPr>
              <a:defRPr lang="en-US" dirty="0" smtClean="0"/>
            </a:lvl1pPr>
            <a:lvl2pPr>
              <a:defRPr lang="en-US" dirty="0" smtClean="0"/>
            </a:lvl2pPr>
            <a:lvl3pPr marL="347472"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Tree>
    <p:extLst>
      <p:ext uri="{BB962C8B-B14F-4D97-AF65-F5344CB8AC3E}">
        <p14:creationId xmlns="" xmlns:p14="http://schemas.microsoft.com/office/powerpoint/2010/main" val="1375230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267891"/>
            <a:ext cx="7358063" cy="102691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647" y="1600647"/>
            <a:ext cx="8228707" cy="4525119"/>
          </a:xfrm>
          <a:prstGeom prst="rect">
            <a:avLst/>
          </a:prstGeom>
        </p:spPr>
        <p:txBody>
          <a:bodyPr vert="horz" lIns="64291" tIns="32146" rIns="64291" bIns="32146"/>
          <a:lstStyle>
            <a:lvl1pPr>
              <a:buSzPct val="100000"/>
              <a:defRPr sz="2400"/>
            </a:lvl1pPr>
            <a:lvl2pPr>
              <a:buSzPct val="100000"/>
              <a:defRPr sz="2000"/>
            </a:lvl2pPr>
            <a:lvl3pPr>
              <a:buSzPct val="100000"/>
              <a:defRPr sz="1800"/>
            </a:lvl3pPr>
            <a:lvl4pPr>
              <a:buSzPct val="100000"/>
              <a:defRPr sz="1800"/>
            </a:lvl4pPr>
            <a:lvl5pPr>
              <a:buSzPct val="100000"/>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4"/>
          </p:nvPr>
        </p:nvSpPr>
        <p:spPr bwMode="auto">
          <a:xfrm>
            <a:off x="0" y="6599039"/>
            <a:ext cx="235521" cy="258961"/>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defRPr sz="1300">
                <a:solidFill>
                  <a:schemeClr val="bg1"/>
                </a:solidFill>
                <a:latin typeface="+mj-lt"/>
                <a:ea typeface="Helvetica Neue Bold Condensed" charset="0"/>
                <a:cs typeface="Helvetica Neue Bold Condensed" charset="0"/>
                <a:sym typeface="Helvetica Neue Bold Condensed" charset="0"/>
              </a:defRPr>
            </a:lvl1pPr>
          </a:lstStyle>
          <a:p>
            <a:fld id="{628C8B54-3444-BF41-9D3B-49F7EB48B3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20"/>
          <p:cNvSpPr>
            <a:spLocks/>
          </p:cNvSpPr>
          <p:nvPr/>
        </p:nvSpPr>
        <p:spPr bwMode="auto">
          <a:xfrm>
            <a:off x="3079750" y="552451"/>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lIns="91418" tIns="45709" rIns="91418" bIns="45709"/>
          <a:lstStyle/>
          <a:p>
            <a:pPr>
              <a:defRPr/>
            </a:pPr>
            <a:endParaRPr lang="en-US" dirty="0">
              <a:latin typeface="+mj-lt"/>
              <a:cs typeface="+mn-cs"/>
            </a:endParaRPr>
          </a:p>
        </p:txBody>
      </p:sp>
      <p:pic>
        <p:nvPicPr>
          <p:cNvPr id="5" name="Picture 13" descr="logo_tagblack"/>
          <p:cNvPicPr>
            <a:picLocks noChangeAspect="1" noChangeArrowheads="1"/>
          </p:cNvPicPr>
          <p:nvPr/>
        </p:nvPicPr>
        <p:blipFill>
          <a:blip r:embed="rId2" cstate="print"/>
          <a:srcRect/>
          <a:stretch>
            <a:fillRect/>
          </a:stretch>
        </p:blipFill>
        <p:spPr bwMode="auto">
          <a:xfrm>
            <a:off x="3073405" y="6030915"/>
            <a:ext cx="1908175" cy="428625"/>
          </a:xfrm>
          <a:prstGeom prst="rect">
            <a:avLst/>
          </a:prstGeom>
          <a:noFill/>
          <a:ln w="9525">
            <a:noFill/>
            <a:miter lim="800000"/>
            <a:headEnd/>
            <a:tailEnd/>
          </a:ln>
        </p:spPr>
      </p:pic>
      <p:sp>
        <p:nvSpPr>
          <p:cNvPr id="6" name="AutoShape 19"/>
          <p:cNvSpPr>
            <a:spLocks noChangeArrowheads="1"/>
          </p:cNvSpPr>
          <p:nvPr/>
        </p:nvSpPr>
        <p:spPr bwMode="auto">
          <a:xfrm rot="5400000">
            <a:off x="-120642" y="1274765"/>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lIns="91418" tIns="45709" rIns="91418" bIns="45709" anchor="ctr"/>
          <a:lstStyle/>
          <a:p>
            <a:pPr>
              <a:defRPr/>
            </a:pPr>
            <a:endParaRPr lang="en-US" dirty="0">
              <a:latin typeface="+mj-lt"/>
              <a:cs typeface="+mn-cs"/>
            </a:endParaRPr>
          </a:p>
        </p:txBody>
      </p:sp>
      <p:sp>
        <p:nvSpPr>
          <p:cNvPr id="3074" name="Rectangle 2"/>
          <p:cNvSpPr>
            <a:spLocks noGrp="1" noChangeArrowheads="1"/>
          </p:cNvSpPr>
          <p:nvPr>
            <p:ph type="ctrTitle"/>
          </p:nvPr>
        </p:nvSpPr>
        <p:spPr>
          <a:xfrm>
            <a:off x="3059116" y="3457575"/>
            <a:ext cx="5541962" cy="908050"/>
          </a:xfrm>
        </p:spPr>
        <p:txBody>
          <a:bodyPr/>
          <a:lstStyle>
            <a:lvl1pPr>
              <a:defRPr>
                <a:latin typeface="+mj-l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062291" y="4354520"/>
            <a:ext cx="5541962" cy="1019174"/>
          </a:xfrm>
        </p:spPr>
        <p:txBody>
          <a:bodyPr/>
          <a:lstStyle>
            <a:lvl1pPr marL="0" indent="0">
              <a:lnSpc>
                <a:spcPct val="85000"/>
              </a:lnSpc>
              <a:buFont typeface="Arial" charset="0"/>
              <a:buNone/>
              <a:defRPr sz="1900">
                <a:latin typeface="+mj-lt"/>
              </a:defRPr>
            </a:lvl1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er (Blue)">
    <p:bg>
      <p:bgPr>
        <a:solidFill>
          <a:srgbClr val="5ABFD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FE7A1F-2407-4C5B-A4A7-1351325D5C49}"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7" name="Picture 6"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1072153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5" y="435618"/>
            <a:ext cx="8232775" cy="392415"/>
          </a:xfrm>
        </p:spPr>
        <p:txBody>
          <a:bodyPr>
            <a:noAutofit/>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4488" indent="-344488">
              <a:defRPr>
                <a:latin typeface="+mj-lt"/>
              </a:defRPr>
            </a:lvl1pPr>
            <a:lvl2pPr marL="688975" indent="-344488">
              <a:defRPr>
                <a:latin typeface="+mj-lt"/>
              </a:defRPr>
            </a:lvl2pPr>
            <a:lvl3pPr marL="914400" indent="-225425">
              <a:defRPr>
                <a:latin typeface="+mj-lt"/>
              </a:defRPr>
            </a:lvl3pPr>
            <a:lvl4pPr marL="1139825" indent="-225425">
              <a:defRPr>
                <a:latin typeface="+mj-lt"/>
              </a:defRPr>
            </a:lvl4pPr>
            <a:lvl5pPr marL="1377950" indent="-238125">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3" y="1412881"/>
            <a:ext cx="4040187" cy="4519613"/>
          </a:xfrm>
        </p:spPr>
        <p:txBody>
          <a:bodyPr/>
          <a:lstStyle>
            <a:lvl1pPr marL="360278" indent="-360278">
              <a:defRPr sz="2800">
                <a:latin typeface="+mj-lt"/>
              </a:defRPr>
            </a:lvl1pPr>
            <a:lvl2pPr>
              <a:defRPr sz="2400">
                <a:latin typeface="+mj-lt"/>
              </a:defRPr>
            </a:lvl2pPr>
            <a:lvl3pPr>
              <a:defRPr sz="19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5" y="1412881"/>
            <a:ext cx="4041775" cy="4519613"/>
          </a:xfrm>
        </p:spPr>
        <p:txBody>
          <a:bodyPr/>
          <a:lstStyle>
            <a:lvl1pPr>
              <a:defRPr sz="2800">
                <a:latin typeface="+mj-lt"/>
              </a:defRPr>
            </a:lvl1pPr>
            <a:lvl2pPr>
              <a:defRPr sz="2400">
                <a:latin typeface="+mj-lt"/>
              </a:defRPr>
            </a:lvl2pPr>
            <a:lvl3pPr>
              <a:defRPr sz="19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1535117"/>
            <a:ext cx="4040188" cy="639762"/>
          </a:xfrm>
        </p:spPr>
        <p:txBody>
          <a:bodyPr anchor="b"/>
          <a:lstStyle>
            <a:lvl1pPr marL="0" indent="0">
              <a:buNone/>
              <a:defRPr sz="2400" b="1">
                <a:latin typeface="+mj-lt"/>
              </a:defRPr>
            </a:lvl1pPr>
            <a:lvl2pPr marL="457091" indent="0">
              <a:buNone/>
              <a:defRPr sz="1900" b="1"/>
            </a:lvl2pPr>
            <a:lvl3pPr marL="914183" indent="0">
              <a:buNone/>
              <a:defRPr sz="1800" b="1"/>
            </a:lvl3pPr>
            <a:lvl4pPr marL="1371275" indent="0">
              <a:buNone/>
              <a:defRPr sz="1600" b="1"/>
            </a:lvl4pPr>
            <a:lvl5pPr marL="1828367" indent="0">
              <a:buNone/>
              <a:defRPr sz="1600" b="1"/>
            </a:lvl5pPr>
            <a:lvl6pPr marL="2285459" indent="0">
              <a:buNone/>
              <a:defRPr sz="1600" b="1"/>
            </a:lvl6pPr>
            <a:lvl7pPr marL="2742550" indent="0">
              <a:buNone/>
              <a:defRPr sz="1600" b="1"/>
            </a:lvl7pPr>
            <a:lvl8pPr marL="3199642" indent="0">
              <a:buNone/>
              <a:defRPr sz="1600" b="1"/>
            </a:lvl8pPr>
            <a:lvl9pPr marL="365673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5" y="2174876"/>
            <a:ext cx="4040188" cy="3951288"/>
          </a:xfrm>
        </p:spPr>
        <p:txBody>
          <a:bodyPr/>
          <a:lstStyle>
            <a:lvl1pPr>
              <a:defRPr sz="2400">
                <a:latin typeface="+mj-lt"/>
              </a:defRPr>
            </a:lvl1pPr>
            <a:lvl2pPr>
              <a:defRPr sz="19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atin typeface="+mj-lt"/>
              </a:defRPr>
            </a:lvl1pPr>
            <a:lvl2pPr marL="457091" indent="0">
              <a:buNone/>
              <a:defRPr sz="1900" b="1"/>
            </a:lvl2pPr>
            <a:lvl3pPr marL="914183" indent="0">
              <a:buNone/>
              <a:defRPr sz="1800" b="1"/>
            </a:lvl3pPr>
            <a:lvl4pPr marL="1371275" indent="0">
              <a:buNone/>
              <a:defRPr sz="1600" b="1"/>
            </a:lvl4pPr>
            <a:lvl5pPr marL="1828367" indent="0">
              <a:buNone/>
              <a:defRPr sz="1600" b="1"/>
            </a:lvl5pPr>
            <a:lvl6pPr marL="2285459" indent="0">
              <a:buNone/>
              <a:defRPr sz="1600" b="1"/>
            </a:lvl6pPr>
            <a:lvl7pPr marL="2742550" indent="0">
              <a:buNone/>
              <a:defRPr sz="1600" b="1"/>
            </a:lvl7pPr>
            <a:lvl8pPr marL="3199642" indent="0">
              <a:buNone/>
              <a:defRPr sz="1600" b="1"/>
            </a:lvl8pPr>
            <a:lvl9pPr marL="36567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6"/>
            <a:ext cx="4041775" cy="3951288"/>
          </a:xfrm>
        </p:spPr>
        <p:txBody>
          <a:bodyPr/>
          <a:lstStyle>
            <a:lvl1pPr>
              <a:defRPr sz="2400">
                <a:latin typeface="+mj-lt"/>
              </a:defRPr>
            </a:lvl1pPr>
            <a:lvl2pPr>
              <a:defRPr sz="19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5" y="200025"/>
            <a:ext cx="8232775" cy="863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9" y="200032"/>
            <a:ext cx="2057401"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6" y="200032"/>
            <a:ext cx="6024561"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713" y="1219200"/>
            <a:ext cx="5399086" cy="4906963"/>
          </a:xfrm>
        </p:spPr>
        <p:txBody>
          <a:bodyPr/>
          <a:lstStyle>
            <a:lvl1pPr>
              <a:defRPr sz="1400">
                <a:latin typeface="+mj-lt"/>
              </a:defRPr>
            </a:lvl1pPr>
            <a:lvl2pPr>
              <a:defRPr sz="1400">
                <a:latin typeface="+mj-lt"/>
              </a:defRPr>
            </a:lvl2pPr>
            <a:lvl3pPr>
              <a:defRPr sz="1200">
                <a:latin typeface="+mj-lt"/>
              </a:defRPr>
            </a:lvl3pPr>
            <a:lvl4pPr>
              <a:defRPr sz="1200">
                <a:latin typeface="+mj-lt"/>
              </a:defRPr>
            </a:lvl4pPr>
            <a:lvl5pPr>
              <a:defRPr sz="12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lvl1pPr>
              <a:defRPr>
                <a:latin typeface="+mj-lt"/>
              </a:defRPr>
            </a:lvl1pPr>
          </a:lstStyle>
          <a:p>
            <a:r>
              <a:rPr lang="en-US" smtClean="0"/>
              <a:t>Click to edit Master title style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solidFill>
                  <a:srgbClr val="646464"/>
                </a:solidFill>
              </a:defRPr>
            </a:lvl1pPr>
          </a:lstStyle>
          <a:p>
            <a:r>
              <a:rPr lang="en-US" dirty="0" smtClean="0"/>
              <a:t>Click to edit Master title style</a:t>
            </a:r>
            <a:endParaRPr lang="en-US" dirty="0"/>
          </a:p>
        </p:txBody>
      </p:sp>
      <p:graphicFrame>
        <p:nvGraphicFramePr>
          <p:cNvPr id="3" name="Group 139"/>
          <p:cNvGraphicFramePr>
            <a:graphicFrameLocks noGrp="1"/>
          </p:cNvGraphicFramePr>
          <p:nvPr userDrawn="1"/>
        </p:nvGraphicFramePr>
        <p:xfrm>
          <a:off x="3357564" y="854214"/>
          <a:ext cx="5346700" cy="5794236"/>
        </p:xfrm>
        <a:graphic>
          <a:graphicData uri="http://schemas.openxmlformats.org/drawingml/2006/table">
            <a:tbl>
              <a:tblPr/>
              <a:tblGrid>
                <a:gridCol w="5346700"/>
              </a:tblGrid>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r h="228442">
                <a:tc>
                  <a:txBody>
                    <a:bodyPr/>
                    <a:lstStyle/>
                    <a:p>
                      <a:pPr marL="0" marR="0" lvl="0" indent="0" algn="l" defTabSz="1019175" rtl="0" eaLnBrk="1" fontAlgn="base" latinLnBrk="0" hangingPunct="1">
                        <a:lnSpc>
                          <a:spcPct val="100000"/>
                        </a:lnSpc>
                        <a:spcBef>
                          <a:spcPct val="4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EYInterstate" pitchFamily="2" charset="0"/>
                      </a:endParaRPr>
                    </a:p>
                  </a:txBody>
                  <a:tcPr marL="62556" marR="62556" marT="31278" marB="31278" horzOverflow="overflow">
                    <a:lnL cap="flat">
                      <a:noFill/>
                    </a:lnL>
                    <a:lnR cap="flat">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er (Green)">
    <p:bg>
      <p:bgPr>
        <a:solidFill>
          <a:srgbClr val="A6CE3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D90FFE-A6A4-4EA7-B821-6ED8EC35BDA4}"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sp>
        <p:nvSpPr>
          <p:cNvPr id="10" name="Content Placeholder 2"/>
          <p:cNvSpPr>
            <a:spLocks noGrp="1"/>
          </p:cNvSpPr>
          <p:nvPr>
            <p:ph idx="1" hasCustomPrompt="1"/>
          </p:nvPr>
        </p:nvSpPr>
        <p:spPr>
          <a:xfrm>
            <a:off x="457200" y="1879236"/>
            <a:ext cx="8229600" cy="3509021"/>
          </a:xfrm>
        </p:spPr>
        <p:txBody>
          <a:bodyPr>
            <a:noAutofit/>
          </a:bodyPr>
          <a:lstStyle>
            <a:lvl1pPr marL="0" indent="0">
              <a:lnSpc>
                <a:spcPct val="70000"/>
              </a:lnSpc>
              <a:buFontTx/>
              <a:buNone/>
              <a:defRPr sz="7200" b="1" i="0" baseline="0">
                <a:solidFill>
                  <a:schemeClr val="bg1"/>
                </a:solidFill>
                <a:latin typeface="Arial"/>
                <a:cs typeface="Arial"/>
              </a:defRPr>
            </a:lvl1pPr>
            <a:lvl2pPr marL="987552" indent="0">
              <a:buFontTx/>
              <a:buNone/>
              <a:defRPr sz="7200" b="0" i="0">
                <a:latin typeface="Arial"/>
                <a:cs typeface="Arial"/>
              </a:defRPr>
            </a:lvl2pPr>
            <a:lvl3pPr marL="987552" indent="0">
              <a:buFontTx/>
              <a:buNone/>
              <a:defRPr sz="7200" b="0" i="0">
                <a:latin typeface="Arial"/>
                <a:cs typeface="Arial"/>
              </a:defRPr>
            </a:lvl3pPr>
            <a:lvl4pPr marL="987552" indent="0">
              <a:buFontTx/>
              <a:buNone/>
              <a:defRPr sz="7200" b="0" i="0">
                <a:latin typeface="Arial"/>
                <a:cs typeface="Arial"/>
              </a:defRPr>
            </a:lvl4pPr>
            <a:lvl5pPr marL="987552" indent="0">
              <a:buFontTx/>
              <a:buNone/>
              <a:defRPr sz="7200" b="0" i="0">
                <a:latin typeface="Arial"/>
                <a:cs typeface="Arial"/>
              </a:defRPr>
            </a:lvl5pPr>
          </a:lstStyle>
          <a:p>
            <a:pPr lvl="0"/>
            <a:r>
              <a:rPr lang="en-US" dirty="0" smtClean="0"/>
              <a:t>Click to edit</a:t>
            </a:r>
            <a:br>
              <a:rPr lang="en-US" dirty="0" smtClean="0"/>
            </a:br>
            <a:r>
              <a:rPr lang="en-US" dirty="0" smtClean="0"/>
              <a:t>Text</a:t>
            </a:r>
            <a:endParaRPr lang="en-US" dirty="0"/>
          </a:p>
        </p:txBody>
      </p:sp>
      <p:pic>
        <p:nvPicPr>
          <p:cNvPr id="7" name="Picture 6"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339611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Paragraph (Orang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1"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F36EE56-0852-4F2F-A532-A3CE6ABD1712}"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Tree>
    <p:extLst>
      <p:ext uri="{BB962C8B-B14F-4D97-AF65-F5344CB8AC3E}">
        <p14:creationId xmlns="" xmlns:p14="http://schemas.microsoft.com/office/powerpoint/2010/main" val="244271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Paragraph (Yellow)">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DFC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1"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0F605CA-2BE9-44D2-8D67-12AC11F7E907}"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
        <p:nvSpPr>
          <p:cNvPr id="9"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Tree>
    <p:extLst>
      <p:ext uri="{BB962C8B-B14F-4D97-AF65-F5344CB8AC3E}">
        <p14:creationId xmlns="" xmlns:p14="http://schemas.microsoft.com/office/powerpoint/2010/main" val="340185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Paragraph (Blue)">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5AB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48C7AAAC-1E64-47C7-964D-6E9E58417C20}"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
        <p:nvSpPr>
          <p:cNvPr id="9"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Tree>
    <p:extLst>
      <p:ext uri="{BB962C8B-B14F-4D97-AF65-F5344CB8AC3E}">
        <p14:creationId xmlns="" xmlns:p14="http://schemas.microsoft.com/office/powerpoint/2010/main" val="37244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Paragraph (Green)">
    <p:spTree>
      <p:nvGrpSpPr>
        <p:cNvPr id="1" name=""/>
        <p:cNvGrpSpPr/>
        <p:nvPr/>
      </p:nvGrpSpPr>
      <p:grpSpPr>
        <a:xfrm>
          <a:off x="0" y="0"/>
          <a:ext cx="0" cy="0"/>
          <a:chOff x="0" y="0"/>
          <a:chExt cx="0" cy="0"/>
        </a:xfrm>
      </p:grpSpPr>
      <p:sp>
        <p:nvSpPr>
          <p:cNvPr id="7" name="Rectangle 6"/>
          <p:cNvSpPr/>
          <p:nvPr userDrawn="1"/>
        </p:nvSpPr>
        <p:spPr>
          <a:xfrm>
            <a:off x="457200" y="274638"/>
            <a:ext cx="8229601" cy="755649"/>
          </a:xfrm>
          <a:prstGeom prst="rect">
            <a:avLst/>
          </a:prstGeom>
          <a:solidFill>
            <a:srgbClr val="A6C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410" y="274638"/>
            <a:ext cx="8144390" cy="755649"/>
          </a:xfrm>
        </p:spPr>
        <p:txBody>
          <a:bodyPr>
            <a:normAutofit/>
          </a:bodyPr>
          <a:lstStyle>
            <a:lvl1pPr algn="l">
              <a:defRPr sz="2400" b="1" i="0">
                <a:solidFill>
                  <a:srgbClr val="FFFFFF"/>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A4787A8-8D06-415F-BBB5-2A035B13011A}" type="datetime1">
              <a:rPr lang="en-US" smtClean="0"/>
              <a:pPr/>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C0771-90DA-4347-A4CD-706BC3E871B1}" type="slidenum">
              <a:rPr lang="en-US" smtClean="0"/>
              <a:pPr/>
              <a:t>‹#›</a:t>
            </a:fld>
            <a:endParaRPr lang="en-US"/>
          </a:p>
        </p:txBody>
      </p:sp>
      <p:pic>
        <p:nvPicPr>
          <p:cNvPr id="8" name="Picture 7" descr="CIMM_Large_RGB.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31152" y="5600701"/>
            <a:ext cx="755649" cy="755649"/>
          </a:xfrm>
          <a:prstGeom prst="rect">
            <a:avLst/>
          </a:prstGeom>
        </p:spPr>
      </p:pic>
      <p:sp>
        <p:nvSpPr>
          <p:cNvPr id="9" name="Content Placeholder 2"/>
          <p:cNvSpPr>
            <a:spLocks noGrp="1"/>
          </p:cNvSpPr>
          <p:nvPr>
            <p:ph idx="1"/>
          </p:nvPr>
        </p:nvSpPr>
        <p:spPr>
          <a:xfrm>
            <a:off x="457200" y="1826046"/>
            <a:ext cx="8229600" cy="3674632"/>
          </a:xfrm>
        </p:spPr>
        <p:txBody>
          <a:bodyPr>
            <a:normAutofit/>
          </a:bodyPr>
          <a:lstStyle>
            <a:lvl1pPr marL="0" indent="0">
              <a:lnSpc>
                <a:spcPct val="80000"/>
              </a:lnSpc>
              <a:buFontTx/>
              <a:buNone/>
              <a:defRPr sz="3200" b="0" i="0">
                <a:solidFill>
                  <a:srgbClr val="374651"/>
                </a:solidFill>
                <a:latin typeface="Arial"/>
                <a:cs typeface="Arial"/>
              </a:defRPr>
            </a:lvl1pPr>
            <a:lvl2pPr marL="0" indent="0">
              <a:buFontTx/>
              <a:buNone/>
              <a:defRPr sz="2400" b="0" i="0">
                <a:latin typeface="Arial"/>
                <a:cs typeface="Arial"/>
              </a:defRPr>
            </a:lvl2pPr>
            <a:lvl3pPr marL="0" indent="0">
              <a:buFontTx/>
              <a:buNone/>
              <a:defRPr sz="2400" b="0" i="0">
                <a:latin typeface="Arial"/>
                <a:cs typeface="Arial"/>
              </a:defRPr>
            </a:lvl3pPr>
            <a:lvl4pPr marL="0" indent="0">
              <a:buFontTx/>
              <a:buNone/>
              <a:defRPr sz="2400" b="0" i="0">
                <a:latin typeface="Arial"/>
                <a:cs typeface="Arial"/>
              </a:defRPr>
            </a:lvl4pPr>
            <a:lvl5pPr marL="0" indent="0">
              <a:buFontTx/>
              <a:buNone/>
              <a:defRPr sz="2400" b="0" i="0">
                <a:latin typeface="Arial"/>
                <a:cs typeface="Arial"/>
              </a:defRPr>
            </a:lvl5pPr>
          </a:lstStyle>
          <a:p>
            <a:pPr lvl="0"/>
            <a:r>
              <a:rPr lang="en-US" dirty="0" smtClean="0"/>
              <a:t>Click to edit Master text styles</a:t>
            </a:r>
          </a:p>
        </p:txBody>
      </p:sp>
    </p:spTree>
    <p:extLst>
      <p:ext uri="{BB962C8B-B14F-4D97-AF65-F5344CB8AC3E}">
        <p14:creationId xmlns="" xmlns:p14="http://schemas.microsoft.com/office/powerpoint/2010/main" val="204363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8.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7.png"/><Relationship Id="rId4" Type="http://schemas.openxmlformats.org/officeDocument/2006/relationships/slideLayout" Target="../slideLayouts/slideLayout4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3263C-E12D-4CF7-986F-D23F71B56F11}" type="datetime1">
              <a:rPr lang="en-US" smtClean="0"/>
              <a:pPr/>
              <a:t>4/20/2015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C0771-90DA-4347-A4CD-706BC3E871B1}" type="slidenum">
              <a:rPr lang="en-US" smtClean="0"/>
              <a:pPr/>
              <a:t>‹#›</a:t>
            </a:fld>
            <a:endParaRPr lang="en-US"/>
          </a:p>
        </p:txBody>
      </p:sp>
    </p:spTree>
    <p:extLst>
      <p:ext uri="{BB962C8B-B14F-4D97-AF65-F5344CB8AC3E}">
        <p14:creationId xmlns="" xmlns:p14="http://schemas.microsoft.com/office/powerpoint/2010/main" val="13002713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9" r:id="rId4"/>
    <p:sldLayoutId id="2147483670" r:id="rId5"/>
    <p:sldLayoutId id="2147483650" r:id="rId6"/>
    <p:sldLayoutId id="2147483662" r:id="rId7"/>
    <p:sldLayoutId id="2147483671" r:id="rId8"/>
    <p:sldLayoutId id="2147483672" r:id="rId9"/>
    <p:sldLayoutId id="2147483681" r:id="rId10"/>
    <p:sldLayoutId id="2147483682" r:id="rId11"/>
    <p:sldLayoutId id="2147483683" r:id="rId12"/>
    <p:sldLayoutId id="2147483666"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5" r:id="rId22"/>
    <p:sldLayoutId id="2147483686" r:id="rId23"/>
    <p:sldLayoutId id="2147483687" r:id="rId24"/>
    <p:sldLayoutId id="2147483651" r:id="rId25"/>
    <p:sldLayoutId id="2147483652" r:id="rId26"/>
    <p:sldLayoutId id="2147483653" r:id="rId27"/>
    <p:sldLayoutId id="2147483654" r:id="rId28"/>
    <p:sldLayoutId id="2147483655" r:id="rId29"/>
    <p:sldLayoutId id="2147483656" r:id="rId30"/>
    <p:sldLayoutId id="2147483657" r:id="rId31"/>
    <p:sldLayoutId id="2147483658" r:id="rId32"/>
    <p:sldLayoutId id="2147483659" r:id="rId33"/>
    <p:sldLayoutId id="2147483718" r:id="rId3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8"/>
          <p:cNvGrpSpPr/>
          <p:nvPr userDrawn="1"/>
        </p:nvGrpSpPr>
        <p:grpSpPr>
          <a:xfrm>
            <a:off x="0" y="6019800"/>
            <a:ext cx="9159875" cy="873125"/>
            <a:chOff x="0" y="6019800"/>
            <a:chExt cx="9159875" cy="873125"/>
          </a:xfrm>
        </p:grpSpPr>
        <p:pic>
          <p:nvPicPr>
            <p:cNvPr id="7" name="Picture 12" descr="C:\Users\Sequent Partners\AppData\Local\Microsoft\Windows\Temporary Internet Files\Content.Outlook\34DYBK5L\mbi-footer (2).png"/>
            <p:cNvPicPr>
              <a:picLocks noChangeAspect="1" noChangeArrowheads="1"/>
            </p:cNvPicPr>
            <p:nvPr userDrawn="1"/>
          </p:nvPicPr>
          <p:blipFill>
            <a:blip r:embed="rId5" cstate="print"/>
            <a:srcRect l="826"/>
            <a:stretch>
              <a:fillRect/>
            </a:stretch>
          </p:blipFill>
          <p:spPr bwMode="auto">
            <a:xfrm>
              <a:off x="0" y="6019800"/>
              <a:ext cx="9159875" cy="873125"/>
            </a:xfrm>
            <a:prstGeom prst="rect">
              <a:avLst/>
            </a:prstGeom>
            <a:noFill/>
            <a:ln w="9525">
              <a:noFill/>
              <a:miter lim="800000"/>
              <a:headEnd/>
              <a:tailEnd/>
            </a:ln>
          </p:spPr>
        </p:pic>
        <p:pic>
          <p:nvPicPr>
            <p:cNvPr id="6" name="Picture 5" descr="usa touchpoints logo.pdf"/>
            <p:cNvPicPr>
              <a:picLocks noChangeAspect="1"/>
            </p:cNvPicPr>
            <p:nvPr userDrawn="1"/>
          </p:nvPicPr>
          <p:blipFill>
            <a:blip r:embed="rId6"/>
            <a:stretch>
              <a:fillRect/>
            </a:stretch>
          </p:blipFill>
          <p:spPr>
            <a:xfrm>
              <a:off x="49720" y="6019800"/>
              <a:ext cx="1152471" cy="640080"/>
            </a:xfrm>
            <a:prstGeom prst="rect">
              <a:avLst/>
            </a:prstGeom>
          </p:spPr>
        </p:pic>
        <p:sp>
          <p:nvSpPr>
            <p:cNvPr id="8" name="TextBox 7"/>
            <p:cNvSpPr txBox="1"/>
            <p:nvPr userDrawn="1"/>
          </p:nvSpPr>
          <p:spPr>
            <a:xfrm>
              <a:off x="6310227" y="6344056"/>
              <a:ext cx="2529860" cy="353943"/>
            </a:xfrm>
            <a:prstGeom prst="rect">
              <a:avLst/>
            </a:prstGeom>
            <a:noFill/>
          </p:spPr>
          <p:txBody>
            <a:bodyPr wrap="none" rtlCol="0">
              <a:spAutoFit/>
            </a:bodyPr>
            <a:lstStyle/>
            <a:p>
              <a:r>
                <a:rPr lang="en-US" sz="1700" dirty="0" smtClean="0">
                  <a:solidFill>
                    <a:schemeClr val="accent1"/>
                  </a:solidFill>
                  <a:latin typeface="+mj-lt"/>
                  <a:cs typeface="Helvetica"/>
                </a:rPr>
                <a:t>Media</a:t>
              </a:r>
              <a:r>
                <a:rPr lang="en-US" sz="1700" baseline="0" dirty="0" smtClean="0">
                  <a:solidFill>
                    <a:schemeClr val="accent1"/>
                  </a:solidFill>
                  <a:latin typeface="+mj-lt"/>
                  <a:cs typeface="Helvetica"/>
                </a:rPr>
                <a:t> Behavior Institute</a:t>
              </a:r>
              <a:endParaRPr lang="en-US" sz="1700" dirty="0">
                <a:solidFill>
                  <a:schemeClr val="accent1"/>
                </a:solidFill>
                <a:latin typeface="+mj-lt"/>
                <a:cs typeface="Helvetica"/>
              </a:endParaRPr>
            </a:p>
          </p:txBody>
        </p:sp>
      </p:grpSp>
      <p:sp>
        <p:nvSpPr>
          <p:cNvPr id="2049" name="Rectangle 1"/>
          <p:cNvSpPr>
            <a:spLocks noGrp="1" noChangeArrowheads="1"/>
          </p:cNvSpPr>
          <p:nvPr>
            <p:ph type="title"/>
          </p:nvPr>
        </p:nvSpPr>
        <p:spPr bwMode="auto">
          <a:xfrm>
            <a:off x="892969" y="267891"/>
            <a:ext cx="7358063" cy="1026914"/>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smtClean="0">
                <a:sym typeface="Helvetica Neue Bold Condensed" charset="0"/>
              </a:rPr>
              <a:t>Click to edit Master title style</a:t>
            </a:r>
            <a:endParaRPr lang="en-US">
              <a:sym typeface="Helvetica Neue Bold Condensed" charset="0"/>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p:hf hdr="0" ftr="0" dt="0"/>
  <p:txStyles>
    <p:titleStyle>
      <a:lvl1pPr algn="ctr" rtl="0" eaLnBrk="1" fontAlgn="base" hangingPunct="1">
        <a:spcBef>
          <a:spcPct val="0"/>
        </a:spcBef>
        <a:spcAft>
          <a:spcPct val="0"/>
        </a:spcAft>
        <a:defRPr sz="3000">
          <a:solidFill>
            <a:schemeClr val="tx1"/>
          </a:solidFill>
          <a:latin typeface="+mj-lt"/>
          <a:ea typeface="+mj-ea"/>
          <a:cs typeface="+mj-cs"/>
          <a:sym typeface="Helvetica Neue Bold Condensed" charset="0"/>
        </a:defRPr>
      </a:lvl1pPr>
      <a:lvl2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2pPr>
      <a:lvl3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3pPr>
      <a:lvl4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4pPr>
      <a:lvl5pPr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5pPr>
      <a:lvl6pPr marL="321457"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6pPr>
      <a:lvl7pPr marL="642915"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7pPr>
      <a:lvl8pPr marL="964372"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8pPr>
      <a:lvl9pPr marL="1285829" algn="ctr" rtl="0" eaLnBrk="1" fontAlgn="base" hangingPunct="1">
        <a:spcBef>
          <a:spcPct val="0"/>
        </a:spcBef>
        <a:spcAft>
          <a:spcPct val="0"/>
        </a:spcAft>
        <a:defRPr sz="3000">
          <a:solidFill>
            <a:schemeClr val="tx1"/>
          </a:solidFill>
          <a:latin typeface="Helvetica Neue Bold Condensed" charset="0"/>
          <a:ea typeface="ヒラギノ角ゴ ProN W6" charset="-128"/>
          <a:cs typeface="ヒラギノ角ゴ ProN W6" charset="-128"/>
          <a:sym typeface="Helvetica Neue Bold Condensed" charset="0"/>
        </a:defRPr>
      </a:lvl9pPr>
    </p:titleStyle>
    <p:bodyStyle>
      <a:lvl1pPr marL="625056"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1pPr>
      <a:lvl2pPr marL="937584"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2pPr>
      <a:lvl3pPr marL="1250112"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3pPr>
      <a:lvl4pPr marL="1562640"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4pPr>
      <a:lvl5pPr marL="1875168"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5pPr>
      <a:lvl6pPr marL="2196625"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6pPr>
      <a:lvl7pPr marL="2518082"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7pPr>
      <a:lvl8pPr marL="2839540"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8pPr>
      <a:lvl9pPr marL="3160997" indent="-401822" algn="l" rtl="0" eaLnBrk="1" fontAlgn="base" hangingPunct="1">
        <a:spcBef>
          <a:spcPts val="1687"/>
        </a:spcBef>
        <a:spcAft>
          <a:spcPct val="0"/>
        </a:spcAft>
        <a:buSzPct val="171000"/>
        <a:buFont typeface="Helvetica Neue" charset="0"/>
        <a:buChar char="•"/>
        <a:defRPr sz="1700">
          <a:solidFill>
            <a:schemeClr val="tx1"/>
          </a:solidFill>
          <a:latin typeface="+mn-lt"/>
          <a:ea typeface="+mn-ea"/>
          <a:cs typeface="+mn-cs"/>
          <a:sym typeface="Helvetica Neue"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2" descr="C:\Users\Sequent Partners\AppData\Local\Microsoft\Windows\Temporary Internet Files\Content.Outlook\34DYBK5L\mbi-footer (2).png"/>
          <p:cNvPicPr>
            <a:picLocks noChangeAspect="1" noChangeArrowheads="1"/>
          </p:cNvPicPr>
          <p:nvPr/>
        </p:nvPicPr>
        <p:blipFill>
          <a:blip r:embed="rId3" cstate="print"/>
          <a:srcRect l="826"/>
          <a:stretch>
            <a:fillRect/>
          </a:stretch>
        </p:blipFill>
        <p:spPr bwMode="auto">
          <a:xfrm>
            <a:off x="0" y="5984875"/>
            <a:ext cx="9159875" cy="873125"/>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a:effectLst>
            <a:outerShdw blurRad="50800" dist="25400" dir="2700000">
              <a:schemeClr val="tx1">
                <a:alpha val="43000"/>
              </a:scheme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2"/>
          <p:cNvSpPr txBox="1">
            <a:spLocks noGrp="1" noChangeArrowheads="1"/>
          </p:cNvSpPr>
          <p:nvPr>
            <p:ph type="sldNum" sz="quarter" idx="4"/>
          </p:nvPr>
        </p:nvSpPr>
        <p:spPr bwMode="auto">
          <a:xfrm>
            <a:off x="0" y="6599039"/>
            <a:ext cx="235521" cy="258961"/>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defRPr sz="1300">
                <a:solidFill>
                  <a:schemeClr val="bg1"/>
                </a:solidFill>
                <a:latin typeface="+mj-lt"/>
                <a:ea typeface="Helvetica Neue Bold Condensed" charset="0"/>
                <a:cs typeface="Helvetica Neue Bold Condensed" charset="0"/>
                <a:sym typeface="Helvetica Neue Bold Condensed" charset="0"/>
              </a:defRPr>
            </a:lvl1pPr>
          </a:lstStyle>
          <a:p>
            <a:fld id="{628C8B54-3444-BF41-9D3B-49F7EB48B3A3}" type="slidenum">
              <a:rPr lang="en-US" smtClean="0">
                <a:solidFill>
                  <a:prstClr val="white"/>
                </a:solidFill>
              </a:rPr>
              <a:pPr/>
              <a:t>‹#›</a:t>
            </a:fld>
            <a:endParaRPr lang="en-US">
              <a:solidFill>
                <a:prstClr val="white"/>
              </a:solidFill>
            </a:endParaRPr>
          </a:p>
        </p:txBody>
      </p:sp>
      <p:pic>
        <p:nvPicPr>
          <p:cNvPr id="9" name="Picture 8" descr="usa touchpoints logo.pdf"/>
          <p:cNvPicPr/>
          <p:nvPr/>
        </p:nvPicPr>
        <p:blipFill>
          <a:blip r:embed="rId4"/>
          <a:stretch>
            <a:fillRect/>
          </a:stretch>
        </p:blipFill>
        <p:spPr>
          <a:xfrm>
            <a:off x="7741227" y="5984875"/>
            <a:ext cx="1019610" cy="566289"/>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457200" rtl="0" eaLnBrk="1" latinLnBrk="0" hangingPunct="1">
        <a:spcBef>
          <a:spcPct val="0"/>
        </a:spcBef>
        <a:buNone/>
        <a:defRPr sz="3600" b="1" kern="1200">
          <a:solidFill>
            <a:schemeClr val="tx1"/>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0025"/>
            <a:ext cx="8232775" cy="863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5" y="1412881"/>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Rectangle 9"/>
          <p:cNvSpPr>
            <a:spLocks noChangeArrowheads="1"/>
          </p:cNvSpPr>
          <p:nvPr/>
        </p:nvSpPr>
        <p:spPr bwMode="auto">
          <a:xfrm>
            <a:off x="457201" y="6334125"/>
            <a:ext cx="3124200" cy="333375"/>
          </a:xfrm>
          <a:prstGeom prst="rect">
            <a:avLst/>
          </a:prstGeom>
          <a:noFill/>
          <a:ln w="9525">
            <a:noFill/>
            <a:miter lim="800000"/>
            <a:headEnd/>
            <a:tailEnd/>
          </a:ln>
          <a:effectLst/>
        </p:spPr>
        <p:txBody>
          <a:bodyPr lIns="0" tIns="0" rIns="0" bIns="0"/>
          <a:lstStyle/>
          <a:p>
            <a:pPr>
              <a:defRPr/>
            </a:pPr>
            <a:r>
              <a:rPr lang="en-US" sz="1000" b="1" dirty="0">
                <a:solidFill>
                  <a:schemeClr val="tx1">
                    <a:lumMod val="75000"/>
                  </a:schemeClr>
                </a:solidFill>
                <a:latin typeface="+mj-lt"/>
              </a:rPr>
              <a:t>CIMM </a:t>
            </a:r>
            <a:r>
              <a:rPr lang="en-US" sz="1000" b="1" dirty="0" smtClean="0">
                <a:solidFill>
                  <a:schemeClr val="tx1">
                    <a:lumMod val="75000"/>
                  </a:schemeClr>
                </a:solidFill>
                <a:latin typeface="+mj-lt"/>
              </a:rPr>
              <a:t>TAXI</a:t>
            </a:r>
            <a:r>
              <a:rPr lang="en-US" sz="1000" b="1" baseline="0" dirty="0" smtClean="0">
                <a:solidFill>
                  <a:schemeClr val="tx1">
                    <a:lumMod val="75000"/>
                  </a:schemeClr>
                </a:solidFill>
                <a:latin typeface="+mj-lt"/>
              </a:rPr>
              <a:t> Briefing – Advertising Week 2011</a:t>
            </a:r>
          </a:p>
        </p:txBody>
      </p:sp>
      <p:sp>
        <p:nvSpPr>
          <p:cNvPr id="1034" name="Line 10"/>
          <p:cNvSpPr>
            <a:spLocks noChangeShapeType="1"/>
          </p:cNvSpPr>
          <p:nvPr/>
        </p:nvSpPr>
        <p:spPr bwMode="auto">
          <a:xfrm>
            <a:off x="455617" y="1042988"/>
            <a:ext cx="8229601" cy="0"/>
          </a:xfrm>
          <a:prstGeom prst="line">
            <a:avLst/>
          </a:prstGeom>
          <a:noFill/>
          <a:ln w="19050">
            <a:solidFill>
              <a:srgbClr val="FFD200"/>
            </a:solidFill>
            <a:round/>
            <a:headEnd/>
            <a:tailEnd/>
          </a:ln>
          <a:effectLst/>
        </p:spPr>
        <p:txBody>
          <a:bodyPr wrap="none" lIns="91418" tIns="45709" rIns="91418" bIns="45709" anchor="ctr"/>
          <a:lstStyle/>
          <a:p>
            <a:pPr>
              <a:defRPr/>
            </a:pPr>
            <a:endParaRPr lang="en-US" dirty="0">
              <a:cs typeface="+mn-cs"/>
            </a:endParaRPr>
          </a:p>
        </p:txBody>
      </p:sp>
      <p:sp>
        <p:nvSpPr>
          <p:cNvPr id="1035" name="Line 11"/>
          <p:cNvSpPr>
            <a:spLocks noChangeShapeType="1"/>
          </p:cNvSpPr>
          <p:nvPr/>
        </p:nvSpPr>
        <p:spPr bwMode="auto">
          <a:xfrm>
            <a:off x="455617" y="6243638"/>
            <a:ext cx="8229601" cy="0"/>
          </a:xfrm>
          <a:prstGeom prst="line">
            <a:avLst/>
          </a:prstGeom>
          <a:noFill/>
          <a:ln w="3175">
            <a:solidFill>
              <a:srgbClr val="646464"/>
            </a:solidFill>
            <a:round/>
            <a:headEnd/>
            <a:tailEnd/>
          </a:ln>
          <a:effectLst/>
        </p:spPr>
        <p:txBody>
          <a:bodyPr wrap="none" lIns="91418" tIns="45709" rIns="91418" bIns="45709" anchor="ctr"/>
          <a:lstStyle/>
          <a:p>
            <a:pPr>
              <a:defRPr/>
            </a:pPr>
            <a:endParaRPr lang="en-US" dirty="0">
              <a:cs typeface="+mn-cs"/>
            </a:endParaRPr>
          </a:p>
        </p:txBody>
      </p:sp>
      <p:sp>
        <p:nvSpPr>
          <p:cNvPr id="1036" name="Line 12"/>
          <p:cNvSpPr>
            <a:spLocks noChangeShapeType="1"/>
          </p:cNvSpPr>
          <p:nvPr/>
        </p:nvSpPr>
        <p:spPr bwMode="auto">
          <a:xfrm>
            <a:off x="455617" y="200025"/>
            <a:ext cx="8229601" cy="0"/>
          </a:xfrm>
          <a:prstGeom prst="line">
            <a:avLst/>
          </a:prstGeom>
          <a:noFill/>
          <a:ln w="6350">
            <a:solidFill>
              <a:srgbClr val="646464"/>
            </a:solidFill>
            <a:round/>
            <a:headEnd/>
            <a:tailEnd/>
          </a:ln>
          <a:effectLst/>
        </p:spPr>
        <p:txBody>
          <a:bodyPr wrap="none" lIns="91418" tIns="45709" rIns="91418" bIns="45709" anchor="ctr"/>
          <a:lstStyle/>
          <a:p>
            <a:pPr>
              <a:defRPr/>
            </a:pPr>
            <a:endParaRPr lang="en-US" dirty="0">
              <a:cs typeface="+mn-cs"/>
            </a:endParaRPr>
          </a:p>
        </p:txBody>
      </p:sp>
      <p:pic>
        <p:nvPicPr>
          <p:cNvPr id="8" name="Picture 13" descr="logo_tagblack"/>
          <p:cNvPicPr>
            <a:picLocks noChangeAspect="1" noChangeArrowheads="1"/>
          </p:cNvPicPr>
          <p:nvPr userDrawn="1"/>
        </p:nvPicPr>
        <p:blipFill>
          <a:blip r:embed="rId10" cstate="print"/>
          <a:srcRect/>
          <a:stretch>
            <a:fillRect/>
          </a:stretch>
        </p:blipFill>
        <p:spPr bwMode="auto">
          <a:xfrm>
            <a:off x="7239000" y="6347925"/>
            <a:ext cx="1450980" cy="3259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091" algn="l" rtl="0" eaLnBrk="1" fontAlgn="base" hangingPunct="1">
        <a:lnSpc>
          <a:spcPct val="85000"/>
        </a:lnSpc>
        <a:spcBef>
          <a:spcPct val="0"/>
        </a:spcBef>
        <a:spcAft>
          <a:spcPct val="0"/>
        </a:spcAft>
        <a:defRPr sz="3000" b="1">
          <a:solidFill>
            <a:srgbClr val="646464"/>
          </a:solidFill>
          <a:latin typeface="Arial" charset="0"/>
        </a:defRPr>
      </a:lvl6pPr>
      <a:lvl7pPr marL="914183" algn="l" rtl="0" eaLnBrk="1" fontAlgn="base" hangingPunct="1">
        <a:lnSpc>
          <a:spcPct val="85000"/>
        </a:lnSpc>
        <a:spcBef>
          <a:spcPct val="0"/>
        </a:spcBef>
        <a:spcAft>
          <a:spcPct val="0"/>
        </a:spcAft>
        <a:defRPr sz="3000" b="1">
          <a:solidFill>
            <a:srgbClr val="646464"/>
          </a:solidFill>
          <a:latin typeface="Arial" charset="0"/>
        </a:defRPr>
      </a:lvl7pPr>
      <a:lvl8pPr marL="1371275" algn="l" rtl="0" eaLnBrk="1" fontAlgn="base" hangingPunct="1">
        <a:lnSpc>
          <a:spcPct val="85000"/>
        </a:lnSpc>
        <a:spcBef>
          <a:spcPct val="0"/>
        </a:spcBef>
        <a:spcAft>
          <a:spcPct val="0"/>
        </a:spcAft>
        <a:defRPr sz="3000" b="1">
          <a:solidFill>
            <a:srgbClr val="646464"/>
          </a:solidFill>
          <a:latin typeface="Arial" charset="0"/>
        </a:defRPr>
      </a:lvl8pPr>
      <a:lvl9pPr marL="1828367"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278" indent="-360278"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380" indent="-355516" algn="l" rtl="0" eaLnBrk="0" fontAlgn="base" hangingPunct="0">
        <a:spcBef>
          <a:spcPct val="20000"/>
        </a:spcBef>
        <a:spcAft>
          <a:spcPct val="0"/>
        </a:spcAft>
        <a:buClr>
          <a:srgbClr val="FFD200"/>
        </a:buClr>
        <a:buSzPct val="75000"/>
        <a:buFont typeface="Arial" charset="0"/>
        <a:buChar char="►"/>
        <a:defRPr sz="1900">
          <a:solidFill>
            <a:srgbClr val="646464"/>
          </a:solidFill>
          <a:latin typeface="+mn-lt"/>
        </a:defRPr>
      </a:lvl2pPr>
      <a:lvl3pPr marL="1080832" indent="-361864"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109" indent="-358690"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799798" indent="-357104"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6890"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3982"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074"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8166" indent="-357104"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183" rtl="0" eaLnBrk="1" latinLnBrk="0" hangingPunct="1">
        <a:defRPr sz="1800" kern="1200">
          <a:solidFill>
            <a:schemeClr val="tx1"/>
          </a:solidFill>
          <a:latin typeface="+mn-lt"/>
          <a:ea typeface="+mn-ea"/>
          <a:cs typeface="+mn-cs"/>
        </a:defRPr>
      </a:lvl1pPr>
      <a:lvl2pPr marL="457091" algn="l" defTabSz="914183" rtl="0" eaLnBrk="1" latinLnBrk="0" hangingPunct="1">
        <a:defRPr sz="1800" kern="1200">
          <a:solidFill>
            <a:schemeClr val="tx1"/>
          </a:solidFill>
          <a:latin typeface="+mn-lt"/>
          <a:ea typeface="+mn-ea"/>
          <a:cs typeface="+mn-cs"/>
        </a:defRPr>
      </a:lvl2pPr>
      <a:lvl3pPr marL="914183" algn="l" defTabSz="914183" rtl="0" eaLnBrk="1" latinLnBrk="0" hangingPunct="1">
        <a:defRPr sz="1800" kern="1200">
          <a:solidFill>
            <a:schemeClr val="tx1"/>
          </a:solidFill>
          <a:latin typeface="+mn-lt"/>
          <a:ea typeface="+mn-ea"/>
          <a:cs typeface="+mn-cs"/>
        </a:defRPr>
      </a:lvl3pPr>
      <a:lvl4pPr marL="1371275" algn="l" defTabSz="914183" rtl="0" eaLnBrk="1" latinLnBrk="0" hangingPunct="1">
        <a:defRPr sz="1800" kern="1200">
          <a:solidFill>
            <a:schemeClr val="tx1"/>
          </a:solidFill>
          <a:latin typeface="+mn-lt"/>
          <a:ea typeface="+mn-ea"/>
          <a:cs typeface="+mn-cs"/>
        </a:defRPr>
      </a:lvl4pPr>
      <a:lvl5pPr marL="1828367" algn="l" defTabSz="914183" rtl="0" eaLnBrk="1" latinLnBrk="0" hangingPunct="1">
        <a:defRPr sz="1800" kern="1200">
          <a:solidFill>
            <a:schemeClr val="tx1"/>
          </a:solidFill>
          <a:latin typeface="+mn-lt"/>
          <a:ea typeface="+mn-ea"/>
          <a:cs typeface="+mn-cs"/>
        </a:defRPr>
      </a:lvl5pPr>
      <a:lvl6pPr marL="2285459" algn="l" defTabSz="914183" rtl="0" eaLnBrk="1" latinLnBrk="0" hangingPunct="1">
        <a:defRPr sz="1800" kern="1200">
          <a:solidFill>
            <a:schemeClr val="tx1"/>
          </a:solidFill>
          <a:latin typeface="+mn-lt"/>
          <a:ea typeface="+mn-ea"/>
          <a:cs typeface="+mn-cs"/>
        </a:defRPr>
      </a:lvl6pPr>
      <a:lvl7pPr marL="2742550" algn="l" defTabSz="914183" rtl="0" eaLnBrk="1" latinLnBrk="0" hangingPunct="1">
        <a:defRPr sz="1800" kern="1200">
          <a:solidFill>
            <a:schemeClr val="tx1"/>
          </a:solidFill>
          <a:latin typeface="+mn-lt"/>
          <a:ea typeface="+mn-ea"/>
          <a:cs typeface="+mn-cs"/>
        </a:defRPr>
      </a:lvl7pPr>
      <a:lvl8pPr marL="3199642" algn="l" defTabSz="914183" rtl="0" eaLnBrk="1" latinLnBrk="0" hangingPunct="1">
        <a:defRPr sz="1800" kern="1200">
          <a:solidFill>
            <a:schemeClr val="tx1"/>
          </a:solidFill>
          <a:latin typeface="+mn-lt"/>
          <a:ea typeface="+mn-ea"/>
          <a:cs typeface="+mn-cs"/>
        </a:defRPr>
      </a:lvl8pPr>
      <a:lvl9pPr marL="3656734" algn="l" defTabSz="91418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77813" y="234950"/>
            <a:ext cx="2767012" cy="6413500"/>
          </a:xfrm>
          <a:prstGeom prst="rect">
            <a:avLst/>
          </a:prstGeom>
          <a:solidFill>
            <a:srgbClr val="F2F2F2"/>
          </a:solidFill>
          <a:ln w="9525">
            <a:noFill/>
            <a:miter lim="800000"/>
            <a:headEnd/>
            <a:tailEnd/>
          </a:ln>
          <a:effectLst/>
        </p:spPr>
        <p:txBody>
          <a:bodyPr wrap="none" anchor="ctr"/>
          <a:lstStyle/>
          <a:p>
            <a:endParaRPr lang="en-US" dirty="0">
              <a:solidFill>
                <a:prstClr val="black"/>
              </a:solidFill>
              <a:latin typeface="+mj-lt"/>
              <a:cs typeface="+mn-cs"/>
            </a:endParaRPr>
          </a:p>
        </p:txBody>
      </p:sp>
      <p:sp>
        <p:nvSpPr>
          <p:cNvPr id="385026" name="Rectangle 2"/>
          <p:cNvSpPr>
            <a:spLocks noGrp="1" noChangeArrowheads="1"/>
          </p:cNvSpPr>
          <p:nvPr>
            <p:ph type="title"/>
          </p:nvPr>
        </p:nvSpPr>
        <p:spPr bwMode="auto">
          <a:xfrm>
            <a:off x="3287713" y="222250"/>
            <a:ext cx="5399086" cy="611188"/>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385027" name="Rectangle 3"/>
          <p:cNvSpPr>
            <a:spLocks noGrp="1" noChangeArrowheads="1"/>
          </p:cNvSpPr>
          <p:nvPr>
            <p:ph type="body" idx="1"/>
          </p:nvPr>
        </p:nvSpPr>
        <p:spPr bwMode="auto">
          <a:xfrm>
            <a:off x="3224212" y="1219200"/>
            <a:ext cx="5462587" cy="4906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5033" name="Rectangle 9"/>
          <p:cNvSpPr>
            <a:spLocks noChangeArrowheads="1"/>
          </p:cNvSpPr>
          <p:nvPr/>
        </p:nvSpPr>
        <p:spPr bwMode="auto">
          <a:xfrm>
            <a:off x="444500" y="327139"/>
            <a:ext cx="2399061" cy="5709255"/>
          </a:xfrm>
          <a:prstGeom prst="rect">
            <a:avLst/>
          </a:prstGeom>
          <a:noFill/>
          <a:ln w="9525">
            <a:noFill/>
            <a:miter lim="800000"/>
            <a:headEnd/>
            <a:tailEnd/>
          </a:ln>
          <a:effectLst/>
        </p:spPr>
        <p:txBody>
          <a:bodyPr wrap="square" anchor="ctr">
            <a:spAutoFit/>
          </a:bodyPr>
          <a:lstStyle/>
          <a:p>
            <a:pPr>
              <a:tabLst>
                <a:tab pos="1377950" algn="l"/>
              </a:tabLst>
            </a:pPr>
            <a:r>
              <a:rPr lang="en-US" sz="900" dirty="0">
                <a:solidFill>
                  <a:srgbClr val="000000"/>
                </a:solidFill>
                <a:latin typeface="+mj-lt"/>
                <a:ea typeface="MS Mincho" pitchFamily="49" charset="-128"/>
                <a:cs typeface="EYInterstate Light" pitchFamily="2" charset="0"/>
              </a:rPr>
              <a:t>Ernst &amp; Young</a:t>
            </a:r>
          </a:p>
          <a:p>
            <a:pPr>
              <a:tabLst>
                <a:tab pos="1377950" algn="l"/>
              </a:tabLst>
            </a:pPr>
            <a:endParaRPr lang="en-US" sz="900" dirty="0">
              <a:solidFill>
                <a:prstClr val="black"/>
              </a:solidFill>
              <a:latin typeface="+mj-lt"/>
              <a:ea typeface="MS Mincho" pitchFamily="49" charset="-128"/>
              <a:cs typeface="EYInterstate Light" pitchFamily="2" charset="0"/>
            </a:endParaRPr>
          </a:p>
          <a:p>
            <a:pPr eaLnBrk="0" hangingPunct="0">
              <a:tabLst>
                <a:tab pos="1377950" algn="l"/>
              </a:tabLst>
            </a:pPr>
            <a:r>
              <a:rPr lang="en-US" sz="900" dirty="0">
                <a:solidFill>
                  <a:srgbClr val="000000"/>
                </a:solidFill>
                <a:latin typeface="+mj-lt"/>
                <a:ea typeface="MS Mincho" pitchFamily="49" charset="-128"/>
                <a:cs typeface="EYInterstate Light" pitchFamily="2" charset="0"/>
              </a:rPr>
              <a:t>Assurance | Tax | Transactions | Advisory</a:t>
            </a:r>
          </a:p>
          <a:p>
            <a:pPr eaLnBrk="0" hangingPunct="0">
              <a:tabLst>
                <a:tab pos="1377950" algn="l"/>
              </a:tabLst>
            </a:pPr>
            <a:endParaRPr lang="en-US" sz="900" dirty="0">
              <a:solidFill>
                <a:prstClr val="black"/>
              </a:solidFill>
              <a:latin typeface="+mj-lt"/>
              <a:ea typeface="MS Mincho" pitchFamily="49" charset="-128"/>
              <a:cs typeface="EYInterstate Light" pitchFamily="2" charset="0"/>
            </a:endParaRPr>
          </a:p>
          <a:p>
            <a:pPr eaLnBrk="0" hangingPunct="0">
              <a:spcBef>
                <a:spcPts val="600"/>
              </a:spcBef>
              <a:tabLst>
                <a:tab pos="1377950" algn="l"/>
              </a:tabLst>
            </a:pPr>
            <a:r>
              <a:rPr lang="en-US" sz="800" dirty="0" smtClean="0">
                <a:solidFill>
                  <a:srgbClr val="646464"/>
                </a:solidFill>
                <a:latin typeface="+mj-lt"/>
                <a:ea typeface="MS Mincho" pitchFamily="49" charset="-128"/>
                <a:cs typeface="EYInterstate Light" pitchFamily="2" charset="0"/>
              </a:rPr>
              <a:t>About Ernst &amp; Young</a:t>
            </a:r>
            <a:endParaRPr lang="en-US" sz="700" dirty="0" smtClean="0">
              <a:solidFill>
                <a:srgbClr val="646464"/>
              </a:solidFill>
              <a:latin typeface="+mj-lt"/>
              <a:ea typeface="MS Mincho" pitchFamily="49" charset="-128"/>
              <a:cs typeface="EYInterstate Light" pitchFamily="2" charset="0"/>
            </a:endParaRP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Ernst &amp; Young is a global leader in assurance, tax, transaction and advisory services. Worldwide, our 144,000 people are united by our shared values and an unwavering commitment to quality. We make a difference by helping our people, our clients and our wider communities achieve their potential. </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For more information, please visit www.ey.com. </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Ernst &amp; Young refers to the global organization of member firms of Ernst &amp; Young Global Limited, each of which is a separate legal entity. Ernst &amp; Young Global Limited, a UK company limited by guarantee, does not provide services to clients. </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 2011 Ernst &amp; Young LLP.</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All Rights Reserved.</a:t>
            </a:r>
          </a:p>
          <a:p>
            <a:pPr eaLnBrk="0" hangingPunct="0">
              <a:spcBef>
                <a:spcPts val="600"/>
              </a:spcBef>
              <a:tabLst>
                <a:tab pos="1377950" algn="l"/>
              </a:tabLst>
            </a:pPr>
            <a:endParaRPr lang="en-US" sz="700" dirty="0" smtClean="0">
              <a:solidFill>
                <a:srgbClr val="646464"/>
              </a:solidFill>
              <a:latin typeface="+mj-lt"/>
              <a:ea typeface="MS Mincho" pitchFamily="49" charset="-128"/>
              <a:cs typeface="EYInterstate Light" pitchFamily="2" charset="0"/>
            </a:endParaRPr>
          </a:p>
          <a:p>
            <a:pPr eaLnBrk="0" hangingPunct="0">
              <a:spcBef>
                <a:spcPts val="600"/>
              </a:spcBef>
              <a:tabLst>
                <a:tab pos="1377950" algn="l"/>
              </a:tabLst>
            </a:pPr>
            <a:endParaRPr lang="en-US" sz="700" dirty="0" smtClean="0">
              <a:solidFill>
                <a:srgbClr val="646464"/>
              </a:solidFill>
              <a:latin typeface="+mj-lt"/>
              <a:ea typeface="MS Mincho" pitchFamily="49" charset="-128"/>
              <a:cs typeface="EYInterstate Light" pitchFamily="2" charset="0"/>
            </a:endParaRP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This document contains information in summary form and is therefore intended for general guidance only. It is not intended to be a substitute for detailed research or the exercise of professional judgment. Neither Ernst &amp; Young LLP nor any other member of the global Ernst &amp; Young organization can accept any responsibility for loss occasioned to any person acting or refraining from action as a result of any material in this publication. On any specific matter, reference should be made to the appropriate advisor.</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This report is intended solely for the information and use of CIMM and its members, and is not intended to be and should not be used by any other parties. Ernst &amp; Young therefore assumes no responsibility to any user of the guide other than CIMM. Any other persons who choose to rely on our report do so entirely at their own risk.</a:t>
            </a:r>
          </a:p>
          <a:p>
            <a:pPr eaLnBrk="0" hangingPunct="0">
              <a:spcBef>
                <a:spcPts val="600"/>
              </a:spcBef>
              <a:tabLst>
                <a:tab pos="1377950" algn="l"/>
              </a:tabLst>
            </a:pPr>
            <a:r>
              <a:rPr lang="en-US" sz="700" dirty="0" smtClean="0">
                <a:solidFill>
                  <a:srgbClr val="646464"/>
                </a:solidFill>
                <a:latin typeface="+mj-lt"/>
                <a:ea typeface="MS Mincho" pitchFamily="49" charset="-128"/>
                <a:cs typeface="EYInterstate Light" pitchFamily="2" charset="0"/>
              </a:rPr>
              <a:t>Our engagement with CIMM does not constitute an audit or review, in accordance with any generally accepted auditing or review standards, and accordingly our report and work products do not express any form of assurance.</a:t>
            </a:r>
            <a:endParaRPr lang="en-US" sz="800" dirty="0">
              <a:solidFill>
                <a:prstClr val="black"/>
              </a:solidFill>
              <a:latin typeface="+mj-lt"/>
              <a:ea typeface="MS Mincho" pitchFamily="49" charset="-128"/>
              <a:cs typeface="EYInterstate Light" pitchFamily="2" charset="0"/>
            </a:endParaRPr>
          </a:p>
        </p:txBody>
      </p:sp>
      <p:sp>
        <p:nvSpPr>
          <p:cNvPr id="6" name="TextBox 5"/>
          <p:cNvSpPr txBox="1"/>
          <p:nvPr/>
        </p:nvSpPr>
        <p:spPr>
          <a:xfrm>
            <a:off x="-774700" y="-850900"/>
            <a:ext cx="2565400" cy="400110"/>
          </a:xfrm>
          <a:prstGeom prst="rect">
            <a:avLst/>
          </a:prstGeom>
          <a:solidFill>
            <a:schemeClr val="bg1"/>
          </a:solidFill>
          <a:ln w="19050">
            <a:solidFill>
              <a:srgbClr val="FFD200"/>
            </a:solidFill>
          </a:ln>
        </p:spPr>
        <p:txBody>
          <a:bodyPr wrap="square" rtlCol="0">
            <a:spAutoFit/>
          </a:bodyPr>
          <a:lstStyle/>
          <a:p>
            <a:r>
              <a:rPr lang="en-US" sz="1000" dirty="0" smtClean="0">
                <a:solidFill>
                  <a:prstClr val="black"/>
                </a:solidFill>
                <a:latin typeface="+mj-lt"/>
                <a:cs typeface="+mn-cs"/>
              </a:rPr>
              <a:t>This is the BDOPS template v05</a:t>
            </a:r>
          </a:p>
          <a:p>
            <a:r>
              <a:rPr lang="en-US" sz="1000" b="1" dirty="0" smtClean="0">
                <a:solidFill>
                  <a:prstClr val="black"/>
                </a:solidFill>
                <a:latin typeface="+mj-lt"/>
                <a:cs typeface="+mn-cs"/>
              </a:rPr>
              <a:t>February 10 2010</a:t>
            </a:r>
            <a:endParaRPr lang="en-US" sz="1000" b="1" dirty="0">
              <a:solidFill>
                <a:prstClr val="black"/>
              </a:solidFill>
              <a:latin typeface="+mj-lt"/>
              <a:cs typeface="+mn-cs"/>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hdr="0" ftr="0" dt="0"/>
  <p:txStyles>
    <p:titleStyle>
      <a:lvl1pPr algn="l" rtl="0" fontAlgn="base">
        <a:lnSpc>
          <a:spcPct val="85000"/>
        </a:lnSpc>
        <a:spcBef>
          <a:spcPct val="0"/>
        </a:spcBef>
        <a:spcAft>
          <a:spcPct val="0"/>
        </a:spcAft>
        <a:defRPr lang="en-US" sz="2000" b="1" dirty="0" smtClean="0">
          <a:solidFill>
            <a:srgbClr val="646464"/>
          </a:solidFill>
          <a:latin typeface="+mj-lt"/>
          <a:ea typeface="+mj-ea"/>
          <a:cs typeface="+mj-cs"/>
        </a:defRPr>
      </a:lvl1pPr>
      <a:lvl2pPr algn="ctr" rtl="0" fontAlgn="base">
        <a:spcBef>
          <a:spcPct val="0"/>
        </a:spcBef>
        <a:spcAft>
          <a:spcPct val="0"/>
        </a:spcAft>
        <a:defRPr sz="4400">
          <a:solidFill>
            <a:schemeClr val="bg1"/>
          </a:solidFill>
          <a:latin typeface="Arial" pitchFamily="34" charset="0"/>
        </a:defRPr>
      </a:lvl2pPr>
      <a:lvl3pPr algn="ctr" rtl="0" fontAlgn="base">
        <a:spcBef>
          <a:spcPct val="0"/>
        </a:spcBef>
        <a:spcAft>
          <a:spcPct val="0"/>
        </a:spcAft>
        <a:defRPr sz="4400">
          <a:solidFill>
            <a:schemeClr val="bg1"/>
          </a:solidFill>
          <a:latin typeface="Arial" pitchFamily="34" charset="0"/>
        </a:defRPr>
      </a:lvl3pPr>
      <a:lvl4pPr algn="ctr" rtl="0" fontAlgn="base">
        <a:spcBef>
          <a:spcPct val="0"/>
        </a:spcBef>
        <a:spcAft>
          <a:spcPct val="0"/>
        </a:spcAft>
        <a:defRPr sz="4400">
          <a:solidFill>
            <a:schemeClr val="bg1"/>
          </a:solidFill>
          <a:latin typeface="Arial" pitchFamily="34" charset="0"/>
        </a:defRPr>
      </a:lvl4pPr>
      <a:lvl5pPr algn="ctr" rtl="0" fontAlgn="base">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fontAlgn="base">
        <a:spcBef>
          <a:spcPts val="2400"/>
        </a:spcBef>
        <a:spcAft>
          <a:spcPct val="0"/>
        </a:spcAft>
        <a:buFontTx/>
        <a:buNone/>
        <a:defRPr sz="1400">
          <a:solidFill>
            <a:schemeClr val="tx1"/>
          </a:solidFill>
          <a:latin typeface="+mj-lt"/>
          <a:ea typeface="+mn-ea"/>
          <a:cs typeface="+mn-cs"/>
        </a:defRPr>
      </a:lvl1pPr>
      <a:lvl2pPr marL="285750" indent="-285750" algn="l" rtl="0" fontAlgn="base">
        <a:spcBef>
          <a:spcPts val="768"/>
        </a:spcBef>
        <a:spcAft>
          <a:spcPct val="0"/>
        </a:spcAft>
        <a:buClr>
          <a:schemeClr val="tx2"/>
        </a:buClr>
        <a:buSzPct val="75000"/>
        <a:buFont typeface="Arial" pitchFamily="34" charset="0"/>
        <a:buChar char="►"/>
        <a:defRPr sz="1400">
          <a:solidFill>
            <a:schemeClr val="tx1"/>
          </a:solidFill>
          <a:latin typeface="+mj-lt"/>
        </a:defRPr>
      </a:lvl2pPr>
      <a:lvl3pPr marL="571500" indent="-228600" algn="l" rtl="0" fontAlgn="base">
        <a:spcBef>
          <a:spcPct val="20000"/>
        </a:spcBef>
        <a:spcAft>
          <a:spcPct val="0"/>
        </a:spcAft>
        <a:buClr>
          <a:schemeClr val="bg2"/>
        </a:buClr>
        <a:buSzPct val="75000"/>
        <a:buFont typeface="Arial" pitchFamily="34" charset="0"/>
        <a:buChar char="►"/>
        <a:defRPr sz="1200">
          <a:solidFill>
            <a:schemeClr val="tx1"/>
          </a:solidFill>
          <a:latin typeface="+mj-lt"/>
        </a:defRPr>
      </a:lvl3pPr>
      <a:lvl4pPr marL="800100" indent="-228600" algn="l" rtl="0" fontAlgn="base">
        <a:spcBef>
          <a:spcPct val="20000"/>
        </a:spcBef>
        <a:spcAft>
          <a:spcPct val="0"/>
        </a:spcAft>
        <a:buClr>
          <a:schemeClr val="bg2"/>
        </a:buClr>
        <a:buSzPct val="75000"/>
        <a:buFont typeface="Arial" pitchFamily="34" charset="0"/>
        <a:buChar char="►"/>
        <a:defRPr sz="1200">
          <a:solidFill>
            <a:schemeClr val="tx1"/>
          </a:solidFill>
          <a:latin typeface="+mj-lt"/>
        </a:defRPr>
      </a:lvl4pPr>
      <a:lvl5pPr marL="1143000" indent="-228600" algn="l" rtl="0" fontAlgn="base">
        <a:spcBef>
          <a:spcPct val="20000"/>
        </a:spcBef>
        <a:spcAft>
          <a:spcPct val="0"/>
        </a:spcAft>
        <a:buClr>
          <a:schemeClr val="bg2"/>
        </a:buClr>
        <a:buSzPct val="75000"/>
        <a:buFont typeface="Arial" pitchFamily="34" charset="0"/>
        <a:buChar char="►"/>
        <a:defRPr sz="1200">
          <a:solidFill>
            <a:schemeClr val="tx1"/>
          </a:solidFill>
          <a:latin typeface="+mj-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erard@pre-meditatedmedia.com"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4651">
            <a:alpha val="20000"/>
          </a:srgbClr>
        </a:solidFill>
        <a:effectLst/>
      </p:bgPr>
    </p:bg>
    <p:spTree>
      <p:nvGrpSpPr>
        <p:cNvPr id="1" name=""/>
        <p:cNvGrpSpPr/>
        <p:nvPr/>
      </p:nvGrpSpPr>
      <p:grpSpPr>
        <a:xfrm>
          <a:off x="0" y="0"/>
          <a:ext cx="0" cy="0"/>
          <a:chOff x="0" y="0"/>
          <a:chExt cx="0" cy="0"/>
        </a:xfrm>
      </p:grpSpPr>
      <p:pic>
        <p:nvPicPr>
          <p:cNvPr id="2" name="Picture 1" descr="CIMM_Large_RGB.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55122" y="1932167"/>
            <a:ext cx="3385557" cy="3385557"/>
          </a:xfrm>
          <a:prstGeom prst="rect">
            <a:avLst/>
          </a:prstGeom>
        </p:spPr>
      </p:pic>
      <p:sp>
        <p:nvSpPr>
          <p:cNvPr id="3" name="Title 1"/>
          <p:cNvSpPr txBox="1">
            <a:spLocks/>
          </p:cNvSpPr>
          <p:nvPr/>
        </p:nvSpPr>
        <p:spPr>
          <a:xfrm>
            <a:off x="465667" y="5604933"/>
            <a:ext cx="8221133" cy="7514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74651"/>
                </a:solidFill>
                <a:latin typeface="Arial"/>
                <a:cs typeface="Arial"/>
              </a:rPr>
              <a:t>Gerard Broussard </a:t>
            </a:r>
            <a:r>
              <a:rPr lang="en-US" sz="2000" dirty="0" smtClean="0">
                <a:solidFill>
                  <a:srgbClr val="374651"/>
                </a:solidFill>
                <a:latin typeface="Arial"/>
                <a:cs typeface="Arial"/>
              </a:rPr>
              <a:t>| CIMM Advisor</a:t>
            </a:r>
          </a:p>
          <a:p>
            <a:r>
              <a:rPr lang="en-US" sz="2000" b="1" dirty="0" smtClean="0">
                <a:solidFill>
                  <a:srgbClr val="374651"/>
                </a:solidFill>
                <a:latin typeface="Arial"/>
                <a:cs typeface="Arial"/>
              </a:rPr>
              <a:t>Pre-Meditated Media</a:t>
            </a:r>
            <a:endParaRPr lang="en-US" sz="2000" b="1" dirty="0">
              <a:solidFill>
                <a:srgbClr val="374651"/>
              </a:solidFill>
              <a:latin typeface="Arial"/>
              <a:cs typeface="Arial"/>
            </a:endParaRPr>
          </a:p>
        </p:txBody>
      </p:sp>
      <p:sp>
        <p:nvSpPr>
          <p:cNvPr id="4" name="Slide Number Placeholder 3"/>
          <p:cNvSpPr>
            <a:spLocks noGrp="1"/>
          </p:cNvSpPr>
          <p:nvPr>
            <p:ph type="sldNum" sz="quarter" idx="12"/>
          </p:nvPr>
        </p:nvSpPr>
        <p:spPr/>
        <p:txBody>
          <a:bodyPr/>
          <a:lstStyle/>
          <a:p>
            <a:fld id="{644C0771-90DA-4347-A4CD-706BC3E871B1}" type="slidenum">
              <a:rPr lang="en-US" smtClean="0"/>
              <a:pPr/>
              <a:t>1</a:t>
            </a:fld>
            <a:endParaRPr lang="en-US"/>
          </a:p>
        </p:txBody>
      </p:sp>
      <p:sp>
        <p:nvSpPr>
          <p:cNvPr id="5" name="Title 1"/>
          <p:cNvSpPr txBox="1">
            <a:spLocks/>
          </p:cNvSpPr>
          <p:nvPr/>
        </p:nvSpPr>
        <p:spPr>
          <a:xfrm>
            <a:off x="618067" y="408374"/>
            <a:ext cx="8221133" cy="74572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374651"/>
                </a:solidFill>
                <a:latin typeface="Arial"/>
                <a:cs typeface="Arial"/>
              </a:rPr>
              <a:t>3</a:t>
            </a:r>
            <a:r>
              <a:rPr lang="en-US" sz="2000" b="1" baseline="30000" dirty="0" smtClean="0">
                <a:solidFill>
                  <a:srgbClr val="374651"/>
                </a:solidFill>
                <a:latin typeface="Arial"/>
                <a:cs typeface="Arial"/>
              </a:rPr>
              <a:t>rd</a:t>
            </a:r>
            <a:r>
              <a:rPr lang="en-US" sz="2000" b="1" dirty="0" smtClean="0">
                <a:solidFill>
                  <a:srgbClr val="374651"/>
                </a:solidFill>
                <a:latin typeface="Arial"/>
                <a:cs typeface="Arial"/>
              </a:rPr>
              <a:t> Party Data Integration Mania:</a:t>
            </a:r>
          </a:p>
          <a:p>
            <a:r>
              <a:rPr lang="en-US" sz="2000" b="1" dirty="0" smtClean="0">
                <a:solidFill>
                  <a:srgbClr val="374651"/>
                </a:solidFill>
                <a:latin typeface="Arial"/>
                <a:cs typeface="Arial"/>
              </a:rPr>
              <a:t>Ensuring Quality and Transparency</a:t>
            </a:r>
            <a:endParaRPr lang="en-US" sz="2000" b="1" dirty="0">
              <a:solidFill>
                <a:srgbClr val="374651"/>
              </a:solidFill>
              <a:latin typeface="Arial"/>
              <a:cs typeface="Arial"/>
            </a:endParaRPr>
          </a:p>
        </p:txBody>
      </p:sp>
    </p:spTree>
    <p:extLst>
      <p:ext uri="{BB962C8B-B14F-4D97-AF65-F5344CB8AC3E}">
        <p14:creationId xmlns="" xmlns:p14="http://schemas.microsoft.com/office/powerpoint/2010/main" val="1925693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Users: Compound Data Integrations = Compound Error</a:t>
            </a:r>
            <a:endParaRPr lang="en-US" dirty="0"/>
          </a:p>
        </p:txBody>
      </p:sp>
      <p:sp>
        <p:nvSpPr>
          <p:cNvPr id="5" name="Slide Number Placeholder 4"/>
          <p:cNvSpPr>
            <a:spLocks noGrp="1"/>
          </p:cNvSpPr>
          <p:nvPr>
            <p:ph type="sldNum" sz="quarter" idx="12"/>
          </p:nvPr>
        </p:nvSpPr>
        <p:spPr>
          <a:xfrm>
            <a:off x="6553200" y="6356351"/>
            <a:ext cx="1528525" cy="261578"/>
          </a:xfrm>
        </p:spPr>
        <p:txBody>
          <a:bodyPr/>
          <a:lstStyle/>
          <a:p>
            <a:fld id="{644C0771-90DA-4347-A4CD-706BC3E871B1}" type="slidenum">
              <a:rPr lang="en-US" smtClean="0"/>
              <a:pPr/>
              <a:t>10</a:t>
            </a:fld>
            <a:endParaRPr lang="en-US"/>
          </a:p>
        </p:txBody>
      </p:sp>
      <p:sp>
        <p:nvSpPr>
          <p:cNvPr id="6" name="Content Placeholder 2"/>
          <p:cNvSpPr txBox="1">
            <a:spLocks/>
          </p:cNvSpPr>
          <p:nvPr/>
        </p:nvSpPr>
        <p:spPr>
          <a:xfrm>
            <a:off x="95250" y="1046662"/>
            <a:ext cx="8676760"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Data “mas</a:t>
            </a:r>
            <a:r>
              <a:rPr lang="en-US" sz="2000" noProof="0" dirty="0" smtClean="0"/>
              <a:t>h-ups” often pose challenges for understanding which data source(s) are dominant drivers of impact; particularly integrations in digital tech space </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9" name="Oval 8"/>
          <p:cNvSpPr/>
          <p:nvPr/>
        </p:nvSpPr>
        <p:spPr>
          <a:xfrm>
            <a:off x="4478079" y="3882208"/>
            <a:ext cx="1962151" cy="1962151"/>
          </a:xfrm>
          <a:prstGeom prst="ellipse">
            <a:avLst/>
          </a:prstGeom>
          <a:gradFill>
            <a:gsLst>
              <a:gs pos="0">
                <a:schemeClr val="accent1">
                  <a:tint val="100000"/>
                  <a:shade val="100000"/>
                  <a:satMod val="130000"/>
                  <a:alpha val="9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30197" y="2171442"/>
            <a:ext cx="2362457" cy="2362457"/>
          </a:xfrm>
          <a:prstGeom prst="ellipse">
            <a:avLst/>
          </a:prstGeom>
          <a:gradFill>
            <a:gsLst>
              <a:gs pos="0">
                <a:schemeClr val="accent5">
                  <a:tint val="100000"/>
                  <a:shade val="100000"/>
                  <a:satMod val="130000"/>
                  <a:alpha val="18000"/>
                </a:schemeClr>
              </a:gs>
              <a:gs pos="10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Oval 10"/>
          <p:cNvSpPr/>
          <p:nvPr/>
        </p:nvSpPr>
        <p:spPr>
          <a:xfrm>
            <a:off x="3382704" y="4108013"/>
            <a:ext cx="2190750" cy="2190750"/>
          </a:xfrm>
          <a:prstGeom prst="ellipse">
            <a:avLst/>
          </a:prstGeom>
          <a:gradFill>
            <a:gsLst>
              <a:gs pos="0">
                <a:schemeClr val="accent2">
                  <a:tint val="100000"/>
                  <a:shade val="100000"/>
                  <a:satMod val="130000"/>
                  <a:alpha val="29000"/>
                </a:schemeClr>
              </a:gs>
              <a:gs pos="100000">
                <a:schemeClr val="accent2">
                  <a:tint val="50000"/>
                  <a:shade val="100000"/>
                  <a:satMod val="35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2887406" y="3158052"/>
            <a:ext cx="1838324" cy="1838324"/>
          </a:xfrm>
          <a:prstGeom prst="ellipse">
            <a:avLst/>
          </a:prstGeom>
          <a:gradFill>
            <a:gsLst>
              <a:gs pos="0">
                <a:schemeClr val="accent6">
                  <a:tint val="100000"/>
                  <a:shade val="100000"/>
                  <a:satMod val="130000"/>
                  <a:alpha val="29000"/>
                </a:schemeClr>
              </a:gs>
              <a:gs pos="100000">
                <a:schemeClr val="accent6">
                  <a:tint val="50000"/>
                  <a:shade val="100000"/>
                  <a:satMod val="350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Oval 12"/>
          <p:cNvSpPr/>
          <p:nvPr/>
        </p:nvSpPr>
        <p:spPr>
          <a:xfrm>
            <a:off x="4197607" y="3322971"/>
            <a:ext cx="1375847" cy="1375847"/>
          </a:xfrm>
          <a:prstGeom prst="ellipse">
            <a:avLst/>
          </a:prstGeom>
          <a:gradFill>
            <a:gsLst>
              <a:gs pos="0">
                <a:schemeClr val="accent4">
                  <a:tint val="100000"/>
                  <a:shade val="100000"/>
                  <a:satMod val="130000"/>
                  <a:alpha val="22000"/>
                </a:schemeClr>
              </a:gs>
              <a:gs pos="100000">
                <a:schemeClr val="accent4">
                  <a:tint val="50000"/>
                  <a:shade val="100000"/>
                  <a:satMod val="35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TextBox 13"/>
          <p:cNvSpPr txBox="1"/>
          <p:nvPr/>
        </p:nvSpPr>
        <p:spPr>
          <a:xfrm>
            <a:off x="3913651" y="2738196"/>
            <a:ext cx="771365" cy="584775"/>
          </a:xfrm>
          <a:prstGeom prst="rect">
            <a:avLst/>
          </a:prstGeom>
          <a:noFill/>
        </p:spPr>
        <p:txBody>
          <a:bodyPr wrap="none" rtlCol="0">
            <a:spAutoFit/>
          </a:bodyPr>
          <a:lstStyle/>
          <a:p>
            <a:r>
              <a:rPr lang="en-US" sz="1600" dirty="0" smtClean="0"/>
              <a:t>Mobile</a:t>
            </a:r>
          </a:p>
          <a:p>
            <a:r>
              <a:rPr lang="en-US" sz="1600" dirty="0" smtClean="0"/>
              <a:t>Profile</a:t>
            </a:r>
            <a:endParaRPr lang="en-US" sz="1600" dirty="0"/>
          </a:p>
        </p:txBody>
      </p:sp>
      <p:sp>
        <p:nvSpPr>
          <p:cNvPr id="15" name="TextBox 14"/>
          <p:cNvSpPr txBox="1"/>
          <p:nvPr/>
        </p:nvSpPr>
        <p:spPr>
          <a:xfrm>
            <a:off x="1955077" y="3718507"/>
            <a:ext cx="960904" cy="584775"/>
          </a:xfrm>
          <a:prstGeom prst="rect">
            <a:avLst/>
          </a:prstGeom>
          <a:noFill/>
        </p:spPr>
        <p:txBody>
          <a:bodyPr wrap="none" rtlCol="0">
            <a:spAutoFit/>
          </a:bodyPr>
          <a:lstStyle/>
          <a:p>
            <a:r>
              <a:rPr lang="en-US" sz="1600" dirty="0" smtClean="0"/>
              <a:t>Historical</a:t>
            </a:r>
          </a:p>
          <a:p>
            <a:r>
              <a:rPr lang="en-US" sz="1600" dirty="0" smtClean="0"/>
              <a:t>CTR data</a:t>
            </a:r>
            <a:endParaRPr lang="en-US" sz="1600" dirty="0"/>
          </a:p>
        </p:txBody>
      </p:sp>
      <p:sp>
        <p:nvSpPr>
          <p:cNvPr id="16" name="TextBox 15"/>
          <p:cNvSpPr txBox="1"/>
          <p:nvPr/>
        </p:nvSpPr>
        <p:spPr>
          <a:xfrm>
            <a:off x="6419186" y="4698818"/>
            <a:ext cx="746936" cy="830997"/>
          </a:xfrm>
          <a:prstGeom prst="rect">
            <a:avLst/>
          </a:prstGeom>
          <a:noFill/>
        </p:spPr>
        <p:txBody>
          <a:bodyPr wrap="none" rtlCol="0">
            <a:spAutoFit/>
          </a:bodyPr>
          <a:lstStyle/>
          <a:p>
            <a:r>
              <a:rPr lang="en-US" sz="1600" dirty="0" smtClean="0"/>
              <a:t>Offline</a:t>
            </a:r>
          </a:p>
          <a:p>
            <a:r>
              <a:rPr lang="en-US" sz="1600" dirty="0" smtClean="0"/>
              <a:t>Sales</a:t>
            </a:r>
          </a:p>
          <a:p>
            <a:r>
              <a:rPr lang="en-US" sz="1600" dirty="0" smtClean="0"/>
              <a:t>Profile</a:t>
            </a:r>
            <a:endParaRPr lang="en-US" sz="1600" dirty="0"/>
          </a:p>
        </p:txBody>
      </p:sp>
      <p:sp>
        <p:nvSpPr>
          <p:cNvPr id="17" name="TextBox 16"/>
          <p:cNvSpPr txBox="1"/>
          <p:nvPr/>
        </p:nvSpPr>
        <p:spPr>
          <a:xfrm>
            <a:off x="2851757" y="5844359"/>
            <a:ext cx="1061894" cy="584775"/>
          </a:xfrm>
          <a:prstGeom prst="rect">
            <a:avLst/>
          </a:prstGeom>
          <a:noFill/>
        </p:spPr>
        <p:txBody>
          <a:bodyPr wrap="none" rtlCol="0">
            <a:spAutoFit/>
          </a:bodyPr>
          <a:lstStyle/>
          <a:p>
            <a:r>
              <a:rPr lang="en-US" sz="1600" dirty="0" smtClean="0"/>
              <a:t>Behavioral</a:t>
            </a:r>
          </a:p>
          <a:p>
            <a:r>
              <a:rPr lang="en-US" sz="1600" dirty="0" smtClean="0"/>
              <a:t>Target</a:t>
            </a:r>
            <a:endParaRPr lang="en-US" sz="1600" dirty="0"/>
          </a:p>
        </p:txBody>
      </p:sp>
      <p:sp>
        <p:nvSpPr>
          <p:cNvPr id="18" name="TextBox 17"/>
          <p:cNvSpPr txBox="1"/>
          <p:nvPr/>
        </p:nvSpPr>
        <p:spPr>
          <a:xfrm>
            <a:off x="6792654" y="2514887"/>
            <a:ext cx="1088439" cy="584775"/>
          </a:xfrm>
          <a:prstGeom prst="rect">
            <a:avLst/>
          </a:prstGeom>
          <a:noFill/>
        </p:spPr>
        <p:txBody>
          <a:bodyPr wrap="none" rtlCol="0">
            <a:spAutoFit/>
          </a:bodyPr>
          <a:lstStyle/>
          <a:p>
            <a:r>
              <a:rPr lang="en-US" sz="1600" dirty="0" smtClean="0"/>
              <a:t>Syndicated</a:t>
            </a:r>
          </a:p>
          <a:p>
            <a:r>
              <a:rPr lang="en-US" sz="1600" dirty="0" smtClean="0"/>
              <a:t>Research</a:t>
            </a:r>
            <a:endParaRPr lang="en-US" sz="1600" dirty="0"/>
          </a:p>
        </p:txBody>
      </p:sp>
      <p:sp>
        <p:nvSpPr>
          <p:cNvPr id="19" name="TextBox 18"/>
          <p:cNvSpPr txBox="1"/>
          <p:nvPr/>
        </p:nvSpPr>
        <p:spPr>
          <a:xfrm>
            <a:off x="523360" y="4605216"/>
            <a:ext cx="2066912" cy="1569660"/>
          </a:xfrm>
          <a:prstGeom prst="rect">
            <a:avLst/>
          </a:prstGeom>
          <a:noFill/>
        </p:spPr>
        <p:txBody>
          <a:bodyPr wrap="none" rtlCol="0">
            <a:spAutoFit/>
          </a:bodyPr>
          <a:lstStyle/>
          <a:p>
            <a:pPr>
              <a:buFontTx/>
              <a:buChar char="-"/>
            </a:pPr>
            <a:r>
              <a:rPr lang="en-US" sz="1600" i="1" dirty="0" smtClean="0"/>
              <a:t> Source credibility</a:t>
            </a:r>
          </a:p>
          <a:p>
            <a:pPr>
              <a:buFontTx/>
              <a:buChar char="-"/>
            </a:pPr>
            <a:r>
              <a:rPr lang="en-US" sz="1600" i="1" dirty="0" smtClean="0"/>
              <a:t> </a:t>
            </a:r>
            <a:r>
              <a:rPr lang="en-US" sz="1600" i="1" dirty="0" err="1" smtClean="0"/>
              <a:t>Recency</a:t>
            </a:r>
            <a:endParaRPr lang="en-US" sz="1600" i="1" dirty="0" smtClean="0"/>
          </a:p>
          <a:p>
            <a:pPr>
              <a:buFontTx/>
              <a:buChar char="-"/>
            </a:pPr>
            <a:r>
              <a:rPr lang="en-US" sz="1600" i="1" dirty="0" smtClean="0"/>
              <a:t> Expected life span</a:t>
            </a:r>
          </a:p>
          <a:p>
            <a:pPr>
              <a:buFontTx/>
              <a:buChar char="-"/>
            </a:pPr>
            <a:r>
              <a:rPr lang="en-US" sz="1600" i="1" dirty="0" smtClean="0"/>
              <a:t> Selection criteria</a:t>
            </a:r>
            <a:endParaRPr lang="en-US" sz="1600" i="1" dirty="0"/>
          </a:p>
          <a:p>
            <a:pPr>
              <a:buFontTx/>
              <a:buChar char="-"/>
            </a:pPr>
            <a:r>
              <a:rPr lang="en-US" sz="1600" i="1" dirty="0" smtClean="0"/>
              <a:t> Pool management</a:t>
            </a:r>
          </a:p>
          <a:p>
            <a:pPr>
              <a:buFontTx/>
              <a:buChar char="-"/>
            </a:pPr>
            <a:r>
              <a:rPr lang="en-US" sz="1600" i="1" dirty="0" smtClean="0"/>
              <a:t> Original vs. look-alike</a:t>
            </a:r>
          </a:p>
        </p:txBody>
      </p:sp>
      <p:sp>
        <p:nvSpPr>
          <p:cNvPr id="20" name="TextBox 19"/>
          <p:cNvSpPr txBox="1"/>
          <p:nvPr/>
        </p:nvSpPr>
        <p:spPr>
          <a:xfrm>
            <a:off x="1387683" y="1853167"/>
            <a:ext cx="2291333" cy="1323439"/>
          </a:xfrm>
          <a:prstGeom prst="rect">
            <a:avLst/>
          </a:prstGeom>
          <a:noFill/>
        </p:spPr>
        <p:txBody>
          <a:bodyPr wrap="none" rtlCol="0">
            <a:spAutoFit/>
          </a:bodyPr>
          <a:lstStyle/>
          <a:p>
            <a:r>
              <a:rPr lang="en-US" sz="1600" i="1" dirty="0" smtClean="0"/>
              <a:t>- </a:t>
            </a:r>
            <a:r>
              <a:rPr lang="en-US" sz="1600" i="1" dirty="0" err="1" smtClean="0"/>
              <a:t>iOS</a:t>
            </a:r>
            <a:r>
              <a:rPr lang="en-US" sz="1600" i="1" dirty="0" smtClean="0"/>
              <a:t> vs. Android metrics</a:t>
            </a:r>
          </a:p>
          <a:p>
            <a:pPr>
              <a:buFontTx/>
              <a:buChar char="-"/>
            </a:pPr>
            <a:r>
              <a:rPr lang="en-US" sz="1600" i="1" dirty="0" smtClean="0"/>
              <a:t> Phone vs. Tablet metrics</a:t>
            </a:r>
          </a:p>
          <a:p>
            <a:pPr>
              <a:buFontTx/>
              <a:buChar char="-"/>
            </a:pPr>
            <a:r>
              <a:rPr lang="en-US" sz="1600" i="1" dirty="0" smtClean="0"/>
              <a:t> </a:t>
            </a:r>
            <a:r>
              <a:rPr lang="en-US" sz="1600" i="1" dirty="0" err="1" smtClean="0"/>
              <a:t>Recency</a:t>
            </a:r>
            <a:r>
              <a:rPr lang="en-US" sz="1600" i="1" dirty="0" smtClean="0"/>
              <a:t> of activity</a:t>
            </a:r>
            <a:endParaRPr lang="en-US" sz="1600" i="1" dirty="0"/>
          </a:p>
          <a:p>
            <a:pPr>
              <a:buFontTx/>
              <a:buChar char="-"/>
            </a:pPr>
            <a:r>
              <a:rPr lang="en-US" sz="1600" i="1" dirty="0" smtClean="0"/>
              <a:t> Profile source method</a:t>
            </a:r>
          </a:p>
          <a:p>
            <a:pPr>
              <a:buFontTx/>
              <a:buChar char="-"/>
            </a:pPr>
            <a:r>
              <a:rPr lang="en-US" sz="1600" i="1" dirty="0" smtClean="0"/>
              <a:t> Data collection method</a:t>
            </a:r>
          </a:p>
        </p:txBody>
      </p:sp>
      <p:cxnSp>
        <p:nvCxnSpPr>
          <p:cNvPr id="22" name="Straight Arrow Connector 21"/>
          <p:cNvCxnSpPr/>
          <p:nvPr/>
        </p:nvCxnSpPr>
        <p:spPr>
          <a:xfrm>
            <a:off x="3528590" y="2738196"/>
            <a:ext cx="385061" cy="147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590800" y="4533899"/>
            <a:ext cx="325181" cy="4624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590800" y="4996376"/>
            <a:ext cx="791904" cy="533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26779" y="4364622"/>
            <a:ext cx="1431802" cy="338554"/>
          </a:xfrm>
          <a:prstGeom prst="rect">
            <a:avLst/>
          </a:prstGeom>
          <a:noFill/>
        </p:spPr>
        <p:txBody>
          <a:bodyPr wrap="none" rtlCol="0">
            <a:spAutoFit/>
          </a:bodyPr>
          <a:lstStyle/>
          <a:p>
            <a:r>
              <a:rPr lang="en-US" sz="1600" b="1" dirty="0" smtClean="0"/>
              <a:t>Cookie Quality</a:t>
            </a:r>
            <a:endParaRPr lang="en-US" sz="1600" b="1" dirty="0"/>
          </a:p>
        </p:txBody>
      </p:sp>
      <p:sp>
        <p:nvSpPr>
          <p:cNvPr id="28" name="TextBox 27"/>
          <p:cNvSpPr txBox="1"/>
          <p:nvPr/>
        </p:nvSpPr>
        <p:spPr>
          <a:xfrm>
            <a:off x="95250" y="1832888"/>
            <a:ext cx="1454244" cy="338554"/>
          </a:xfrm>
          <a:prstGeom prst="rect">
            <a:avLst/>
          </a:prstGeom>
          <a:noFill/>
        </p:spPr>
        <p:txBody>
          <a:bodyPr wrap="none" rtlCol="0">
            <a:spAutoFit/>
          </a:bodyPr>
          <a:lstStyle/>
          <a:p>
            <a:r>
              <a:rPr lang="en-US" sz="1600" b="1" dirty="0" smtClean="0"/>
              <a:t>Mobile Quality</a:t>
            </a:r>
            <a:endParaRPr lang="en-US" sz="1600" b="1" dirty="0"/>
          </a:p>
        </p:txBody>
      </p:sp>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44C0771-90DA-4347-A4CD-706BC3E871B1}" type="slidenum">
              <a:rPr lang="en-US" smtClean="0"/>
              <a:pPr/>
              <a:t>11</a:t>
            </a:fld>
            <a:endParaRPr lang="en-US" dirty="0"/>
          </a:p>
        </p:txBody>
      </p:sp>
      <p:sp>
        <p:nvSpPr>
          <p:cNvPr id="13" name="Title 1"/>
          <p:cNvSpPr>
            <a:spLocks noGrp="1"/>
          </p:cNvSpPr>
          <p:nvPr>
            <p:ph type="title"/>
          </p:nvPr>
        </p:nvSpPr>
        <p:spPr/>
        <p:txBody>
          <a:bodyPr>
            <a:noAutofit/>
          </a:bodyPr>
          <a:lstStyle/>
          <a:p>
            <a:r>
              <a:rPr lang="en-US" dirty="0" smtClean="0"/>
              <a:t>Data suppliers: Authenticating Consumers </a:t>
            </a:r>
            <a:endParaRPr lang="en-US" dirty="0"/>
          </a:p>
        </p:txBody>
      </p:sp>
      <p:sp>
        <p:nvSpPr>
          <p:cNvPr id="5" name="Content Placeholder 2"/>
          <p:cNvSpPr txBox="1">
            <a:spLocks/>
          </p:cNvSpPr>
          <p:nvPr/>
        </p:nvSpPr>
        <p:spPr>
          <a:xfrm>
            <a:off x="189985" y="1199062"/>
            <a:ext cx="8229600"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Many data suppliers use multiple data sources to confirm the correct information</a:t>
            </a:r>
            <a:r>
              <a:rPr kumimoji="0" lang="en-US" sz="2000" i="0" u="none" strike="noStrike" kern="1200" cap="none" spc="0" normalizeH="0" noProof="0" dirty="0" smtClean="0">
                <a:ln>
                  <a:noFill/>
                </a:ln>
                <a:solidFill>
                  <a:schemeClr val="tx1"/>
                </a:solidFill>
                <a:effectLst/>
                <a:uLnTx/>
                <a:uFillTx/>
                <a:latin typeface="+mn-lt"/>
                <a:ea typeface="+mn-ea"/>
                <a:cs typeface="+mn-cs"/>
              </a:rPr>
              <a:t> about consumers </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8" name="Rounded Rectangle 7"/>
          <p:cNvSpPr/>
          <p:nvPr/>
        </p:nvSpPr>
        <p:spPr>
          <a:xfrm>
            <a:off x="2150094" y="2419348"/>
            <a:ext cx="923925" cy="6143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Content Placeholder 2"/>
          <p:cNvSpPr txBox="1">
            <a:spLocks/>
          </p:cNvSpPr>
          <p:nvPr/>
        </p:nvSpPr>
        <p:spPr>
          <a:xfrm>
            <a:off x="2084622" y="2486023"/>
            <a:ext cx="1037624" cy="476355"/>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Survey</a:t>
            </a:r>
          </a:p>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noProof="0" dirty="0" smtClean="0">
                <a:ln>
                  <a:noFill/>
                </a:ln>
                <a:solidFill>
                  <a:schemeClr val="bg1"/>
                </a:solidFill>
                <a:effectLst/>
                <a:uLnTx/>
                <a:uFillTx/>
                <a:latin typeface="+mn-lt"/>
                <a:ea typeface="+mn-ea"/>
                <a:cs typeface="+mn-cs"/>
              </a:rPr>
              <a:t>Research</a:t>
            </a:r>
            <a:endParaRPr kumimoji="0" lang="en-US" sz="11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Rounded Rectangle 9"/>
          <p:cNvSpPr/>
          <p:nvPr/>
        </p:nvSpPr>
        <p:spPr>
          <a:xfrm>
            <a:off x="3197844" y="2429867"/>
            <a:ext cx="923925" cy="6143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11" name="Content Placeholder 2"/>
          <p:cNvSpPr txBox="1">
            <a:spLocks/>
          </p:cNvSpPr>
          <p:nvPr/>
        </p:nvSpPr>
        <p:spPr>
          <a:xfrm>
            <a:off x="3131771" y="2438398"/>
            <a:ext cx="1037624" cy="720132"/>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Residential</a:t>
            </a:r>
          </a:p>
          <a:p>
            <a:pPr marR="0" lvl="0" indent="-342900" algn="ctr" defTabSz="457200" rtl="0" eaLnBrk="1" fontAlgn="auto" latinLnBrk="0" hangingPunct="1">
              <a:lnSpc>
                <a:spcPct val="100000"/>
              </a:lnSpc>
              <a:spcAft>
                <a:spcPts val="0"/>
              </a:spcAft>
              <a:buClrTx/>
              <a:buSzTx/>
              <a:tabLst/>
              <a:defRPr/>
            </a:pPr>
            <a:r>
              <a:rPr lang="en-US" sz="1200" b="1" dirty="0" smtClean="0">
                <a:solidFill>
                  <a:schemeClr val="bg1"/>
                </a:solidFill>
              </a:rPr>
              <a:t>Change  of Address</a:t>
            </a:r>
            <a:endParaRPr kumimoji="0" lang="en-US" sz="11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7" name="Rounded Rectangle 36"/>
          <p:cNvSpPr/>
          <p:nvPr/>
        </p:nvSpPr>
        <p:spPr>
          <a:xfrm>
            <a:off x="4235468" y="2446144"/>
            <a:ext cx="923925" cy="6143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8" name="Content Placeholder 2"/>
          <p:cNvSpPr txBox="1">
            <a:spLocks/>
          </p:cNvSpPr>
          <p:nvPr/>
        </p:nvSpPr>
        <p:spPr>
          <a:xfrm>
            <a:off x="4169395" y="2521350"/>
            <a:ext cx="1037624" cy="720132"/>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lang="en-US" sz="1200" b="1" dirty="0" smtClean="0">
                <a:solidFill>
                  <a:schemeClr val="bg1"/>
                </a:solidFill>
              </a:rPr>
              <a:t>Automotive</a:t>
            </a:r>
          </a:p>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Registrations</a:t>
            </a:r>
            <a:endParaRPr kumimoji="0" lang="en-US" sz="11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9" name="Rounded Rectangle 38"/>
          <p:cNvSpPr/>
          <p:nvPr/>
        </p:nvSpPr>
        <p:spPr>
          <a:xfrm>
            <a:off x="5273092" y="2429867"/>
            <a:ext cx="923925" cy="6143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0" name="Content Placeholder 2"/>
          <p:cNvSpPr txBox="1">
            <a:spLocks/>
          </p:cNvSpPr>
          <p:nvPr/>
        </p:nvSpPr>
        <p:spPr>
          <a:xfrm>
            <a:off x="5207019" y="2438398"/>
            <a:ext cx="1037624" cy="720132"/>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lang="en-US" sz="1200" b="1" dirty="0" smtClean="0">
                <a:solidFill>
                  <a:schemeClr val="bg1"/>
                </a:solidFill>
              </a:rPr>
              <a:t>Digital</a:t>
            </a:r>
          </a:p>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Publisher</a:t>
            </a:r>
          </a:p>
          <a:p>
            <a:pPr marR="0" lvl="0" indent="-342900" algn="ctr" defTabSz="457200" rtl="0" eaLnBrk="1" fontAlgn="auto" latinLnBrk="0" hangingPunct="1">
              <a:lnSpc>
                <a:spcPct val="100000"/>
              </a:lnSpc>
              <a:spcAft>
                <a:spcPts val="0"/>
              </a:spcAft>
              <a:buClrTx/>
              <a:buSzTx/>
              <a:tabLst/>
              <a:defRPr/>
            </a:pPr>
            <a:r>
              <a:rPr lang="en-US" sz="1200" b="1" dirty="0" smtClean="0">
                <a:solidFill>
                  <a:schemeClr val="bg1"/>
                </a:solidFill>
              </a:rPr>
              <a:t>Registrations</a:t>
            </a:r>
            <a:endParaRPr kumimoji="0" lang="en-US" sz="11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1" name="Rounded Rectangle 40"/>
          <p:cNvSpPr/>
          <p:nvPr/>
        </p:nvSpPr>
        <p:spPr>
          <a:xfrm>
            <a:off x="6291666" y="2440386"/>
            <a:ext cx="923925" cy="6143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2" name="Content Placeholder 2"/>
          <p:cNvSpPr txBox="1">
            <a:spLocks/>
          </p:cNvSpPr>
          <p:nvPr/>
        </p:nvSpPr>
        <p:spPr>
          <a:xfrm>
            <a:off x="6225593" y="2515592"/>
            <a:ext cx="1037624" cy="490538"/>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lang="en-US" sz="1200" b="1" dirty="0" smtClean="0">
                <a:solidFill>
                  <a:schemeClr val="bg1"/>
                </a:solidFill>
              </a:rPr>
              <a:t>TV Viewing Data</a:t>
            </a:r>
            <a:endParaRPr kumimoji="0" lang="en-US" sz="11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4" name="Rounded Rectangle 43"/>
          <p:cNvSpPr/>
          <p:nvPr/>
        </p:nvSpPr>
        <p:spPr>
          <a:xfrm>
            <a:off x="1112470" y="2438398"/>
            <a:ext cx="923925" cy="6143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5" name="Content Placeholder 2"/>
          <p:cNvSpPr txBox="1">
            <a:spLocks/>
          </p:cNvSpPr>
          <p:nvPr/>
        </p:nvSpPr>
        <p:spPr>
          <a:xfrm>
            <a:off x="1046998" y="2476498"/>
            <a:ext cx="1037624" cy="476355"/>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CRM</a:t>
            </a:r>
          </a:p>
          <a:p>
            <a:pPr marR="0" lvl="0" indent="-342900" algn="ctr" defTabSz="457200" rtl="0" eaLnBrk="1" fontAlgn="auto" latinLnBrk="0" hangingPunct="1">
              <a:lnSpc>
                <a:spcPct val="100000"/>
              </a:lnSpc>
              <a:spcAft>
                <a:spcPts val="0"/>
              </a:spcAft>
              <a:buClrTx/>
              <a:buSzTx/>
              <a:tabLst/>
              <a:defRPr/>
            </a:pPr>
            <a:r>
              <a:rPr lang="en-US" sz="1200" b="1" dirty="0" smtClean="0">
                <a:solidFill>
                  <a:schemeClr val="bg1"/>
                </a:solidFill>
              </a:rPr>
              <a:t>Client DBs</a:t>
            </a:r>
            <a:endParaRPr kumimoji="0" lang="en-US" sz="11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6" name="Content Placeholder 2"/>
          <p:cNvSpPr txBox="1">
            <a:spLocks/>
          </p:cNvSpPr>
          <p:nvPr/>
        </p:nvSpPr>
        <p:spPr>
          <a:xfrm>
            <a:off x="189985" y="3685087"/>
            <a:ext cx="8229600"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Consumer A </a:t>
            </a:r>
            <a:r>
              <a:rPr kumimoji="0" lang="en-US" sz="2000" i="0" u="none" strike="noStrike" kern="1200" cap="none" spc="0" normalizeH="0" noProof="0" dirty="0" smtClean="0">
                <a:ln>
                  <a:noFill/>
                </a:ln>
                <a:solidFill>
                  <a:schemeClr val="tx1"/>
                </a:solidFill>
                <a:effectLst/>
                <a:uLnTx/>
                <a:uFillTx/>
                <a:latin typeface="+mn-lt"/>
                <a:ea typeface="+mn-ea"/>
                <a:cs typeface="+mn-cs"/>
              </a:rPr>
              <a:t>is classified as a 47 year old male residing at 125 Smith St. with a HH income of $125K+ . . . </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638175" y="4605235"/>
            <a:ext cx="7258050" cy="1143000"/>
          </a:xfrm>
          <a:prstGeom prst="rect">
            <a:avLst/>
          </a:prstGeom>
          <a:noFill/>
          <a:ln w="9525">
            <a:noFill/>
            <a:miter lim="800000"/>
            <a:headEnd/>
            <a:tailEnd/>
          </a:ln>
          <a:effectLst/>
        </p:spPr>
      </p:pic>
    </p:spTree>
    <p:extLst>
      <p:ext uri="{BB962C8B-B14F-4D97-AF65-F5344CB8AC3E}">
        <p14:creationId xmlns="" xmlns:p14="http://schemas.microsoft.com/office/powerpoint/2010/main" val="3651285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44C0771-90DA-4347-A4CD-706BC3E871B1}" type="slidenum">
              <a:rPr lang="en-US" smtClean="0"/>
              <a:pPr/>
              <a:t>12</a:t>
            </a:fld>
            <a:endParaRPr lang="en-US" dirty="0"/>
          </a:p>
        </p:txBody>
      </p:sp>
      <p:sp>
        <p:nvSpPr>
          <p:cNvPr id="13" name="Title 1"/>
          <p:cNvSpPr>
            <a:spLocks noGrp="1"/>
          </p:cNvSpPr>
          <p:nvPr>
            <p:ph type="title"/>
          </p:nvPr>
        </p:nvSpPr>
        <p:spPr/>
        <p:txBody>
          <a:bodyPr>
            <a:noAutofit/>
          </a:bodyPr>
          <a:lstStyle/>
          <a:p>
            <a:r>
              <a:rPr lang="en-US" dirty="0" smtClean="0"/>
              <a:t>Data suppliers: Creating Modeled Targets </a:t>
            </a:r>
            <a:endParaRPr lang="en-US" dirty="0"/>
          </a:p>
        </p:txBody>
      </p:sp>
      <p:sp>
        <p:nvSpPr>
          <p:cNvPr id="14" name="Content Placeholder 2"/>
          <p:cNvSpPr txBox="1">
            <a:spLocks/>
          </p:cNvSpPr>
          <p:nvPr/>
        </p:nvSpPr>
        <p:spPr>
          <a:xfrm>
            <a:off x="353026" y="1199062"/>
            <a:ext cx="8229600"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One</a:t>
            </a:r>
            <a:r>
              <a:rPr kumimoji="0" lang="en-US" sz="2400" i="0" u="none" strike="noStrike" kern="1200" cap="none" spc="0" normalizeH="0" noProof="0" dirty="0" smtClean="0">
                <a:ln>
                  <a:noFill/>
                </a:ln>
                <a:solidFill>
                  <a:schemeClr val="tx1"/>
                </a:solidFill>
                <a:effectLst/>
                <a:uLnTx/>
                <a:uFillTx/>
                <a:latin typeface="+mn-lt"/>
                <a:ea typeface="+mn-ea"/>
                <a:cs typeface="+mn-cs"/>
              </a:rPr>
              <a:t> data firm’s approach . . . </a:t>
            </a:r>
            <a:endParaRPr kumimoji="0" lang="en-US" sz="20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5" name="Trapezoid 4"/>
          <p:cNvSpPr/>
          <p:nvPr/>
        </p:nvSpPr>
        <p:spPr>
          <a:xfrm flipV="1">
            <a:off x="2971800" y="2114550"/>
            <a:ext cx="3028950" cy="90487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Trapezoid 5"/>
          <p:cNvSpPr/>
          <p:nvPr/>
        </p:nvSpPr>
        <p:spPr>
          <a:xfrm flipV="1">
            <a:off x="3181351" y="3057523"/>
            <a:ext cx="2590800" cy="90487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Isosceles Triangle 7"/>
          <p:cNvSpPr/>
          <p:nvPr/>
        </p:nvSpPr>
        <p:spPr>
          <a:xfrm flipV="1">
            <a:off x="3419475" y="4010024"/>
            <a:ext cx="2133600" cy="1724025"/>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514951" y="2476500"/>
            <a:ext cx="2639697" cy="1477328"/>
          </a:xfrm>
          <a:prstGeom prst="rect">
            <a:avLst/>
          </a:prstGeom>
          <a:noFill/>
        </p:spPr>
        <p:txBody>
          <a:bodyPr wrap="none" rtlCol="0">
            <a:spAutoFit/>
          </a:bodyPr>
          <a:lstStyle/>
          <a:p>
            <a:r>
              <a:rPr lang="en-US" dirty="0" smtClean="0"/>
              <a:t>1. Variable </a:t>
            </a:r>
            <a:r>
              <a:rPr lang="en-US" dirty="0" err="1" smtClean="0"/>
              <a:t>Sparsity</a:t>
            </a:r>
            <a:r>
              <a:rPr lang="en-US" dirty="0" smtClean="0"/>
              <a:t> Check</a:t>
            </a:r>
          </a:p>
          <a:p>
            <a:endParaRPr lang="en-US" dirty="0" smtClean="0"/>
          </a:p>
          <a:p>
            <a:endParaRPr lang="en-US" dirty="0" smtClean="0"/>
          </a:p>
          <a:p>
            <a:r>
              <a:rPr lang="en-US" dirty="0" smtClean="0"/>
              <a:t>2. Weight of Evidence</a:t>
            </a:r>
          </a:p>
          <a:p>
            <a:endParaRPr lang="en-US" dirty="0" smtClean="0"/>
          </a:p>
        </p:txBody>
      </p:sp>
      <p:sp>
        <p:nvSpPr>
          <p:cNvPr id="11" name="TextBox 10"/>
          <p:cNvSpPr txBox="1"/>
          <p:nvPr/>
        </p:nvSpPr>
        <p:spPr>
          <a:xfrm>
            <a:off x="3233835" y="2324100"/>
            <a:ext cx="2377574" cy="584776"/>
          </a:xfrm>
          <a:prstGeom prst="rect">
            <a:avLst/>
          </a:prstGeom>
          <a:noFill/>
        </p:spPr>
        <p:txBody>
          <a:bodyPr wrap="none" rtlCol="0">
            <a:spAutoFit/>
          </a:bodyPr>
          <a:lstStyle/>
          <a:p>
            <a:pPr algn="ctr"/>
            <a:r>
              <a:rPr lang="en-US" sz="1600" dirty="0" smtClean="0"/>
              <a:t>Discard variables with few </a:t>
            </a:r>
          </a:p>
          <a:p>
            <a:r>
              <a:rPr lang="en-US" sz="1600" dirty="0" smtClean="0"/>
              <a:t>non-zero values</a:t>
            </a:r>
            <a:endParaRPr lang="en-US" sz="1600" dirty="0"/>
          </a:p>
        </p:txBody>
      </p:sp>
      <p:sp>
        <p:nvSpPr>
          <p:cNvPr id="12" name="TextBox 11"/>
          <p:cNvSpPr txBox="1"/>
          <p:nvPr/>
        </p:nvSpPr>
        <p:spPr>
          <a:xfrm>
            <a:off x="3538635" y="3226971"/>
            <a:ext cx="1858201" cy="584776"/>
          </a:xfrm>
          <a:prstGeom prst="rect">
            <a:avLst/>
          </a:prstGeom>
          <a:noFill/>
        </p:spPr>
        <p:txBody>
          <a:bodyPr wrap="none" rtlCol="0">
            <a:spAutoFit/>
          </a:bodyPr>
          <a:lstStyle/>
          <a:p>
            <a:pPr algn="ctr"/>
            <a:r>
              <a:rPr lang="en-US" sz="1600" dirty="0" smtClean="0"/>
              <a:t>Remaining variables</a:t>
            </a:r>
          </a:p>
          <a:p>
            <a:pPr algn="ctr"/>
            <a:r>
              <a:rPr lang="en-US" sz="1600" dirty="0"/>
              <a:t>a</a:t>
            </a:r>
            <a:r>
              <a:rPr lang="en-US" sz="1600" smtClean="0"/>
              <a:t>ssessed </a:t>
            </a:r>
            <a:r>
              <a:rPr lang="en-US" sz="1600" dirty="0" smtClean="0"/>
              <a:t>for value</a:t>
            </a:r>
            <a:endParaRPr lang="en-US" sz="1600" dirty="0"/>
          </a:p>
        </p:txBody>
      </p:sp>
      <p:sp>
        <p:nvSpPr>
          <p:cNvPr id="15" name="TextBox 14"/>
          <p:cNvSpPr txBox="1"/>
          <p:nvPr/>
        </p:nvSpPr>
        <p:spPr>
          <a:xfrm>
            <a:off x="550764" y="4980621"/>
            <a:ext cx="2318776" cy="369332"/>
          </a:xfrm>
          <a:prstGeom prst="rect">
            <a:avLst/>
          </a:prstGeom>
          <a:noFill/>
        </p:spPr>
        <p:txBody>
          <a:bodyPr wrap="none" rtlCol="0">
            <a:spAutoFit/>
          </a:bodyPr>
          <a:lstStyle/>
          <a:p>
            <a:r>
              <a:rPr lang="en-US" dirty="0" smtClean="0"/>
              <a:t>3. Stepwise Regression</a:t>
            </a:r>
            <a:endParaRPr lang="en-US" dirty="0"/>
          </a:p>
        </p:txBody>
      </p:sp>
      <p:sp>
        <p:nvSpPr>
          <p:cNvPr id="16" name="TextBox 15"/>
          <p:cNvSpPr txBox="1"/>
          <p:nvPr/>
        </p:nvSpPr>
        <p:spPr>
          <a:xfrm>
            <a:off x="5867400" y="2834759"/>
            <a:ext cx="2366097" cy="369332"/>
          </a:xfrm>
          <a:prstGeom prst="rect">
            <a:avLst/>
          </a:prstGeom>
          <a:noFill/>
        </p:spPr>
        <p:txBody>
          <a:bodyPr wrap="none" rtlCol="0">
            <a:spAutoFit/>
          </a:bodyPr>
          <a:lstStyle/>
          <a:p>
            <a:r>
              <a:rPr lang="en-US" dirty="0" smtClean="0"/>
              <a:t>10,000 Target Variables</a:t>
            </a:r>
            <a:endParaRPr lang="en-US" dirty="0"/>
          </a:p>
        </p:txBody>
      </p:sp>
      <p:sp>
        <p:nvSpPr>
          <p:cNvPr id="17" name="TextBox 16"/>
          <p:cNvSpPr txBox="1"/>
          <p:nvPr/>
        </p:nvSpPr>
        <p:spPr>
          <a:xfrm>
            <a:off x="5867400" y="5174218"/>
            <a:ext cx="2261901" cy="369332"/>
          </a:xfrm>
          <a:prstGeom prst="rect">
            <a:avLst/>
          </a:prstGeom>
          <a:noFill/>
        </p:spPr>
        <p:txBody>
          <a:bodyPr wrap="none" rtlCol="0">
            <a:spAutoFit/>
          </a:bodyPr>
          <a:lstStyle/>
          <a:p>
            <a:r>
              <a:rPr lang="en-US" dirty="0" smtClean="0"/>
              <a:t>25-50 Target Variables</a:t>
            </a:r>
            <a:endParaRPr lang="en-US" dirty="0"/>
          </a:p>
        </p:txBody>
      </p:sp>
      <p:sp>
        <p:nvSpPr>
          <p:cNvPr id="18" name="Content Placeholder 2"/>
          <p:cNvSpPr txBox="1">
            <a:spLocks/>
          </p:cNvSpPr>
          <p:nvPr/>
        </p:nvSpPr>
        <p:spPr>
          <a:xfrm>
            <a:off x="20432" y="2052093"/>
            <a:ext cx="2865643" cy="410663"/>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Screen the variables</a:t>
            </a:r>
            <a:r>
              <a:rPr kumimoji="0" lang="en-US" sz="2000" b="1" i="0" u="none" strike="noStrike" kern="1200" cap="none" spc="0" normalizeH="0" noProof="0" dirty="0" smtClean="0">
                <a:ln>
                  <a:noFill/>
                </a:ln>
                <a:solidFill>
                  <a:srgbClr val="0070C0"/>
                </a:solidFill>
                <a:effectLst/>
                <a:uLnTx/>
                <a:uFillTx/>
                <a:latin typeface="+mn-lt"/>
                <a:ea typeface="+mn-ea"/>
                <a:cs typeface="+mn-cs"/>
              </a:rPr>
              <a:t> . . .</a:t>
            </a:r>
            <a:endParaRPr kumimoji="0" lang="en-US" sz="18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19" name="Content Placeholder 2"/>
          <p:cNvSpPr txBox="1">
            <a:spLocks/>
          </p:cNvSpPr>
          <p:nvPr/>
        </p:nvSpPr>
        <p:spPr>
          <a:xfrm>
            <a:off x="-8143" y="4304212"/>
            <a:ext cx="3694318" cy="410663"/>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noProof="0" dirty="0" smtClean="0">
                <a:ln>
                  <a:noFill/>
                </a:ln>
                <a:solidFill>
                  <a:srgbClr val="C00000"/>
                </a:solidFill>
                <a:effectLst/>
                <a:uLnTx/>
                <a:uFillTx/>
                <a:latin typeface="+mn-lt"/>
                <a:ea typeface="+mn-ea"/>
                <a:cs typeface="+mn-cs"/>
              </a:rPr>
              <a:t>. . . then identify most predictive combination</a:t>
            </a:r>
            <a:endParaRPr kumimoji="0" lang="en-US" sz="1800" b="1"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20" name="TextBox 19"/>
          <p:cNvSpPr txBox="1"/>
          <p:nvPr/>
        </p:nvSpPr>
        <p:spPr>
          <a:xfrm>
            <a:off x="3745401" y="4411160"/>
            <a:ext cx="1490729" cy="584775"/>
          </a:xfrm>
          <a:prstGeom prst="rect">
            <a:avLst/>
          </a:prstGeom>
          <a:noFill/>
        </p:spPr>
        <p:txBody>
          <a:bodyPr wrap="none" rtlCol="0">
            <a:spAutoFit/>
          </a:bodyPr>
          <a:lstStyle/>
          <a:p>
            <a:pPr algn="ctr"/>
            <a:r>
              <a:rPr lang="en-US" sz="1600" dirty="0" smtClean="0"/>
              <a:t>Iterative testing</a:t>
            </a:r>
          </a:p>
          <a:p>
            <a:pPr algn="ctr"/>
            <a:r>
              <a:rPr lang="en-US" sz="1600" dirty="0" smtClean="0"/>
              <a:t>of combos</a:t>
            </a:r>
            <a:endParaRPr lang="en-US" sz="1600" dirty="0"/>
          </a:p>
        </p:txBody>
      </p:sp>
      <p:cxnSp>
        <p:nvCxnSpPr>
          <p:cNvPr id="24" name="Straight Arrow Connector 23"/>
          <p:cNvCxnSpPr/>
          <p:nvPr/>
        </p:nvCxnSpPr>
        <p:spPr>
          <a:xfrm>
            <a:off x="6933097" y="3185041"/>
            <a:ext cx="29678" cy="2121439"/>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51285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44C0771-90DA-4347-A4CD-706BC3E871B1}" type="slidenum">
              <a:rPr lang="en-US" smtClean="0"/>
              <a:pPr/>
              <a:t>13</a:t>
            </a:fld>
            <a:endParaRPr lang="en-US" dirty="0"/>
          </a:p>
        </p:txBody>
      </p:sp>
      <p:sp>
        <p:nvSpPr>
          <p:cNvPr id="13" name="Title 1"/>
          <p:cNvSpPr>
            <a:spLocks noGrp="1"/>
          </p:cNvSpPr>
          <p:nvPr>
            <p:ph type="title"/>
          </p:nvPr>
        </p:nvSpPr>
        <p:spPr/>
        <p:txBody>
          <a:bodyPr>
            <a:noAutofit/>
          </a:bodyPr>
          <a:lstStyle/>
          <a:p>
            <a:r>
              <a:rPr lang="en-US" dirty="0" smtClean="0"/>
              <a:t>Data suppliers: Validating Modeled targets </a:t>
            </a:r>
            <a:endParaRPr lang="en-US" dirty="0"/>
          </a:p>
        </p:txBody>
      </p:sp>
      <p:sp>
        <p:nvSpPr>
          <p:cNvPr id="14" name="Content Placeholder 2"/>
          <p:cNvSpPr txBox="1">
            <a:spLocks/>
          </p:cNvSpPr>
          <p:nvPr/>
        </p:nvSpPr>
        <p:spPr>
          <a:xfrm>
            <a:off x="173216" y="1199062"/>
            <a:ext cx="8229600"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2000" dirty="0" smtClean="0"/>
              <a:t>      H</a:t>
            </a:r>
            <a:r>
              <a:rPr kumimoji="0" lang="en-US" sz="2000" i="0" u="none" strike="noStrike" kern="1200" cap="none" spc="0" normalizeH="0" baseline="0" noProof="0" dirty="0" err="1" smtClean="0">
                <a:ln>
                  <a:noFill/>
                </a:ln>
                <a:solidFill>
                  <a:schemeClr val="tx1"/>
                </a:solidFill>
                <a:effectLst/>
                <a:uLnTx/>
                <a:uFillTx/>
                <a:latin typeface="+mn-lt"/>
                <a:ea typeface="+mn-ea"/>
                <a:cs typeface="+mn-cs"/>
              </a:rPr>
              <a:t>oldout</a:t>
            </a:r>
            <a:r>
              <a:rPr kumimoji="0" lang="en-US" sz="2000" i="0" u="none" strike="noStrike" kern="1200" cap="none" spc="0" normalizeH="0" noProof="0" dirty="0" smtClean="0">
                <a:ln>
                  <a:noFill/>
                </a:ln>
                <a:solidFill>
                  <a:schemeClr val="tx1"/>
                </a:solidFill>
                <a:effectLst/>
                <a:uLnTx/>
                <a:uFillTx/>
                <a:latin typeface="+mn-lt"/>
                <a:ea typeface="+mn-ea"/>
                <a:cs typeface="+mn-cs"/>
              </a:rPr>
              <a:t> testing is used to compare modeled target performance to that of verified consumer purchasers</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pic>
        <p:nvPicPr>
          <p:cNvPr id="5"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467632" y="4492714"/>
            <a:ext cx="166580" cy="309363"/>
          </a:xfrm>
          <a:prstGeom prst="rect">
            <a:avLst/>
          </a:prstGeom>
          <a:noFill/>
        </p:spPr>
      </p:pic>
      <p:pic>
        <p:nvPicPr>
          <p:cNvPr id="6"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753002" y="4492714"/>
            <a:ext cx="130884" cy="309363"/>
          </a:xfrm>
          <a:prstGeom prst="rect">
            <a:avLst/>
          </a:prstGeom>
          <a:noFill/>
        </p:spPr>
      </p:pic>
      <p:pic>
        <p:nvPicPr>
          <p:cNvPr id="7"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467860" y="5013536"/>
            <a:ext cx="166580" cy="309363"/>
          </a:xfrm>
          <a:prstGeom prst="rect">
            <a:avLst/>
          </a:prstGeom>
          <a:noFill/>
        </p:spPr>
      </p:pic>
      <p:pic>
        <p:nvPicPr>
          <p:cNvPr id="8"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753230" y="5013536"/>
            <a:ext cx="130884" cy="309363"/>
          </a:xfrm>
          <a:prstGeom prst="rect">
            <a:avLst/>
          </a:prstGeom>
          <a:noFill/>
        </p:spPr>
      </p:pic>
      <p:pic>
        <p:nvPicPr>
          <p:cNvPr id="9"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994082" y="4492714"/>
            <a:ext cx="166580" cy="309363"/>
          </a:xfrm>
          <a:prstGeom prst="rect">
            <a:avLst/>
          </a:prstGeom>
          <a:noFill/>
        </p:spPr>
      </p:pic>
      <p:pic>
        <p:nvPicPr>
          <p:cNvPr id="10"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1292152" y="4492714"/>
            <a:ext cx="130884" cy="309363"/>
          </a:xfrm>
          <a:prstGeom prst="rect">
            <a:avLst/>
          </a:prstGeom>
          <a:noFill/>
        </p:spPr>
      </p:pic>
      <p:pic>
        <p:nvPicPr>
          <p:cNvPr id="11"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994310" y="5013536"/>
            <a:ext cx="166580" cy="309363"/>
          </a:xfrm>
          <a:prstGeom prst="rect">
            <a:avLst/>
          </a:prstGeom>
          <a:noFill/>
        </p:spPr>
      </p:pic>
      <p:pic>
        <p:nvPicPr>
          <p:cNvPr id="12"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1292380" y="5013536"/>
            <a:ext cx="130884" cy="309363"/>
          </a:xfrm>
          <a:prstGeom prst="rect">
            <a:avLst/>
          </a:prstGeom>
          <a:noFill/>
        </p:spPr>
      </p:pic>
      <p:pic>
        <p:nvPicPr>
          <p:cNvPr id="1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364300" y="4363068"/>
            <a:ext cx="130884" cy="309364"/>
          </a:xfrm>
          <a:prstGeom prst="rect">
            <a:avLst/>
          </a:prstGeom>
          <a:noFill/>
        </p:spPr>
      </p:pic>
      <p:pic>
        <p:nvPicPr>
          <p:cNvPr id="1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05380" y="4363068"/>
            <a:ext cx="166580" cy="309364"/>
          </a:xfrm>
          <a:prstGeom prst="rect">
            <a:avLst/>
          </a:prstGeom>
          <a:noFill/>
        </p:spPr>
      </p:pic>
      <p:pic>
        <p:nvPicPr>
          <p:cNvPr id="1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960600" y="4363068"/>
            <a:ext cx="130884" cy="309364"/>
          </a:xfrm>
          <a:prstGeom prst="rect">
            <a:avLst/>
          </a:prstGeom>
          <a:noFill/>
        </p:spPr>
      </p:pic>
      <p:pic>
        <p:nvPicPr>
          <p:cNvPr id="1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14068" y="4363068"/>
            <a:ext cx="166580" cy="309364"/>
          </a:xfrm>
          <a:prstGeom prst="rect">
            <a:avLst/>
          </a:prstGeom>
          <a:noFill/>
        </p:spPr>
      </p:pic>
      <p:pic>
        <p:nvPicPr>
          <p:cNvPr id="2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569288" y="4363068"/>
            <a:ext cx="130884" cy="309364"/>
          </a:xfrm>
          <a:prstGeom prst="rect">
            <a:avLst/>
          </a:prstGeom>
          <a:noFill/>
        </p:spPr>
      </p:pic>
      <p:pic>
        <p:nvPicPr>
          <p:cNvPr id="2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10368" y="4363068"/>
            <a:ext cx="166580" cy="309364"/>
          </a:xfrm>
          <a:prstGeom prst="rect">
            <a:avLst/>
          </a:prstGeom>
          <a:noFill/>
        </p:spPr>
      </p:pic>
      <p:pic>
        <p:nvPicPr>
          <p:cNvPr id="2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165588" y="4363068"/>
            <a:ext cx="130884" cy="309364"/>
          </a:xfrm>
          <a:prstGeom prst="rect">
            <a:avLst/>
          </a:prstGeom>
          <a:noFill/>
        </p:spPr>
      </p:pic>
      <p:pic>
        <p:nvPicPr>
          <p:cNvPr id="2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09638" y="4363068"/>
            <a:ext cx="166580" cy="309364"/>
          </a:xfrm>
          <a:prstGeom prst="rect">
            <a:avLst/>
          </a:prstGeom>
          <a:noFill/>
        </p:spPr>
      </p:pic>
      <p:pic>
        <p:nvPicPr>
          <p:cNvPr id="2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764858" y="4363068"/>
            <a:ext cx="130884" cy="309364"/>
          </a:xfrm>
          <a:prstGeom prst="rect">
            <a:avLst/>
          </a:prstGeom>
          <a:noFill/>
        </p:spPr>
      </p:pic>
      <p:pic>
        <p:nvPicPr>
          <p:cNvPr id="2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05938" y="4363068"/>
            <a:ext cx="166580" cy="309364"/>
          </a:xfrm>
          <a:prstGeom prst="rect">
            <a:avLst/>
          </a:prstGeom>
          <a:noFill/>
        </p:spPr>
      </p:pic>
      <p:pic>
        <p:nvPicPr>
          <p:cNvPr id="2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361158" y="4363068"/>
            <a:ext cx="130884" cy="309364"/>
          </a:xfrm>
          <a:prstGeom prst="rect">
            <a:avLst/>
          </a:prstGeom>
          <a:noFill/>
        </p:spPr>
      </p:pic>
      <p:pic>
        <p:nvPicPr>
          <p:cNvPr id="2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14626" y="4363068"/>
            <a:ext cx="166580" cy="309364"/>
          </a:xfrm>
          <a:prstGeom prst="rect">
            <a:avLst/>
          </a:prstGeom>
          <a:noFill/>
        </p:spPr>
      </p:pic>
      <p:pic>
        <p:nvPicPr>
          <p:cNvPr id="3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009080" y="4748996"/>
            <a:ext cx="166580" cy="309364"/>
          </a:xfrm>
          <a:prstGeom prst="rect">
            <a:avLst/>
          </a:prstGeom>
          <a:noFill/>
        </p:spPr>
      </p:pic>
      <p:pic>
        <p:nvPicPr>
          <p:cNvPr id="3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364300" y="4748996"/>
            <a:ext cx="130884" cy="309364"/>
          </a:xfrm>
          <a:prstGeom prst="rect">
            <a:avLst/>
          </a:prstGeom>
          <a:noFill/>
        </p:spPr>
      </p:pic>
      <p:pic>
        <p:nvPicPr>
          <p:cNvPr id="3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05380" y="4748996"/>
            <a:ext cx="166580" cy="309364"/>
          </a:xfrm>
          <a:prstGeom prst="rect">
            <a:avLst/>
          </a:prstGeom>
          <a:noFill/>
        </p:spPr>
      </p:pic>
      <p:pic>
        <p:nvPicPr>
          <p:cNvPr id="3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960600" y="4748996"/>
            <a:ext cx="130884" cy="309364"/>
          </a:xfrm>
          <a:prstGeom prst="rect">
            <a:avLst/>
          </a:prstGeom>
          <a:noFill/>
        </p:spPr>
      </p:pic>
      <p:pic>
        <p:nvPicPr>
          <p:cNvPr id="3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14068" y="4748996"/>
            <a:ext cx="166580" cy="309364"/>
          </a:xfrm>
          <a:prstGeom prst="rect">
            <a:avLst/>
          </a:prstGeom>
          <a:noFill/>
        </p:spPr>
      </p:pic>
      <p:pic>
        <p:nvPicPr>
          <p:cNvPr id="3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569288" y="4748996"/>
            <a:ext cx="130884" cy="309364"/>
          </a:xfrm>
          <a:prstGeom prst="rect">
            <a:avLst/>
          </a:prstGeom>
          <a:noFill/>
        </p:spPr>
      </p:pic>
      <p:pic>
        <p:nvPicPr>
          <p:cNvPr id="4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10368" y="4748996"/>
            <a:ext cx="166580" cy="309364"/>
          </a:xfrm>
          <a:prstGeom prst="rect">
            <a:avLst/>
          </a:prstGeom>
          <a:noFill/>
        </p:spPr>
      </p:pic>
      <p:pic>
        <p:nvPicPr>
          <p:cNvPr id="4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165588" y="4748996"/>
            <a:ext cx="130884" cy="309364"/>
          </a:xfrm>
          <a:prstGeom prst="rect">
            <a:avLst/>
          </a:prstGeom>
          <a:noFill/>
        </p:spPr>
      </p:pic>
      <p:pic>
        <p:nvPicPr>
          <p:cNvPr id="4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09638" y="4748996"/>
            <a:ext cx="166580" cy="309364"/>
          </a:xfrm>
          <a:prstGeom prst="rect">
            <a:avLst/>
          </a:prstGeom>
          <a:noFill/>
        </p:spPr>
      </p:pic>
      <p:pic>
        <p:nvPicPr>
          <p:cNvPr id="4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764858" y="4748996"/>
            <a:ext cx="130884" cy="309364"/>
          </a:xfrm>
          <a:prstGeom prst="rect">
            <a:avLst/>
          </a:prstGeom>
          <a:noFill/>
        </p:spPr>
      </p:pic>
      <p:pic>
        <p:nvPicPr>
          <p:cNvPr id="4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05938" y="4748996"/>
            <a:ext cx="166580" cy="309364"/>
          </a:xfrm>
          <a:prstGeom prst="rect">
            <a:avLst/>
          </a:prstGeom>
          <a:noFill/>
        </p:spPr>
      </p:pic>
      <p:pic>
        <p:nvPicPr>
          <p:cNvPr id="4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361158" y="4748996"/>
            <a:ext cx="130884" cy="309364"/>
          </a:xfrm>
          <a:prstGeom prst="rect">
            <a:avLst/>
          </a:prstGeom>
          <a:noFill/>
        </p:spPr>
      </p:pic>
      <p:pic>
        <p:nvPicPr>
          <p:cNvPr id="4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14626" y="4748996"/>
            <a:ext cx="166580" cy="309364"/>
          </a:xfrm>
          <a:prstGeom prst="rect">
            <a:avLst/>
          </a:prstGeom>
          <a:noFill/>
        </p:spPr>
      </p:pic>
      <p:pic>
        <p:nvPicPr>
          <p:cNvPr id="4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969846" y="4748996"/>
            <a:ext cx="130884" cy="309364"/>
          </a:xfrm>
          <a:prstGeom prst="rect">
            <a:avLst/>
          </a:prstGeom>
          <a:noFill/>
        </p:spPr>
      </p:pic>
      <p:pic>
        <p:nvPicPr>
          <p:cNvPr id="4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10926" y="4748996"/>
            <a:ext cx="166580" cy="309364"/>
          </a:xfrm>
          <a:prstGeom prst="rect">
            <a:avLst/>
          </a:prstGeom>
          <a:noFill/>
        </p:spPr>
      </p:pic>
      <p:pic>
        <p:nvPicPr>
          <p:cNvPr id="4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566146" y="4748996"/>
            <a:ext cx="130884" cy="309364"/>
          </a:xfrm>
          <a:prstGeom prst="rect">
            <a:avLst/>
          </a:prstGeom>
          <a:noFill/>
        </p:spPr>
      </p:pic>
      <p:pic>
        <p:nvPicPr>
          <p:cNvPr id="5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26876" y="4748996"/>
            <a:ext cx="166580" cy="309364"/>
          </a:xfrm>
          <a:prstGeom prst="rect">
            <a:avLst/>
          </a:prstGeom>
          <a:noFill/>
        </p:spPr>
      </p:pic>
      <p:pic>
        <p:nvPicPr>
          <p:cNvPr id="5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182096" y="4748996"/>
            <a:ext cx="130884" cy="309364"/>
          </a:xfrm>
          <a:prstGeom prst="rect">
            <a:avLst/>
          </a:prstGeom>
          <a:noFill/>
        </p:spPr>
      </p:pic>
      <p:pic>
        <p:nvPicPr>
          <p:cNvPr id="5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14068" y="3610008"/>
            <a:ext cx="166580" cy="309364"/>
          </a:xfrm>
          <a:prstGeom prst="rect">
            <a:avLst/>
          </a:prstGeom>
          <a:noFill/>
        </p:spPr>
      </p:pic>
      <p:pic>
        <p:nvPicPr>
          <p:cNvPr id="5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569288" y="3610008"/>
            <a:ext cx="130884" cy="309364"/>
          </a:xfrm>
          <a:prstGeom prst="rect">
            <a:avLst/>
          </a:prstGeom>
          <a:noFill/>
        </p:spPr>
      </p:pic>
      <p:pic>
        <p:nvPicPr>
          <p:cNvPr id="5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10368" y="3610008"/>
            <a:ext cx="166580" cy="309364"/>
          </a:xfrm>
          <a:prstGeom prst="rect">
            <a:avLst/>
          </a:prstGeom>
          <a:noFill/>
        </p:spPr>
      </p:pic>
      <p:pic>
        <p:nvPicPr>
          <p:cNvPr id="5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165588" y="3610008"/>
            <a:ext cx="130884" cy="309364"/>
          </a:xfrm>
          <a:prstGeom prst="rect">
            <a:avLst/>
          </a:prstGeom>
          <a:noFill/>
        </p:spPr>
      </p:pic>
      <p:pic>
        <p:nvPicPr>
          <p:cNvPr id="5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09638" y="3610008"/>
            <a:ext cx="166580" cy="309364"/>
          </a:xfrm>
          <a:prstGeom prst="rect">
            <a:avLst/>
          </a:prstGeom>
          <a:noFill/>
        </p:spPr>
      </p:pic>
      <p:pic>
        <p:nvPicPr>
          <p:cNvPr id="5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764858" y="3610008"/>
            <a:ext cx="130884" cy="309364"/>
          </a:xfrm>
          <a:prstGeom prst="rect">
            <a:avLst/>
          </a:prstGeom>
          <a:noFill/>
        </p:spPr>
      </p:pic>
      <p:pic>
        <p:nvPicPr>
          <p:cNvPr id="5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05938" y="3610008"/>
            <a:ext cx="166580" cy="309364"/>
          </a:xfrm>
          <a:prstGeom prst="rect">
            <a:avLst/>
          </a:prstGeom>
          <a:noFill/>
        </p:spPr>
      </p:pic>
      <p:pic>
        <p:nvPicPr>
          <p:cNvPr id="6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361158" y="3610008"/>
            <a:ext cx="130884" cy="309364"/>
          </a:xfrm>
          <a:prstGeom prst="rect">
            <a:avLst/>
          </a:prstGeom>
          <a:noFill/>
        </p:spPr>
      </p:pic>
      <p:pic>
        <p:nvPicPr>
          <p:cNvPr id="6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14626" y="3610008"/>
            <a:ext cx="166580" cy="309364"/>
          </a:xfrm>
          <a:prstGeom prst="rect">
            <a:avLst/>
          </a:prstGeom>
          <a:noFill/>
        </p:spPr>
      </p:pic>
      <p:pic>
        <p:nvPicPr>
          <p:cNvPr id="6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05380" y="4000379"/>
            <a:ext cx="166580" cy="309364"/>
          </a:xfrm>
          <a:prstGeom prst="rect">
            <a:avLst/>
          </a:prstGeom>
          <a:noFill/>
        </p:spPr>
      </p:pic>
      <p:pic>
        <p:nvPicPr>
          <p:cNvPr id="6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960600" y="4000379"/>
            <a:ext cx="130884" cy="309364"/>
          </a:xfrm>
          <a:prstGeom prst="rect">
            <a:avLst/>
          </a:prstGeom>
          <a:noFill/>
        </p:spPr>
      </p:pic>
      <p:pic>
        <p:nvPicPr>
          <p:cNvPr id="7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14068" y="4000379"/>
            <a:ext cx="166580" cy="309364"/>
          </a:xfrm>
          <a:prstGeom prst="rect">
            <a:avLst/>
          </a:prstGeom>
          <a:noFill/>
        </p:spPr>
      </p:pic>
      <p:pic>
        <p:nvPicPr>
          <p:cNvPr id="7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569288" y="4000379"/>
            <a:ext cx="130884" cy="309364"/>
          </a:xfrm>
          <a:prstGeom prst="rect">
            <a:avLst/>
          </a:prstGeom>
          <a:noFill/>
        </p:spPr>
      </p:pic>
      <p:pic>
        <p:nvPicPr>
          <p:cNvPr id="7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10368" y="4000379"/>
            <a:ext cx="166580" cy="309364"/>
          </a:xfrm>
          <a:prstGeom prst="rect">
            <a:avLst/>
          </a:prstGeom>
          <a:noFill/>
        </p:spPr>
      </p:pic>
      <p:pic>
        <p:nvPicPr>
          <p:cNvPr id="7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165588" y="4000379"/>
            <a:ext cx="130884" cy="309364"/>
          </a:xfrm>
          <a:prstGeom prst="rect">
            <a:avLst/>
          </a:prstGeom>
          <a:noFill/>
        </p:spPr>
      </p:pic>
      <p:pic>
        <p:nvPicPr>
          <p:cNvPr id="7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09638" y="4000379"/>
            <a:ext cx="166580" cy="309364"/>
          </a:xfrm>
          <a:prstGeom prst="rect">
            <a:avLst/>
          </a:prstGeom>
          <a:noFill/>
        </p:spPr>
      </p:pic>
      <p:pic>
        <p:nvPicPr>
          <p:cNvPr id="7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764858" y="4000379"/>
            <a:ext cx="130884" cy="309364"/>
          </a:xfrm>
          <a:prstGeom prst="rect">
            <a:avLst/>
          </a:prstGeom>
          <a:noFill/>
        </p:spPr>
      </p:pic>
      <p:pic>
        <p:nvPicPr>
          <p:cNvPr id="7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05938" y="4000379"/>
            <a:ext cx="166580" cy="309364"/>
          </a:xfrm>
          <a:prstGeom prst="rect">
            <a:avLst/>
          </a:prstGeom>
          <a:noFill/>
        </p:spPr>
      </p:pic>
      <p:pic>
        <p:nvPicPr>
          <p:cNvPr id="7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361158" y="4000379"/>
            <a:ext cx="130884" cy="309364"/>
          </a:xfrm>
          <a:prstGeom prst="rect">
            <a:avLst/>
          </a:prstGeom>
          <a:noFill/>
        </p:spPr>
      </p:pic>
      <p:pic>
        <p:nvPicPr>
          <p:cNvPr id="7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14626" y="4000379"/>
            <a:ext cx="166580" cy="309364"/>
          </a:xfrm>
          <a:prstGeom prst="rect">
            <a:avLst/>
          </a:prstGeom>
          <a:noFill/>
        </p:spPr>
      </p:pic>
      <p:grpSp>
        <p:nvGrpSpPr>
          <p:cNvPr id="137" name="Group 136"/>
          <p:cNvGrpSpPr/>
          <p:nvPr/>
        </p:nvGrpSpPr>
        <p:grpSpPr>
          <a:xfrm>
            <a:off x="6133516" y="3388160"/>
            <a:ext cx="1343134" cy="1062424"/>
            <a:chOff x="5969846" y="3610008"/>
            <a:chExt cx="1343134" cy="1062424"/>
          </a:xfrm>
        </p:grpSpPr>
        <p:pic>
          <p:nvPicPr>
            <p:cNvPr id="28"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5969846" y="4363068"/>
              <a:ext cx="130884" cy="309364"/>
            </a:xfrm>
            <a:prstGeom prst="rect">
              <a:avLst/>
            </a:prstGeom>
            <a:noFill/>
          </p:spPr>
        </p:pic>
        <p:pic>
          <p:nvPicPr>
            <p:cNvPr id="29"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46154" b="1720"/>
            <a:stretch>
              <a:fillRect/>
            </a:stretch>
          </p:blipFill>
          <p:spPr bwMode="auto">
            <a:xfrm>
              <a:off x="6210926" y="4363068"/>
              <a:ext cx="166580" cy="309364"/>
            </a:xfrm>
            <a:prstGeom prst="rect">
              <a:avLst/>
            </a:prstGeom>
            <a:noFill/>
          </p:spPr>
        </p:pic>
        <p:pic>
          <p:nvPicPr>
            <p:cNvPr id="30"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6566146" y="4363068"/>
              <a:ext cx="130884" cy="309364"/>
            </a:xfrm>
            <a:prstGeom prst="rect">
              <a:avLst/>
            </a:prstGeom>
            <a:noFill/>
          </p:spPr>
        </p:pic>
        <p:pic>
          <p:nvPicPr>
            <p:cNvPr id="31"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46154" b="1720"/>
            <a:stretch>
              <a:fillRect/>
            </a:stretch>
          </p:blipFill>
          <p:spPr bwMode="auto">
            <a:xfrm>
              <a:off x="6826876" y="4363068"/>
              <a:ext cx="166580" cy="309364"/>
            </a:xfrm>
            <a:prstGeom prst="rect">
              <a:avLst/>
            </a:prstGeom>
            <a:noFill/>
          </p:spPr>
        </p:pic>
        <p:pic>
          <p:nvPicPr>
            <p:cNvPr id="32"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7182096" y="4363068"/>
              <a:ext cx="130884" cy="309364"/>
            </a:xfrm>
            <a:prstGeom prst="rect">
              <a:avLst/>
            </a:prstGeom>
            <a:noFill/>
          </p:spPr>
        </p:pic>
        <p:pic>
          <p:nvPicPr>
            <p:cNvPr id="62"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5969846" y="3610008"/>
              <a:ext cx="130884" cy="309364"/>
            </a:xfrm>
            <a:prstGeom prst="rect">
              <a:avLst/>
            </a:prstGeom>
            <a:noFill/>
          </p:spPr>
        </p:pic>
        <p:pic>
          <p:nvPicPr>
            <p:cNvPr id="63"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46154" b="1720"/>
            <a:stretch>
              <a:fillRect/>
            </a:stretch>
          </p:blipFill>
          <p:spPr bwMode="auto">
            <a:xfrm>
              <a:off x="6210926" y="3610008"/>
              <a:ext cx="166580" cy="309364"/>
            </a:xfrm>
            <a:prstGeom prst="rect">
              <a:avLst/>
            </a:prstGeom>
            <a:noFill/>
          </p:spPr>
        </p:pic>
        <p:pic>
          <p:nvPicPr>
            <p:cNvPr id="64"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6566146" y="3610008"/>
              <a:ext cx="130884" cy="309364"/>
            </a:xfrm>
            <a:prstGeom prst="rect">
              <a:avLst/>
            </a:prstGeom>
            <a:noFill/>
          </p:spPr>
        </p:pic>
        <p:pic>
          <p:nvPicPr>
            <p:cNvPr id="65"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46154" b="1720"/>
            <a:stretch>
              <a:fillRect/>
            </a:stretch>
          </p:blipFill>
          <p:spPr bwMode="auto">
            <a:xfrm>
              <a:off x="6826876" y="3610008"/>
              <a:ext cx="166580" cy="309364"/>
            </a:xfrm>
            <a:prstGeom prst="rect">
              <a:avLst/>
            </a:prstGeom>
            <a:noFill/>
          </p:spPr>
        </p:pic>
        <p:pic>
          <p:nvPicPr>
            <p:cNvPr id="66"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7182096" y="3610008"/>
              <a:ext cx="130884" cy="309364"/>
            </a:xfrm>
            <a:prstGeom prst="rect">
              <a:avLst/>
            </a:prstGeom>
            <a:noFill/>
          </p:spPr>
        </p:pic>
        <p:pic>
          <p:nvPicPr>
            <p:cNvPr id="79"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5969846" y="4000379"/>
              <a:ext cx="130884" cy="309364"/>
            </a:xfrm>
            <a:prstGeom prst="rect">
              <a:avLst/>
            </a:prstGeom>
            <a:noFill/>
          </p:spPr>
        </p:pic>
        <p:pic>
          <p:nvPicPr>
            <p:cNvPr id="80"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46154" b="1720"/>
            <a:stretch>
              <a:fillRect/>
            </a:stretch>
          </p:blipFill>
          <p:spPr bwMode="auto">
            <a:xfrm>
              <a:off x="6210926" y="4000379"/>
              <a:ext cx="166580" cy="309364"/>
            </a:xfrm>
            <a:prstGeom prst="rect">
              <a:avLst/>
            </a:prstGeom>
            <a:noFill/>
          </p:spPr>
        </p:pic>
        <p:pic>
          <p:nvPicPr>
            <p:cNvPr id="81"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6566146" y="4000379"/>
              <a:ext cx="130884" cy="309364"/>
            </a:xfrm>
            <a:prstGeom prst="rect">
              <a:avLst/>
            </a:prstGeom>
            <a:noFill/>
          </p:spPr>
        </p:pic>
        <p:pic>
          <p:nvPicPr>
            <p:cNvPr id="82"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46154" b="1720"/>
            <a:stretch>
              <a:fillRect/>
            </a:stretch>
          </p:blipFill>
          <p:spPr bwMode="auto">
            <a:xfrm>
              <a:off x="6826876" y="4000379"/>
              <a:ext cx="166580" cy="309364"/>
            </a:xfrm>
            <a:prstGeom prst="rect">
              <a:avLst/>
            </a:prstGeom>
            <a:noFill/>
          </p:spPr>
        </p:pic>
        <p:pic>
          <p:nvPicPr>
            <p:cNvPr id="83" name="Picture 4" descr="https://familyinequality.files.wordpress.com/2010/03/male-and-male-in-dress-toilet-people.jpg"/>
            <p:cNvPicPr>
              <a:picLocks noChangeAspect="1" noChangeArrowheads="1"/>
            </p:cNvPicPr>
            <p:nvPr/>
          </p:nvPicPr>
          <p:blipFill>
            <a:blip r:embed="rId2" cstate="print">
              <a:duotone>
                <a:schemeClr val="accent4">
                  <a:shade val="45000"/>
                  <a:satMod val="135000"/>
                </a:schemeClr>
                <a:prstClr val="white"/>
              </a:duotone>
            </a:blip>
            <a:srcRect l="3846" r="53846" b="1720"/>
            <a:stretch>
              <a:fillRect/>
            </a:stretch>
          </p:blipFill>
          <p:spPr bwMode="auto">
            <a:xfrm>
              <a:off x="7182096" y="4000379"/>
              <a:ext cx="130884" cy="309364"/>
            </a:xfrm>
            <a:prstGeom prst="rect">
              <a:avLst/>
            </a:prstGeom>
            <a:noFill/>
          </p:spPr>
        </p:pic>
      </p:grpSp>
      <p:pic>
        <p:nvPicPr>
          <p:cNvPr id="8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364300" y="5157304"/>
            <a:ext cx="130884" cy="309364"/>
          </a:xfrm>
          <a:prstGeom prst="rect">
            <a:avLst/>
          </a:prstGeom>
          <a:noFill/>
        </p:spPr>
      </p:pic>
      <p:pic>
        <p:nvPicPr>
          <p:cNvPr id="8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05380" y="5157304"/>
            <a:ext cx="166580" cy="309364"/>
          </a:xfrm>
          <a:prstGeom prst="rect">
            <a:avLst/>
          </a:prstGeom>
          <a:noFill/>
        </p:spPr>
      </p:pic>
      <p:pic>
        <p:nvPicPr>
          <p:cNvPr id="8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960600" y="5157304"/>
            <a:ext cx="130884" cy="309364"/>
          </a:xfrm>
          <a:prstGeom prst="rect">
            <a:avLst/>
          </a:prstGeom>
          <a:noFill/>
        </p:spPr>
      </p:pic>
      <p:pic>
        <p:nvPicPr>
          <p:cNvPr id="8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14068" y="5157304"/>
            <a:ext cx="166580" cy="309364"/>
          </a:xfrm>
          <a:prstGeom prst="rect">
            <a:avLst/>
          </a:prstGeom>
          <a:noFill/>
        </p:spPr>
      </p:pic>
      <p:pic>
        <p:nvPicPr>
          <p:cNvPr id="8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569288" y="5157304"/>
            <a:ext cx="130884" cy="309364"/>
          </a:xfrm>
          <a:prstGeom prst="rect">
            <a:avLst/>
          </a:prstGeom>
          <a:noFill/>
        </p:spPr>
      </p:pic>
      <p:pic>
        <p:nvPicPr>
          <p:cNvPr id="9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10368" y="5157304"/>
            <a:ext cx="166580" cy="309364"/>
          </a:xfrm>
          <a:prstGeom prst="rect">
            <a:avLst/>
          </a:prstGeom>
          <a:noFill/>
        </p:spPr>
      </p:pic>
      <p:pic>
        <p:nvPicPr>
          <p:cNvPr id="9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165588" y="5157304"/>
            <a:ext cx="130884" cy="309364"/>
          </a:xfrm>
          <a:prstGeom prst="rect">
            <a:avLst/>
          </a:prstGeom>
          <a:noFill/>
        </p:spPr>
      </p:pic>
      <p:pic>
        <p:nvPicPr>
          <p:cNvPr id="9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09638" y="5157304"/>
            <a:ext cx="166580" cy="309364"/>
          </a:xfrm>
          <a:prstGeom prst="rect">
            <a:avLst/>
          </a:prstGeom>
          <a:noFill/>
        </p:spPr>
      </p:pic>
      <p:pic>
        <p:nvPicPr>
          <p:cNvPr id="9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764858" y="5157304"/>
            <a:ext cx="130884" cy="309364"/>
          </a:xfrm>
          <a:prstGeom prst="rect">
            <a:avLst/>
          </a:prstGeom>
          <a:noFill/>
        </p:spPr>
      </p:pic>
      <p:pic>
        <p:nvPicPr>
          <p:cNvPr id="9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05938" y="5157304"/>
            <a:ext cx="166580" cy="309364"/>
          </a:xfrm>
          <a:prstGeom prst="rect">
            <a:avLst/>
          </a:prstGeom>
          <a:noFill/>
        </p:spPr>
      </p:pic>
      <p:pic>
        <p:nvPicPr>
          <p:cNvPr id="9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361158" y="5157304"/>
            <a:ext cx="130884" cy="309364"/>
          </a:xfrm>
          <a:prstGeom prst="rect">
            <a:avLst/>
          </a:prstGeom>
          <a:noFill/>
        </p:spPr>
      </p:pic>
      <p:pic>
        <p:nvPicPr>
          <p:cNvPr id="9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14626" y="5157304"/>
            <a:ext cx="166580" cy="309364"/>
          </a:xfrm>
          <a:prstGeom prst="rect">
            <a:avLst/>
          </a:prstGeom>
          <a:noFill/>
        </p:spPr>
      </p:pic>
      <p:pic>
        <p:nvPicPr>
          <p:cNvPr id="9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969846" y="5157304"/>
            <a:ext cx="130884" cy="309364"/>
          </a:xfrm>
          <a:prstGeom prst="rect">
            <a:avLst/>
          </a:prstGeom>
          <a:noFill/>
        </p:spPr>
      </p:pic>
      <p:pic>
        <p:nvPicPr>
          <p:cNvPr id="9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10926" y="5157304"/>
            <a:ext cx="166580" cy="309364"/>
          </a:xfrm>
          <a:prstGeom prst="rect">
            <a:avLst/>
          </a:prstGeom>
          <a:noFill/>
        </p:spPr>
      </p:pic>
      <p:pic>
        <p:nvPicPr>
          <p:cNvPr id="9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566146" y="5157304"/>
            <a:ext cx="130884" cy="309364"/>
          </a:xfrm>
          <a:prstGeom prst="rect">
            <a:avLst/>
          </a:prstGeom>
          <a:noFill/>
        </p:spPr>
      </p:pic>
      <p:pic>
        <p:nvPicPr>
          <p:cNvPr id="10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26876" y="5157304"/>
            <a:ext cx="166580" cy="309364"/>
          </a:xfrm>
          <a:prstGeom prst="rect">
            <a:avLst/>
          </a:prstGeom>
          <a:noFill/>
        </p:spPr>
      </p:pic>
      <p:pic>
        <p:nvPicPr>
          <p:cNvPr id="10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182096" y="5157304"/>
            <a:ext cx="130884" cy="309364"/>
          </a:xfrm>
          <a:prstGeom prst="rect">
            <a:avLst/>
          </a:prstGeom>
          <a:noFill/>
        </p:spPr>
      </p:pic>
      <p:pic>
        <p:nvPicPr>
          <p:cNvPr id="10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05380" y="5522031"/>
            <a:ext cx="166580" cy="309364"/>
          </a:xfrm>
          <a:prstGeom prst="rect">
            <a:avLst/>
          </a:prstGeom>
          <a:noFill/>
        </p:spPr>
      </p:pic>
      <p:pic>
        <p:nvPicPr>
          <p:cNvPr id="10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960600" y="5522031"/>
            <a:ext cx="130884" cy="309364"/>
          </a:xfrm>
          <a:prstGeom prst="rect">
            <a:avLst/>
          </a:prstGeom>
          <a:noFill/>
        </p:spPr>
      </p:pic>
      <p:pic>
        <p:nvPicPr>
          <p:cNvPr id="10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14068" y="5522031"/>
            <a:ext cx="166580" cy="309364"/>
          </a:xfrm>
          <a:prstGeom prst="rect">
            <a:avLst/>
          </a:prstGeom>
          <a:noFill/>
        </p:spPr>
      </p:pic>
      <p:pic>
        <p:nvPicPr>
          <p:cNvPr id="10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569288" y="5522031"/>
            <a:ext cx="130884" cy="309364"/>
          </a:xfrm>
          <a:prstGeom prst="rect">
            <a:avLst/>
          </a:prstGeom>
          <a:noFill/>
        </p:spPr>
      </p:pic>
      <p:pic>
        <p:nvPicPr>
          <p:cNvPr id="10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10368" y="5522031"/>
            <a:ext cx="166580" cy="309364"/>
          </a:xfrm>
          <a:prstGeom prst="rect">
            <a:avLst/>
          </a:prstGeom>
          <a:noFill/>
        </p:spPr>
      </p:pic>
      <p:pic>
        <p:nvPicPr>
          <p:cNvPr id="10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165588" y="5522031"/>
            <a:ext cx="130884" cy="309364"/>
          </a:xfrm>
          <a:prstGeom prst="rect">
            <a:avLst/>
          </a:prstGeom>
          <a:noFill/>
        </p:spPr>
      </p:pic>
      <p:pic>
        <p:nvPicPr>
          <p:cNvPr id="10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09638" y="5522031"/>
            <a:ext cx="166580" cy="309364"/>
          </a:xfrm>
          <a:prstGeom prst="rect">
            <a:avLst/>
          </a:prstGeom>
          <a:noFill/>
        </p:spPr>
      </p:pic>
      <p:pic>
        <p:nvPicPr>
          <p:cNvPr id="11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764858" y="5522031"/>
            <a:ext cx="130884" cy="309364"/>
          </a:xfrm>
          <a:prstGeom prst="rect">
            <a:avLst/>
          </a:prstGeom>
          <a:noFill/>
        </p:spPr>
      </p:pic>
      <p:pic>
        <p:nvPicPr>
          <p:cNvPr id="11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05938" y="5522031"/>
            <a:ext cx="166580" cy="309364"/>
          </a:xfrm>
          <a:prstGeom prst="rect">
            <a:avLst/>
          </a:prstGeom>
          <a:noFill/>
        </p:spPr>
      </p:pic>
      <p:pic>
        <p:nvPicPr>
          <p:cNvPr id="11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361158" y="5522031"/>
            <a:ext cx="130884" cy="309364"/>
          </a:xfrm>
          <a:prstGeom prst="rect">
            <a:avLst/>
          </a:prstGeom>
          <a:noFill/>
        </p:spPr>
      </p:pic>
      <p:pic>
        <p:nvPicPr>
          <p:cNvPr id="11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14626" y="5522031"/>
            <a:ext cx="166580" cy="309364"/>
          </a:xfrm>
          <a:prstGeom prst="rect">
            <a:avLst/>
          </a:prstGeom>
          <a:noFill/>
        </p:spPr>
      </p:pic>
      <p:pic>
        <p:nvPicPr>
          <p:cNvPr id="11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969846" y="5522031"/>
            <a:ext cx="130884" cy="309364"/>
          </a:xfrm>
          <a:prstGeom prst="rect">
            <a:avLst/>
          </a:prstGeom>
          <a:noFill/>
        </p:spPr>
      </p:pic>
      <p:pic>
        <p:nvPicPr>
          <p:cNvPr id="11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10926" y="5522031"/>
            <a:ext cx="166580" cy="309364"/>
          </a:xfrm>
          <a:prstGeom prst="rect">
            <a:avLst/>
          </a:prstGeom>
          <a:noFill/>
        </p:spPr>
      </p:pic>
      <p:pic>
        <p:nvPicPr>
          <p:cNvPr id="11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566146" y="5522031"/>
            <a:ext cx="130884" cy="309364"/>
          </a:xfrm>
          <a:prstGeom prst="rect">
            <a:avLst/>
          </a:prstGeom>
          <a:noFill/>
        </p:spPr>
      </p:pic>
      <p:pic>
        <p:nvPicPr>
          <p:cNvPr id="11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26876" y="5522031"/>
            <a:ext cx="166580" cy="309364"/>
          </a:xfrm>
          <a:prstGeom prst="rect">
            <a:avLst/>
          </a:prstGeom>
          <a:noFill/>
        </p:spPr>
      </p:pic>
      <p:pic>
        <p:nvPicPr>
          <p:cNvPr id="11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182096" y="5522031"/>
            <a:ext cx="130884" cy="309364"/>
          </a:xfrm>
          <a:prstGeom prst="rect">
            <a:avLst/>
          </a:prstGeom>
          <a:noFill/>
        </p:spPr>
      </p:pic>
      <p:pic>
        <p:nvPicPr>
          <p:cNvPr id="12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05612" y="5937800"/>
            <a:ext cx="166580" cy="309364"/>
          </a:xfrm>
          <a:prstGeom prst="rect">
            <a:avLst/>
          </a:prstGeom>
          <a:noFill/>
        </p:spPr>
      </p:pic>
      <p:pic>
        <p:nvPicPr>
          <p:cNvPr id="12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560832" y="5937800"/>
            <a:ext cx="130884" cy="309364"/>
          </a:xfrm>
          <a:prstGeom prst="rect">
            <a:avLst/>
          </a:prstGeom>
          <a:noFill/>
        </p:spPr>
      </p:pic>
      <p:pic>
        <p:nvPicPr>
          <p:cNvPr id="12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01912" y="5937800"/>
            <a:ext cx="166580" cy="309364"/>
          </a:xfrm>
          <a:prstGeom prst="rect">
            <a:avLst/>
          </a:prstGeom>
          <a:noFill/>
        </p:spPr>
      </p:pic>
      <p:pic>
        <p:nvPicPr>
          <p:cNvPr id="12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157132" y="5937800"/>
            <a:ext cx="130884" cy="309364"/>
          </a:xfrm>
          <a:prstGeom prst="rect">
            <a:avLst/>
          </a:prstGeom>
          <a:noFill/>
        </p:spPr>
      </p:pic>
      <p:pic>
        <p:nvPicPr>
          <p:cNvPr id="12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01182" y="5937800"/>
            <a:ext cx="166580" cy="309364"/>
          </a:xfrm>
          <a:prstGeom prst="rect">
            <a:avLst/>
          </a:prstGeom>
          <a:noFill/>
        </p:spPr>
      </p:pic>
      <p:pic>
        <p:nvPicPr>
          <p:cNvPr id="12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756402" y="5937800"/>
            <a:ext cx="130884" cy="309364"/>
          </a:xfrm>
          <a:prstGeom prst="rect">
            <a:avLst/>
          </a:prstGeom>
          <a:noFill/>
        </p:spPr>
      </p:pic>
      <p:pic>
        <p:nvPicPr>
          <p:cNvPr id="12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997482" y="5937800"/>
            <a:ext cx="166580" cy="309364"/>
          </a:xfrm>
          <a:prstGeom prst="rect">
            <a:avLst/>
          </a:prstGeom>
          <a:noFill/>
        </p:spPr>
      </p:pic>
      <p:pic>
        <p:nvPicPr>
          <p:cNvPr id="12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352702" y="5937800"/>
            <a:ext cx="130884" cy="309364"/>
          </a:xfrm>
          <a:prstGeom prst="rect">
            <a:avLst/>
          </a:prstGeom>
          <a:noFill/>
        </p:spPr>
      </p:pic>
      <p:pic>
        <p:nvPicPr>
          <p:cNvPr id="12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06170" y="5937800"/>
            <a:ext cx="166580" cy="309364"/>
          </a:xfrm>
          <a:prstGeom prst="rect">
            <a:avLst/>
          </a:prstGeom>
          <a:noFill/>
        </p:spPr>
      </p:pic>
      <p:pic>
        <p:nvPicPr>
          <p:cNvPr id="12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961390" y="5937800"/>
            <a:ext cx="130884" cy="309364"/>
          </a:xfrm>
          <a:prstGeom prst="rect">
            <a:avLst/>
          </a:prstGeom>
          <a:noFill/>
        </p:spPr>
      </p:pic>
      <p:pic>
        <p:nvPicPr>
          <p:cNvPr id="13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02470" y="5937800"/>
            <a:ext cx="166580" cy="309364"/>
          </a:xfrm>
          <a:prstGeom prst="rect">
            <a:avLst/>
          </a:prstGeom>
          <a:noFill/>
        </p:spPr>
      </p:pic>
      <p:pic>
        <p:nvPicPr>
          <p:cNvPr id="13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557690" y="5937800"/>
            <a:ext cx="130884" cy="309364"/>
          </a:xfrm>
          <a:prstGeom prst="rect">
            <a:avLst/>
          </a:prstGeom>
          <a:noFill/>
        </p:spPr>
      </p:pic>
      <p:pic>
        <p:nvPicPr>
          <p:cNvPr id="13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18420" y="5937800"/>
            <a:ext cx="166580" cy="309364"/>
          </a:xfrm>
          <a:prstGeom prst="rect">
            <a:avLst/>
          </a:prstGeom>
          <a:noFill/>
        </p:spPr>
      </p:pic>
      <p:pic>
        <p:nvPicPr>
          <p:cNvPr id="13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173640" y="5937800"/>
            <a:ext cx="130884" cy="309364"/>
          </a:xfrm>
          <a:prstGeom prst="rect">
            <a:avLst/>
          </a:prstGeom>
          <a:noFill/>
        </p:spPr>
      </p:pic>
      <p:sp>
        <p:nvSpPr>
          <p:cNvPr id="134" name="TextBox 133"/>
          <p:cNvSpPr txBox="1"/>
          <p:nvPr/>
        </p:nvSpPr>
        <p:spPr>
          <a:xfrm>
            <a:off x="66871" y="2823865"/>
            <a:ext cx="1842171" cy="646331"/>
          </a:xfrm>
          <a:prstGeom prst="rect">
            <a:avLst/>
          </a:prstGeom>
          <a:noFill/>
        </p:spPr>
        <p:txBody>
          <a:bodyPr wrap="none" rtlCol="0">
            <a:spAutoFit/>
          </a:bodyPr>
          <a:lstStyle/>
          <a:p>
            <a:r>
              <a:rPr lang="en-US" dirty="0" smtClean="0"/>
              <a:t>Actual Consumer </a:t>
            </a:r>
          </a:p>
          <a:p>
            <a:pPr algn="ctr"/>
            <a:r>
              <a:rPr lang="en-US" dirty="0" smtClean="0"/>
              <a:t>Behavior</a:t>
            </a:r>
            <a:endParaRPr lang="en-US" dirty="0"/>
          </a:p>
        </p:txBody>
      </p:sp>
      <p:sp>
        <p:nvSpPr>
          <p:cNvPr id="135" name="Right Arrow 134"/>
          <p:cNvSpPr/>
          <p:nvPr/>
        </p:nvSpPr>
        <p:spPr>
          <a:xfrm>
            <a:off x="1536700" y="4802077"/>
            <a:ext cx="372342" cy="2114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3577647" y="2823865"/>
            <a:ext cx="1663982" cy="369332"/>
          </a:xfrm>
          <a:prstGeom prst="rect">
            <a:avLst/>
          </a:prstGeom>
          <a:noFill/>
        </p:spPr>
        <p:txBody>
          <a:bodyPr wrap="none" rtlCol="0">
            <a:spAutoFit/>
          </a:bodyPr>
          <a:lstStyle/>
          <a:p>
            <a:r>
              <a:rPr lang="en-US" dirty="0" smtClean="0"/>
              <a:t>Modeled Target</a:t>
            </a:r>
            <a:endParaRPr lang="en-US" dirty="0"/>
          </a:p>
        </p:txBody>
      </p:sp>
      <p:sp>
        <p:nvSpPr>
          <p:cNvPr id="141" name="TextBox 140"/>
          <p:cNvSpPr txBox="1"/>
          <p:nvPr/>
        </p:nvSpPr>
        <p:spPr>
          <a:xfrm>
            <a:off x="6002632" y="2823820"/>
            <a:ext cx="2956002" cy="646331"/>
          </a:xfrm>
          <a:prstGeom prst="rect">
            <a:avLst/>
          </a:prstGeom>
          <a:noFill/>
        </p:spPr>
        <p:txBody>
          <a:bodyPr wrap="none" rtlCol="0">
            <a:spAutoFit/>
          </a:bodyPr>
          <a:lstStyle/>
          <a:p>
            <a:r>
              <a:rPr lang="en-US" dirty="0" smtClean="0"/>
              <a:t>Holdout sample </a:t>
            </a:r>
            <a:r>
              <a:rPr lang="en-US" sz="1400" dirty="0" smtClean="0"/>
              <a:t>(no ad exposure)</a:t>
            </a:r>
            <a:endParaRPr lang="en-US" dirty="0" smtClean="0"/>
          </a:p>
          <a:p>
            <a:endParaRPr lang="en-US" dirty="0"/>
          </a:p>
        </p:txBody>
      </p:sp>
      <p:sp>
        <p:nvSpPr>
          <p:cNvPr id="142" name="TextBox 141"/>
          <p:cNvSpPr txBox="1"/>
          <p:nvPr/>
        </p:nvSpPr>
        <p:spPr>
          <a:xfrm>
            <a:off x="272251" y="2454488"/>
            <a:ext cx="1264449" cy="369332"/>
          </a:xfrm>
          <a:prstGeom prst="rect">
            <a:avLst/>
          </a:prstGeom>
          <a:noFill/>
        </p:spPr>
        <p:txBody>
          <a:bodyPr wrap="none" rtlCol="0">
            <a:spAutoFit/>
          </a:bodyPr>
          <a:lstStyle/>
          <a:p>
            <a:r>
              <a:rPr lang="en-US" dirty="0" smtClean="0"/>
              <a:t>ROI = $1.34</a:t>
            </a:r>
            <a:endParaRPr lang="en-US" dirty="0"/>
          </a:p>
        </p:txBody>
      </p:sp>
      <p:sp>
        <p:nvSpPr>
          <p:cNvPr id="143" name="TextBox 142"/>
          <p:cNvSpPr txBox="1"/>
          <p:nvPr/>
        </p:nvSpPr>
        <p:spPr>
          <a:xfrm>
            <a:off x="6138467" y="2502158"/>
            <a:ext cx="1264449" cy="369332"/>
          </a:xfrm>
          <a:prstGeom prst="rect">
            <a:avLst/>
          </a:prstGeom>
          <a:noFill/>
        </p:spPr>
        <p:txBody>
          <a:bodyPr wrap="none" rtlCol="0">
            <a:spAutoFit/>
          </a:bodyPr>
          <a:lstStyle/>
          <a:p>
            <a:r>
              <a:rPr lang="en-US" dirty="0" smtClean="0"/>
              <a:t>ROI = $0.80</a:t>
            </a:r>
            <a:endParaRPr lang="en-US" dirty="0"/>
          </a:p>
        </p:txBody>
      </p:sp>
      <p:sp>
        <p:nvSpPr>
          <p:cNvPr id="144" name="Rounded Rectangle 143"/>
          <p:cNvSpPr/>
          <p:nvPr/>
        </p:nvSpPr>
        <p:spPr>
          <a:xfrm>
            <a:off x="173216" y="2454488"/>
            <a:ext cx="1503184" cy="417002"/>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ounded Rectangle 144"/>
          <p:cNvSpPr/>
          <p:nvPr/>
        </p:nvSpPr>
        <p:spPr>
          <a:xfrm>
            <a:off x="5978224" y="2454488"/>
            <a:ext cx="1503184" cy="417002"/>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5969846" y="3193197"/>
            <a:ext cx="1706642" cy="129951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p:cNvSpPr txBox="1"/>
          <p:nvPr/>
        </p:nvSpPr>
        <p:spPr>
          <a:xfrm>
            <a:off x="3818289" y="2502158"/>
            <a:ext cx="1264449" cy="369332"/>
          </a:xfrm>
          <a:prstGeom prst="rect">
            <a:avLst/>
          </a:prstGeom>
          <a:noFill/>
        </p:spPr>
        <p:txBody>
          <a:bodyPr wrap="none" rtlCol="0">
            <a:spAutoFit/>
          </a:bodyPr>
          <a:lstStyle/>
          <a:p>
            <a:r>
              <a:rPr lang="en-US" dirty="0" smtClean="0"/>
              <a:t>ROI = $1.25</a:t>
            </a:r>
            <a:endParaRPr lang="en-US" dirty="0"/>
          </a:p>
        </p:txBody>
      </p:sp>
      <p:sp>
        <p:nvSpPr>
          <p:cNvPr id="139" name="Rounded Rectangle 138"/>
          <p:cNvSpPr/>
          <p:nvPr/>
        </p:nvSpPr>
        <p:spPr>
          <a:xfrm>
            <a:off x="3658046" y="2454488"/>
            <a:ext cx="1503184" cy="417002"/>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5128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86" y="274638"/>
            <a:ext cx="8230114" cy="755649"/>
          </a:xfrm>
          <a:solidFill>
            <a:schemeClr val="tx2">
              <a:lumMod val="60000"/>
              <a:lumOff val="40000"/>
            </a:schemeClr>
          </a:solidFill>
          <a:ln>
            <a:solidFill>
              <a:srgbClr val="00B0F0"/>
            </a:solidFill>
          </a:ln>
        </p:spPr>
        <p:txBody>
          <a:bodyPr/>
          <a:lstStyle/>
          <a:p>
            <a:r>
              <a:rPr lang="en-US" dirty="0" smtClean="0"/>
              <a:t>Data Harmonization: End Users &amp; Data Firms Agree:</a:t>
            </a:r>
            <a:endParaRPr lang="en-US" dirty="0"/>
          </a:p>
        </p:txBody>
      </p:sp>
      <p:sp>
        <p:nvSpPr>
          <p:cNvPr id="14" name="Content Placeholder 13"/>
          <p:cNvSpPr>
            <a:spLocks noGrp="1"/>
          </p:cNvSpPr>
          <p:nvPr>
            <p:ph idx="1"/>
          </p:nvPr>
        </p:nvSpPr>
        <p:spPr>
          <a:xfrm>
            <a:off x="285750" y="3542143"/>
            <a:ext cx="8229600" cy="572657"/>
          </a:xfrm>
        </p:spPr>
        <p:txBody>
          <a:bodyPr>
            <a:normAutofit/>
          </a:bodyPr>
          <a:lstStyle/>
          <a:p>
            <a:pPr>
              <a:buFont typeface="Arial" pitchFamily="34" charset="0"/>
              <a:buChar char="•"/>
            </a:pPr>
            <a:r>
              <a:rPr lang="en-US" sz="1800" dirty="0" smtClean="0"/>
              <a:t> Most expect the process to be facilitated by major industry associations:</a:t>
            </a:r>
            <a:endParaRPr lang="en-US" sz="1800" dirty="0"/>
          </a:p>
        </p:txBody>
      </p:sp>
      <p:sp>
        <p:nvSpPr>
          <p:cNvPr id="5" name="Slide Number Placeholder 4"/>
          <p:cNvSpPr>
            <a:spLocks noGrp="1"/>
          </p:cNvSpPr>
          <p:nvPr>
            <p:ph type="sldNum" sz="quarter" idx="12"/>
          </p:nvPr>
        </p:nvSpPr>
        <p:spPr/>
        <p:txBody>
          <a:bodyPr/>
          <a:lstStyle/>
          <a:p>
            <a:fld id="{644C0771-90DA-4347-A4CD-706BC3E871B1}" type="slidenum">
              <a:rPr lang="en-US" smtClean="0"/>
              <a:pPr/>
              <a:t>14</a:t>
            </a:fld>
            <a:endParaRPr lang="en-US"/>
          </a:p>
        </p:txBody>
      </p:sp>
      <p:sp>
        <p:nvSpPr>
          <p:cNvPr id="7" name="Content Placeholder 2"/>
          <p:cNvSpPr txBox="1">
            <a:spLocks/>
          </p:cNvSpPr>
          <p:nvPr/>
        </p:nvSpPr>
        <p:spPr>
          <a:xfrm>
            <a:off x="581626" y="1180012"/>
            <a:ext cx="6590699"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Support notion of common set of</a:t>
            </a:r>
            <a:r>
              <a:rPr kumimoji="0" lang="en-US" sz="2000" i="0" u="none" strike="noStrike" kern="1200" cap="none" spc="0" normalizeH="0" noProof="0" dirty="0" smtClean="0">
                <a:ln>
                  <a:noFill/>
                </a:ln>
                <a:solidFill>
                  <a:schemeClr val="tx1"/>
                </a:solidFill>
                <a:effectLst/>
                <a:uLnTx/>
                <a:uFillTx/>
                <a:latin typeface="+mn-lt"/>
                <a:ea typeface="+mn-ea"/>
                <a:cs typeface="+mn-cs"/>
              </a:rPr>
              <a:t> names and definitions, however would be challenging for custom target segments</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6" name="Content Placeholder 2"/>
          <p:cNvSpPr txBox="1">
            <a:spLocks/>
          </p:cNvSpPr>
          <p:nvPr/>
        </p:nvSpPr>
        <p:spPr>
          <a:xfrm>
            <a:off x="4110339" y="2115637"/>
            <a:ext cx="1390650" cy="364536"/>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Male</a:t>
            </a:r>
            <a:r>
              <a:rPr kumimoji="0" lang="en-US" sz="2000" i="0" u="none" strike="noStrike" kern="1200" cap="none" spc="0" normalizeH="0" noProof="0" dirty="0" smtClean="0">
                <a:ln>
                  <a:noFill/>
                </a:ln>
                <a:solidFill>
                  <a:schemeClr val="tx1"/>
                </a:solidFill>
                <a:effectLst/>
                <a:uLnTx/>
                <a:uFillTx/>
                <a:latin typeface="+mn-lt"/>
                <a:ea typeface="+mn-ea"/>
                <a:cs typeface="+mn-cs"/>
              </a:rPr>
              <a:t> 25-54</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8" name="Content Placeholder 2"/>
          <p:cNvSpPr txBox="1">
            <a:spLocks/>
          </p:cNvSpPr>
          <p:nvPr/>
        </p:nvSpPr>
        <p:spPr>
          <a:xfrm>
            <a:off x="4101414" y="2480173"/>
            <a:ext cx="1513874" cy="428625"/>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Men 25-54</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9" name="Content Placeholder 2"/>
          <p:cNvSpPr txBox="1">
            <a:spLocks/>
          </p:cNvSpPr>
          <p:nvPr/>
        </p:nvSpPr>
        <p:spPr>
          <a:xfrm>
            <a:off x="5491463" y="2106112"/>
            <a:ext cx="2094899" cy="372563"/>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Men &amp;</a:t>
            </a:r>
            <a:r>
              <a:rPr kumimoji="0" lang="en-US" sz="2000" i="0" u="none" strike="noStrike" kern="1200" cap="none" spc="0" normalizeH="0" noProof="0" dirty="0" smtClean="0">
                <a:ln>
                  <a:noFill/>
                </a:ln>
                <a:solidFill>
                  <a:schemeClr val="tx1"/>
                </a:solidFill>
                <a:effectLst/>
                <a:uLnTx/>
                <a:uFillTx/>
                <a:latin typeface="+mn-lt"/>
                <a:ea typeface="+mn-ea"/>
                <a:cs typeface="+mn-cs"/>
              </a:rPr>
              <a:t> Age 25-54</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10" name="Content Placeholder 2"/>
          <p:cNvSpPr txBox="1">
            <a:spLocks/>
          </p:cNvSpPr>
          <p:nvPr/>
        </p:nvSpPr>
        <p:spPr>
          <a:xfrm>
            <a:off x="5500988" y="2480173"/>
            <a:ext cx="1513874" cy="428625"/>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M 25-54</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11" name="Content Placeholder 2"/>
          <p:cNvSpPr txBox="1">
            <a:spLocks/>
          </p:cNvSpPr>
          <p:nvPr/>
        </p:nvSpPr>
        <p:spPr>
          <a:xfrm>
            <a:off x="6572250" y="2480173"/>
            <a:ext cx="1513874" cy="428625"/>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M Age 25-54</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12" name="Content Placeholder 2"/>
          <p:cNvSpPr txBox="1">
            <a:spLocks/>
          </p:cNvSpPr>
          <p:nvPr/>
        </p:nvSpPr>
        <p:spPr>
          <a:xfrm>
            <a:off x="275710" y="2155235"/>
            <a:ext cx="3666524"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How many different ways should </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you say the same thing?    One!</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13" name="Rectangle 12"/>
          <p:cNvSpPr/>
          <p:nvPr/>
        </p:nvSpPr>
        <p:spPr>
          <a:xfrm>
            <a:off x="275710" y="1905000"/>
            <a:ext cx="8239640" cy="1295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Image result for american association of advertising agencies"/>
          <p:cNvPicPr>
            <a:picLocks noChangeAspect="1" noChangeArrowheads="1"/>
          </p:cNvPicPr>
          <p:nvPr/>
        </p:nvPicPr>
        <p:blipFill>
          <a:blip r:embed="rId2"/>
          <a:srcRect/>
          <a:stretch>
            <a:fillRect/>
          </a:stretch>
        </p:blipFill>
        <p:spPr bwMode="auto">
          <a:xfrm>
            <a:off x="759641" y="4592637"/>
            <a:ext cx="1844675" cy="501923"/>
          </a:xfrm>
          <a:prstGeom prst="rect">
            <a:avLst/>
          </a:prstGeom>
          <a:noFill/>
        </p:spPr>
      </p:pic>
      <p:pic>
        <p:nvPicPr>
          <p:cNvPr id="2052" name="Picture 4" descr="http://www.dove-marketing.com/assets/images/ana-logo.png"/>
          <p:cNvPicPr>
            <a:picLocks noChangeAspect="1" noChangeArrowheads="1"/>
          </p:cNvPicPr>
          <p:nvPr/>
        </p:nvPicPr>
        <p:blipFill>
          <a:blip r:embed="rId3"/>
          <a:srcRect/>
          <a:stretch>
            <a:fillRect/>
          </a:stretch>
        </p:blipFill>
        <p:spPr bwMode="auto">
          <a:xfrm>
            <a:off x="2604317" y="4405313"/>
            <a:ext cx="1287764" cy="782496"/>
          </a:xfrm>
          <a:prstGeom prst="rect">
            <a:avLst/>
          </a:prstGeom>
          <a:noFill/>
        </p:spPr>
      </p:pic>
      <p:sp>
        <p:nvSpPr>
          <p:cNvPr id="2054" name="AutoShape 6" descr="Image result for association of national advertiser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iab.net/wiki/print/img/iab-logo-0922.png"/>
          <p:cNvPicPr>
            <a:picLocks noChangeAspect="1" noChangeArrowheads="1"/>
          </p:cNvPicPr>
          <p:nvPr/>
        </p:nvPicPr>
        <p:blipFill>
          <a:blip r:embed="rId4"/>
          <a:srcRect/>
          <a:stretch>
            <a:fillRect/>
          </a:stretch>
        </p:blipFill>
        <p:spPr bwMode="auto">
          <a:xfrm>
            <a:off x="782468" y="5474389"/>
            <a:ext cx="1437674" cy="721233"/>
          </a:xfrm>
          <a:prstGeom prst="rect">
            <a:avLst/>
          </a:prstGeom>
          <a:noFill/>
        </p:spPr>
      </p:pic>
      <p:sp>
        <p:nvSpPr>
          <p:cNvPr id="2058" name="AutoShape 10" descr="Image result for advertising research foundatio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0" name="Picture 12" descr="http://thearf-org-aux-assets.s3.amazonaws.com/logos/repository/arf_teal_rgb.jpg"/>
          <p:cNvPicPr>
            <a:picLocks noChangeAspect="1" noChangeArrowheads="1"/>
          </p:cNvPicPr>
          <p:nvPr/>
        </p:nvPicPr>
        <p:blipFill>
          <a:blip r:embed="rId5"/>
          <a:srcRect/>
          <a:stretch>
            <a:fillRect/>
          </a:stretch>
        </p:blipFill>
        <p:spPr bwMode="auto">
          <a:xfrm>
            <a:off x="2576212" y="5650954"/>
            <a:ext cx="2295525" cy="705396"/>
          </a:xfrm>
          <a:prstGeom prst="rect">
            <a:avLst/>
          </a:prstGeom>
          <a:noFill/>
        </p:spPr>
      </p:pic>
      <p:pic>
        <p:nvPicPr>
          <p:cNvPr id="2062" name="Picture 14" descr="http://upload.wikimedia.org/wikipedia/en/2/21/Coalition_for_Innovative_Media_Measurement_Logo.jpeg"/>
          <p:cNvPicPr>
            <a:picLocks noChangeAspect="1" noChangeArrowheads="1"/>
          </p:cNvPicPr>
          <p:nvPr/>
        </p:nvPicPr>
        <p:blipFill>
          <a:blip r:embed="rId6"/>
          <a:srcRect/>
          <a:stretch>
            <a:fillRect/>
          </a:stretch>
        </p:blipFill>
        <p:spPr bwMode="auto">
          <a:xfrm>
            <a:off x="4135269" y="4400182"/>
            <a:ext cx="1147461" cy="953011"/>
          </a:xfrm>
          <a:prstGeom prst="rect">
            <a:avLst/>
          </a:prstGeom>
          <a:noFill/>
        </p:spPr>
      </p:pic>
      <p:pic>
        <p:nvPicPr>
          <p:cNvPr id="3073" name="Picture 1"/>
          <p:cNvPicPr>
            <a:picLocks noChangeAspect="1" noChangeArrowheads="1"/>
          </p:cNvPicPr>
          <p:nvPr/>
        </p:nvPicPr>
        <p:blipFill>
          <a:blip r:embed="rId7"/>
          <a:srcRect/>
          <a:stretch>
            <a:fillRect/>
          </a:stretch>
        </p:blipFill>
        <p:spPr bwMode="auto">
          <a:xfrm>
            <a:off x="5380398" y="4256870"/>
            <a:ext cx="1680862" cy="930939"/>
          </a:xfrm>
          <a:prstGeom prst="rect">
            <a:avLst/>
          </a:prstGeom>
          <a:noFill/>
          <a:ln w="9525">
            <a:noFill/>
            <a:miter lim="800000"/>
            <a:headEnd/>
            <a:tailEnd/>
          </a:ln>
        </p:spPr>
      </p:pic>
      <p:pic>
        <p:nvPicPr>
          <p:cNvPr id="1026" name="Picture 2"/>
          <p:cNvPicPr>
            <a:picLocks noChangeAspect="1" noChangeArrowheads="1"/>
          </p:cNvPicPr>
          <p:nvPr/>
        </p:nvPicPr>
        <p:blipFill>
          <a:blip r:embed="rId8"/>
          <a:srcRect/>
          <a:stretch>
            <a:fillRect/>
          </a:stretch>
        </p:blipFill>
        <p:spPr bwMode="auto">
          <a:xfrm>
            <a:off x="5380398" y="5457395"/>
            <a:ext cx="1634464" cy="898955"/>
          </a:xfrm>
          <a:prstGeom prst="rect">
            <a:avLst/>
          </a:prstGeom>
          <a:noFill/>
          <a:ln w="9525">
            <a:noFill/>
            <a:miter lim="800000"/>
            <a:headEnd/>
            <a:tailEnd/>
          </a:ln>
        </p:spPr>
      </p:pic>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a:solidFill>
              <a:srgbClr val="00B0F0"/>
            </a:solidFill>
          </a:ln>
        </p:spPr>
        <p:txBody>
          <a:bodyPr>
            <a:normAutofit/>
          </a:bodyPr>
          <a:lstStyle/>
          <a:p>
            <a:r>
              <a:rPr lang="en-US" dirty="0" smtClean="0"/>
              <a:t>Conclusions and Next Steps:</a:t>
            </a:r>
            <a:endParaRPr lang="en-US" dirty="0"/>
          </a:p>
        </p:txBody>
      </p:sp>
      <p:sp>
        <p:nvSpPr>
          <p:cNvPr id="5" name="Slide Number Placeholder 4"/>
          <p:cNvSpPr>
            <a:spLocks noGrp="1"/>
          </p:cNvSpPr>
          <p:nvPr>
            <p:ph type="sldNum" sz="quarter" idx="12"/>
          </p:nvPr>
        </p:nvSpPr>
        <p:spPr/>
        <p:txBody>
          <a:bodyPr/>
          <a:lstStyle/>
          <a:p>
            <a:fld id="{644C0771-90DA-4347-A4CD-706BC3E871B1}" type="slidenum">
              <a:rPr lang="en-US" smtClean="0"/>
              <a:pPr/>
              <a:t>15</a:t>
            </a:fld>
            <a:endParaRPr lang="en-US"/>
          </a:p>
        </p:txBody>
      </p:sp>
      <p:sp>
        <p:nvSpPr>
          <p:cNvPr id="7" name="Content Placeholder 2"/>
          <p:cNvSpPr txBox="1">
            <a:spLocks/>
          </p:cNvSpPr>
          <p:nvPr/>
        </p:nvSpPr>
        <p:spPr>
          <a:xfrm>
            <a:off x="155575" y="1180012"/>
            <a:ext cx="8531225"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Disclosure</a:t>
            </a:r>
            <a:r>
              <a:rPr kumimoji="0" lang="en-US" sz="2000" i="0" u="none" strike="noStrike" kern="1200" cap="none" spc="0" normalizeH="0" noProof="0" dirty="0" smtClean="0">
                <a:ln>
                  <a:noFill/>
                </a:ln>
                <a:solidFill>
                  <a:schemeClr val="tx1"/>
                </a:solidFill>
                <a:effectLst/>
                <a:uLnTx/>
                <a:uFillTx/>
                <a:latin typeface="+mn-lt"/>
                <a:ea typeface="+mn-ea"/>
                <a:cs typeface="+mn-cs"/>
              </a:rPr>
              <a:t> and transparency will set the table for creation of data quality standards</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2054" name="AutoShape 6" descr="Image result for association of national advertiser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Image result for advertising research foundatio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Content Placeholder 22"/>
          <p:cNvSpPr>
            <a:spLocks noGrp="1"/>
          </p:cNvSpPr>
          <p:nvPr>
            <p:ph idx="1"/>
          </p:nvPr>
        </p:nvSpPr>
        <p:spPr>
          <a:xfrm>
            <a:off x="457200" y="2116568"/>
            <a:ext cx="8229600" cy="3674632"/>
          </a:xfrm>
        </p:spPr>
        <p:txBody>
          <a:bodyPr>
            <a:normAutofit/>
          </a:bodyPr>
          <a:lstStyle/>
          <a:p>
            <a:pPr>
              <a:buFont typeface="Arial" pitchFamily="34" charset="0"/>
              <a:buChar char="•"/>
            </a:pPr>
            <a:r>
              <a:rPr lang="en-US" sz="2000" dirty="0" smtClean="0"/>
              <a:t>  </a:t>
            </a:r>
            <a:r>
              <a:rPr lang="en-US" sz="1800" dirty="0" smtClean="0"/>
              <a:t>Establish Principles of Data Disclosure</a:t>
            </a:r>
            <a:endParaRPr lang="en-US" sz="2000" dirty="0" smtClean="0"/>
          </a:p>
          <a:p>
            <a:pPr lvl="2"/>
            <a:endParaRPr lang="en-US" sz="1400" dirty="0" smtClean="0"/>
          </a:p>
          <a:p>
            <a:pPr>
              <a:buFont typeface="Arial" pitchFamily="34" charset="0"/>
              <a:buChar char="•"/>
            </a:pPr>
            <a:r>
              <a:rPr lang="en-US" sz="2000" dirty="0" smtClean="0"/>
              <a:t>  </a:t>
            </a:r>
            <a:r>
              <a:rPr lang="en-US" sz="1800" dirty="0" smtClean="0"/>
              <a:t>Request Transparency</a:t>
            </a:r>
            <a:endParaRPr lang="en-US" sz="2000" dirty="0" smtClean="0"/>
          </a:p>
          <a:p>
            <a:r>
              <a:rPr lang="en-US" sz="2000" dirty="0" smtClean="0"/>
              <a:t>      </a:t>
            </a:r>
            <a:r>
              <a:rPr lang="en-US" sz="1600" dirty="0" smtClean="0"/>
              <a:t>a. Consumer authentication procedures</a:t>
            </a:r>
          </a:p>
          <a:p>
            <a:r>
              <a:rPr lang="en-US" sz="1600" dirty="0" smtClean="0"/>
              <a:t>        b. Multiple data source descriptions</a:t>
            </a:r>
          </a:p>
          <a:p>
            <a:r>
              <a:rPr lang="en-US" sz="1600" dirty="0" smtClean="0"/>
              <a:t>        c. Model target techniques and testing results</a:t>
            </a:r>
          </a:p>
          <a:p>
            <a:r>
              <a:rPr lang="en-US" sz="1600" dirty="0" smtClean="0"/>
              <a:t>        d. </a:t>
            </a:r>
            <a:r>
              <a:rPr lang="en-US" sz="1600" dirty="0" err="1" smtClean="0"/>
              <a:t>Recency</a:t>
            </a:r>
            <a:r>
              <a:rPr lang="en-US" sz="1600" dirty="0" smtClean="0"/>
              <a:t> of data</a:t>
            </a:r>
          </a:p>
          <a:p>
            <a:r>
              <a:rPr lang="en-US" sz="1600" dirty="0" smtClean="0"/>
              <a:t>        e. Integration techniques</a:t>
            </a:r>
          </a:p>
          <a:p>
            <a:r>
              <a:rPr lang="en-US" sz="1600" dirty="0" smtClean="0"/>
              <a:t>        f.  Data labeling</a:t>
            </a:r>
          </a:p>
          <a:p>
            <a:endParaRPr lang="en-US" sz="1600" dirty="0" smtClean="0"/>
          </a:p>
          <a:p>
            <a:pPr>
              <a:buFont typeface="Arial" pitchFamily="34" charset="0"/>
              <a:buChar char="•"/>
            </a:pPr>
            <a:r>
              <a:rPr lang="en-US" sz="1600" dirty="0" smtClean="0"/>
              <a:t> </a:t>
            </a:r>
            <a:r>
              <a:rPr lang="en-US" sz="1800" dirty="0" smtClean="0"/>
              <a:t>Create Best Practice Standards</a:t>
            </a:r>
          </a:p>
          <a:p>
            <a:r>
              <a:rPr lang="en-US" sz="1800" dirty="0" smtClean="0"/>
              <a:t>       </a:t>
            </a:r>
            <a:r>
              <a:rPr lang="en-US" sz="1600" dirty="0" smtClean="0"/>
              <a:t>a. Acceptability guidelines for prepping and integrating multiple sources</a:t>
            </a:r>
          </a:p>
          <a:p>
            <a:r>
              <a:rPr lang="en-US" sz="1600" dirty="0" smtClean="0"/>
              <a:t>        b. Recruit 3</a:t>
            </a:r>
            <a:r>
              <a:rPr lang="en-US" sz="1600" baseline="30000" dirty="0" smtClean="0"/>
              <a:t>rd</a:t>
            </a:r>
            <a:r>
              <a:rPr lang="en-US" sz="1600" dirty="0" smtClean="0"/>
              <a:t> party members to participate, shape guidelines</a:t>
            </a:r>
          </a:p>
          <a:p>
            <a:endParaRPr lang="en-US" sz="1600" dirty="0"/>
          </a:p>
        </p:txBody>
      </p:sp>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4651">
            <a:alpha val="20000"/>
          </a:srgb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65667" y="4834469"/>
            <a:ext cx="8221133" cy="19304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2000" b="1" dirty="0" smtClean="0">
                <a:solidFill>
                  <a:srgbClr val="374651"/>
                </a:solidFill>
                <a:latin typeface="Arial"/>
                <a:cs typeface="Arial"/>
              </a:rPr>
              <a:t>Gerard Broussard</a:t>
            </a:r>
            <a:r>
              <a:rPr lang="en-US" sz="2000" dirty="0" smtClean="0">
                <a:solidFill>
                  <a:srgbClr val="374651"/>
                </a:solidFill>
                <a:latin typeface="Arial"/>
                <a:cs typeface="Arial"/>
              </a:rPr>
              <a:t>| Advisor</a:t>
            </a:r>
          </a:p>
          <a:p>
            <a:pPr>
              <a:lnSpc>
                <a:spcPct val="70000"/>
              </a:lnSpc>
            </a:pPr>
            <a:endParaRPr lang="en-US" sz="2000" b="1" dirty="0">
              <a:solidFill>
                <a:srgbClr val="374651"/>
              </a:solidFill>
              <a:latin typeface="Arial"/>
              <a:cs typeface="Arial"/>
            </a:endParaRPr>
          </a:p>
          <a:p>
            <a:pPr>
              <a:lnSpc>
                <a:spcPct val="70000"/>
              </a:lnSpc>
            </a:pPr>
            <a:r>
              <a:rPr lang="en-US" sz="2000" dirty="0" err="1" smtClean="0">
                <a:solidFill>
                  <a:srgbClr val="374651"/>
                </a:solidFill>
                <a:latin typeface="Arial"/>
                <a:cs typeface="Arial"/>
              </a:rPr>
              <a:t>www.cimm-us.org</a:t>
            </a:r>
            <a:endParaRPr lang="en-US" sz="2000" dirty="0" smtClean="0">
              <a:solidFill>
                <a:srgbClr val="374651"/>
              </a:solidFill>
              <a:latin typeface="Arial"/>
              <a:cs typeface="Arial"/>
            </a:endParaRPr>
          </a:p>
          <a:p>
            <a:pPr>
              <a:lnSpc>
                <a:spcPct val="70000"/>
              </a:lnSpc>
            </a:pPr>
            <a:endParaRPr lang="en-US" sz="2000" dirty="0">
              <a:solidFill>
                <a:srgbClr val="374651"/>
              </a:solidFill>
              <a:latin typeface="Arial"/>
              <a:cs typeface="Arial"/>
            </a:endParaRPr>
          </a:p>
          <a:p>
            <a:pPr>
              <a:lnSpc>
                <a:spcPct val="70000"/>
              </a:lnSpc>
            </a:pPr>
            <a:r>
              <a:rPr lang="en-US" sz="2000" dirty="0" smtClean="0">
                <a:solidFill>
                  <a:srgbClr val="374651"/>
                </a:solidFill>
                <a:latin typeface="Arial"/>
                <a:cs typeface="Arial"/>
              </a:rPr>
              <a:t>@CIMM_NEWS</a:t>
            </a:r>
          </a:p>
          <a:p>
            <a:pPr>
              <a:lnSpc>
                <a:spcPct val="70000"/>
              </a:lnSpc>
            </a:pPr>
            <a:endParaRPr lang="en-US" sz="2000" dirty="0" smtClean="0">
              <a:solidFill>
                <a:srgbClr val="374651"/>
              </a:solidFill>
              <a:latin typeface="Arial"/>
              <a:cs typeface="Arial"/>
            </a:endParaRPr>
          </a:p>
          <a:p>
            <a:pPr>
              <a:lnSpc>
                <a:spcPct val="70000"/>
              </a:lnSpc>
            </a:pPr>
            <a:r>
              <a:rPr lang="en-US" sz="2000" dirty="0" smtClean="0">
                <a:solidFill>
                  <a:srgbClr val="374651"/>
                </a:solidFill>
                <a:latin typeface="Arial"/>
                <a:cs typeface="Arial"/>
                <a:hlinkClick r:id="rId2"/>
              </a:rPr>
              <a:t>gerard@pre-meditatedmedia.com</a:t>
            </a:r>
            <a:endParaRPr lang="en-US" sz="2000" dirty="0" smtClean="0">
              <a:solidFill>
                <a:srgbClr val="374651"/>
              </a:solidFill>
              <a:latin typeface="Arial"/>
              <a:cs typeface="Arial"/>
            </a:endParaRPr>
          </a:p>
          <a:p>
            <a:pPr>
              <a:lnSpc>
                <a:spcPct val="70000"/>
              </a:lnSpc>
            </a:pPr>
            <a:endParaRPr lang="en-US" sz="2000" dirty="0" smtClean="0">
              <a:solidFill>
                <a:srgbClr val="374651"/>
              </a:solidFill>
              <a:latin typeface="Arial"/>
              <a:cs typeface="Arial"/>
            </a:endParaRPr>
          </a:p>
          <a:p>
            <a:pPr>
              <a:lnSpc>
                <a:spcPct val="70000"/>
              </a:lnSpc>
            </a:pPr>
            <a:r>
              <a:rPr lang="en-US" sz="2000" dirty="0" smtClean="0">
                <a:solidFill>
                  <a:srgbClr val="374651"/>
                </a:solidFill>
                <a:latin typeface="Arial"/>
                <a:cs typeface="Arial"/>
              </a:rPr>
              <a:t>@Gbroussard100</a:t>
            </a:r>
          </a:p>
          <a:p>
            <a:pPr>
              <a:lnSpc>
                <a:spcPct val="70000"/>
              </a:lnSpc>
            </a:pPr>
            <a:endParaRPr lang="en-US" sz="2000" dirty="0">
              <a:solidFill>
                <a:srgbClr val="374651"/>
              </a:solidFill>
              <a:latin typeface="Arial"/>
              <a:cs typeface="Arial"/>
            </a:endParaRPr>
          </a:p>
        </p:txBody>
      </p:sp>
      <p:pic>
        <p:nvPicPr>
          <p:cNvPr id="2" name="Picture 1" descr="CIMM_Large_RGB.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52233" y="1071033"/>
            <a:ext cx="3043767" cy="3043767"/>
          </a:xfrm>
          <a:prstGeom prst="rect">
            <a:avLst/>
          </a:prstGeom>
        </p:spPr>
      </p:pic>
      <p:sp>
        <p:nvSpPr>
          <p:cNvPr id="5" name="Slide Number Placeholder 4"/>
          <p:cNvSpPr>
            <a:spLocks noGrp="1"/>
          </p:cNvSpPr>
          <p:nvPr>
            <p:ph type="sldNum" sz="quarter" idx="12"/>
          </p:nvPr>
        </p:nvSpPr>
        <p:spPr/>
        <p:txBody>
          <a:bodyPr/>
          <a:lstStyle/>
          <a:p>
            <a:fld id="{644C0771-90DA-4347-A4CD-706BC3E871B1}" type="slidenum">
              <a:rPr lang="en-US" smtClean="0"/>
              <a:pPr/>
              <a:t>16</a:t>
            </a:fld>
            <a:endParaRPr lang="en-US"/>
          </a:p>
        </p:txBody>
      </p:sp>
    </p:spTree>
    <p:extLst>
      <p:ext uri="{BB962C8B-B14F-4D97-AF65-F5344CB8AC3E}">
        <p14:creationId xmlns="" xmlns:p14="http://schemas.microsoft.com/office/powerpoint/2010/main" val="1980732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Background/Purpose</a:t>
            </a:r>
            <a:endParaRPr lang="en-US" dirty="0"/>
          </a:p>
        </p:txBody>
      </p:sp>
      <p:sp>
        <p:nvSpPr>
          <p:cNvPr id="3" name="Content Placeholder 2"/>
          <p:cNvSpPr>
            <a:spLocks noGrp="1"/>
          </p:cNvSpPr>
          <p:nvPr>
            <p:ph idx="1"/>
          </p:nvPr>
        </p:nvSpPr>
        <p:spPr>
          <a:xfrm>
            <a:off x="235259" y="1200150"/>
            <a:ext cx="8229600" cy="4350058"/>
          </a:xfrm>
        </p:spPr>
        <p:txBody>
          <a:bodyPr>
            <a:noAutofit/>
          </a:bodyPr>
          <a:lstStyle/>
          <a:p>
            <a:r>
              <a:rPr lang="en-US" sz="2000" b="1" dirty="0" smtClean="0"/>
              <a:t>Data Integrations are Rapidly Multiplying</a:t>
            </a:r>
            <a:endParaRPr lang="en-US" sz="2000" dirty="0" smtClean="0"/>
          </a:p>
          <a:p>
            <a:endParaRPr lang="en-US" sz="2400" dirty="0" smtClean="0"/>
          </a:p>
          <a:p>
            <a:pPr marL="285750" lvl="4" indent="-285750">
              <a:buFont typeface="Arial" pitchFamily="34" charset="0"/>
              <a:buChar char="•"/>
            </a:pPr>
            <a:r>
              <a:rPr lang="en-US" sz="1800" dirty="0" smtClean="0">
                <a:solidFill>
                  <a:srgbClr val="374651"/>
                </a:solidFill>
              </a:rPr>
              <a:t>Goal: Enrich and link consumer touch points with more granular target descriptions to improve advertising/marketing effectiveness</a:t>
            </a:r>
          </a:p>
          <a:p>
            <a:pPr marL="285750" lvl="4" indent="-285750"/>
            <a:r>
              <a:rPr lang="en-US" sz="1800" dirty="0" smtClean="0">
                <a:solidFill>
                  <a:srgbClr val="374651"/>
                </a:solidFill>
              </a:rPr>
              <a:t>     - </a:t>
            </a:r>
            <a:r>
              <a:rPr lang="en-US" sz="1600" dirty="0" smtClean="0">
                <a:solidFill>
                  <a:srgbClr val="374651"/>
                </a:solidFill>
              </a:rPr>
              <a:t>Cross platform: Audience measurement, targeting and effectiveness  </a:t>
            </a:r>
            <a:endParaRPr lang="en-US" sz="1800" dirty="0" smtClean="0">
              <a:solidFill>
                <a:srgbClr val="374651"/>
              </a:solidFill>
            </a:endParaRPr>
          </a:p>
          <a:p>
            <a:pPr marL="285750" lvl="4" indent="-285750">
              <a:buFont typeface="Arial" pitchFamily="34" charset="0"/>
              <a:buChar char="•"/>
            </a:pPr>
            <a:r>
              <a:rPr lang="en-US" sz="1800" dirty="0" smtClean="0">
                <a:solidFill>
                  <a:srgbClr val="374651"/>
                </a:solidFill>
              </a:rPr>
              <a:t>Potential issue(s): Ensuring data quality standards are met across all sources of integration</a:t>
            </a:r>
          </a:p>
          <a:p>
            <a:pPr marL="285750" lvl="4" indent="-285750">
              <a:buFont typeface="Arial" pitchFamily="34" charset="0"/>
              <a:buChar char="•"/>
            </a:pPr>
            <a:endParaRPr lang="en-US" sz="1600" dirty="0" smtClean="0">
              <a:solidFill>
                <a:srgbClr val="374651"/>
              </a:solidFill>
            </a:endParaRPr>
          </a:p>
          <a:p>
            <a:pPr marL="285750" lvl="4" indent="-285750"/>
            <a:r>
              <a:rPr lang="en-US" sz="2000" b="1" dirty="0" smtClean="0">
                <a:solidFill>
                  <a:srgbClr val="374651"/>
                </a:solidFill>
              </a:rPr>
              <a:t>Purpose of Initiative</a:t>
            </a:r>
            <a:endParaRPr lang="en-US" sz="2000" dirty="0" smtClean="0">
              <a:solidFill>
                <a:srgbClr val="374651"/>
              </a:solidFill>
            </a:endParaRPr>
          </a:p>
          <a:p>
            <a:pPr marL="285750" lvl="4" indent="-285750"/>
            <a:endParaRPr lang="en-US" sz="2000" b="1" dirty="0" smtClean="0">
              <a:solidFill>
                <a:srgbClr val="374651"/>
              </a:solidFill>
            </a:endParaRPr>
          </a:p>
          <a:p>
            <a:pPr marL="285750" lvl="4" indent="-285750">
              <a:buFont typeface="Arial" pitchFamily="34" charset="0"/>
              <a:buChar char="•"/>
            </a:pPr>
            <a:r>
              <a:rPr lang="en-US" sz="1800" dirty="0" smtClean="0">
                <a:solidFill>
                  <a:srgbClr val="374651"/>
                </a:solidFill>
              </a:rPr>
              <a:t>Educate end users on potential data quality issues across 3</a:t>
            </a:r>
            <a:r>
              <a:rPr lang="en-US" sz="1800" baseline="30000" dirty="0" smtClean="0">
                <a:solidFill>
                  <a:srgbClr val="374651"/>
                </a:solidFill>
              </a:rPr>
              <a:t>rd</a:t>
            </a:r>
            <a:r>
              <a:rPr lang="en-US" sz="1800" dirty="0" smtClean="0">
                <a:solidFill>
                  <a:srgbClr val="374651"/>
                </a:solidFill>
              </a:rPr>
              <a:t> party sources</a:t>
            </a:r>
          </a:p>
          <a:p>
            <a:pPr marL="285750" lvl="4" indent="-285750">
              <a:buFont typeface="Arial" pitchFamily="34" charset="0"/>
              <a:buChar char="•"/>
            </a:pPr>
            <a:r>
              <a:rPr lang="en-US" sz="1800" dirty="0" smtClean="0">
                <a:solidFill>
                  <a:srgbClr val="374651"/>
                </a:solidFill>
              </a:rPr>
              <a:t>Provide end users with questions to ask of 3</a:t>
            </a:r>
            <a:r>
              <a:rPr lang="en-US" sz="1800" baseline="30000" dirty="0" smtClean="0">
                <a:solidFill>
                  <a:srgbClr val="374651"/>
                </a:solidFill>
              </a:rPr>
              <a:t>rd</a:t>
            </a:r>
            <a:r>
              <a:rPr lang="en-US" sz="1800" dirty="0" smtClean="0">
                <a:solidFill>
                  <a:srgbClr val="374651"/>
                </a:solidFill>
              </a:rPr>
              <a:t> party data suppliers</a:t>
            </a:r>
          </a:p>
          <a:p>
            <a:pPr marL="285750" lvl="4" indent="-285750">
              <a:buFont typeface="Arial" pitchFamily="34" charset="0"/>
              <a:buChar char="•"/>
            </a:pPr>
            <a:r>
              <a:rPr lang="en-US" sz="1800" dirty="0" smtClean="0">
                <a:solidFill>
                  <a:srgbClr val="374651"/>
                </a:solidFill>
              </a:rPr>
              <a:t>Gauge appetite for data nomenclature and metrics definitions standards</a:t>
            </a:r>
          </a:p>
          <a:p>
            <a:pPr marL="285750" lvl="4" indent="-285750">
              <a:buFont typeface="Arial" pitchFamily="34" charset="0"/>
              <a:buChar char="•"/>
            </a:pPr>
            <a:endParaRPr lang="en-US" sz="1800" dirty="0" smtClean="0">
              <a:solidFill>
                <a:srgbClr val="374651"/>
              </a:solidFill>
            </a:endParaRPr>
          </a:p>
        </p:txBody>
      </p:sp>
      <p:sp>
        <p:nvSpPr>
          <p:cNvPr id="4" name="Slide Number Placeholder 3"/>
          <p:cNvSpPr>
            <a:spLocks noGrp="1"/>
          </p:cNvSpPr>
          <p:nvPr>
            <p:ph type="sldNum" sz="quarter" idx="12"/>
          </p:nvPr>
        </p:nvSpPr>
        <p:spPr/>
        <p:txBody>
          <a:bodyPr/>
          <a:lstStyle/>
          <a:p>
            <a:fld id="{644C0771-90DA-4347-A4CD-706BC3E871B1}" type="slidenum">
              <a:rPr lang="en-US" smtClean="0"/>
              <a:pPr/>
              <a:t>2</a:t>
            </a:fld>
            <a:endParaRPr lang="en-US"/>
          </a:p>
        </p:txBody>
      </p:sp>
    </p:spTree>
    <p:extLst>
      <p:ext uri="{BB962C8B-B14F-4D97-AF65-F5344CB8AC3E}">
        <p14:creationId xmlns="" xmlns:p14="http://schemas.microsoft.com/office/powerpoint/2010/main" val="431332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2243805" y="2762688"/>
            <a:ext cx="3793017" cy="279528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Research Initiative Overview</a:t>
            </a:r>
            <a:endParaRPr lang="en-US" dirty="0"/>
          </a:p>
        </p:txBody>
      </p:sp>
      <p:sp>
        <p:nvSpPr>
          <p:cNvPr id="26" name="Slide Number Placeholder 25"/>
          <p:cNvSpPr>
            <a:spLocks noGrp="1"/>
          </p:cNvSpPr>
          <p:nvPr>
            <p:ph type="sldNum" sz="quarter" idx="12"/>
          </p:nvPr>
        </p:nvSpPr>
        <p:spPr/>
        <p:txBody>
          <a:bodyPr/>
          <a:lstStyle/>
          <a:p>
            <a:fld id="{644C0771-90DA-4347-A4CD-706BC3E871B1}" type="slidenum">
              <a:rPr lang="en-US" smtClean="0"/>
              <a:pPr/>
              <a:t>3</a:t>
            </a:fld>
            <a:endParaRPr lang="en-US"/>
          </a:p>
        </p:txBody>
      </p:sp>
      <p:grpSp>
        <p:nvGrpSpPr>
          <p:cNvPr id="53" name="Group 52"/>
          <p:cNvGrpSpPr/>
          <p:nvPr/>
        </p:nvGrpSpPr>
        <p:grpSpPr>
          <a:xfrm>
            <a:off x="694660" y="3294196"/>
            <a:ext cx="1225119" cy="603681"/>
            <a:chOff x="1328689" y="2379217"/>
            <a:chExt cx="1225119" cy="603681"/>
          </a:xfrm>
        </p:grpSpPr>
        <p:sp>
          <p:nvSpPr>
            <p:cNvPr id="22" name="Rounded Rectangle 21"/>
            <p:cNvSpPr/>
            <p:nvPr/>
          </p:nvSpPr>
          <p:spPr>
            <a:xfrm>
              <a:off x="1328689" y="2379217"/>
              <a:ext cx="1225119" cy="6036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7" name="TextBox 36"/>
            <p:cNvSpPr txBox="1"/>
            <p:nvPr/>
          </p:nvSpPr>
          <p:spPr>
            <a:xfrm>
              <a:off x="1491445" y="2432485"/>
              <a:ext cx="834011" cy="523220"/>
            </a:xfrm>
            <a:prstGeom prst="rect">
              <a:avLst/>
            </a:prstGeom>
            <a:noFill/>
          </p:spPr>
          <p:txBody>
            <a:bodyPr wrap="none" rtlCol="0">
              <a:spAutoFit/>
            </a:bodyPr>
            <a:lstStyle/>
            <a:p>
              <a:pPr algn="ctr"/>
              <a:r>
                <a:rPr lang="en-US" sz="1400" dirty="0" smtClean="0"/>
                <a:t>Media </a:t>
              </a:r>
            </a:p>
            <a:p>
              <a:pPr algn="ctr"/>
              <a:r>
                <a:rPr lang="en-US" sz="1400" dirty="0" smtClean="0"/>
                <a:t>Agencies</a:t>
              </a:r>
              <a:endParaRPr lang="en-US" sz="1400" dirty="0"/>
            </a:p>
          </p:txBody>
        </p:sp>
      </p:grpSp>
      <p:grpSp>
        <p:nvGrpSpPr>
          <p:cNvPr id="56" name="Group 55"/>
          <p:cNvGrpSpPr/>
          <p:nvPr/>
        </p:nvGrpSpPr>
        <p:grpSpPr>
          <a:xfrm>
            <a:off x="664683" y="5486977"/>
            <a:ext cx="1253485" cy="603681"/>
            <a:chOff x="1317222" y="4634144"/>
            <a:chExt cx="1253485" cy="603681"/>
          </a:xfrm>
        </p:grpSpPr>
        <p:sp>
          <p:nvSpPr>
            <p:cNvPr id="33" name="Rounded Rectangle 32"/>
            <p:cNvSpPr/>
            <p:nvPr/>
          </p:nvSpPr>
          <p:spPr>
            <a:xfrm>
              <a:off x="1328689" y="4634144"/>
              <a:ext cx="1225119" cy="6036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TextBox 38"/>
            <p:cNvSpPr txBox="1"/>
            <p:nvPr/>
          </p:nvSpPr>
          <p:spPr>
            <a:xfrm>
              <a:off x="1317222" y="4705136"/>
              <a:ext cx="1253485" cy="523220"/>
            </a:xfrm>
            <a:prstGeom prst="rect">
              <a:avLst/>
            </a:prstGeom>
            <a:noFill/>
          </p:spPr>
          <p:txBody>
            <a:bodyPr wrap="none" rtlCol="0">
              <a:spAutoFit/>
            </a:bodyPr>
            <a:lstStyle/>
            <a:p>
              <a:pPr algn="ctr"/>
              <a:r>
                <a:rPr lang="en-US" sz="1400" dirty="0" smtClean="0"/>
                <a:t>Data</a:t>
              </a:r>
            </a:p>
            <a:p>
              <a:pPr algn="ctr"/>
              <a:r>
                <a:rPr lang="en-US" sz="1400" dirty="0" smtClean="0"/>
                <a:t>Intermediaries</a:t>
              </a:r>
              <a:endParaRPr lang="en-US" sz="1400" dirty="0"/>
            </a:p>
          </p:txBody>
        </p:sp>
      </p:grpSp>
      <p:grpSp>
        <p:nvGrpSpPr>
          <p:cNvPr id="52" name="Group 51"/>
          <p:cNvGrpSpPr/>
          <p:nvPr/>
        </p:nvGrpSpPr>
        <p:grpSpPr>
          <a:xfrm>
            <a:off x="676150" y="2575101"/>
            <a:ext cx="1225119" cy="603681"/>
            <a:chOff x="1328689" y="1722268"/>
            <a:chExt cx="1225119" cy="603681"/>
          </a:xfrm>
        </p:grpSpPr>
        <p:sp>
          <p:nvSpPr>
            <p:cNvPr id="28" name="Rounded Rectangle 27"/>
            <p:cNvSpPr/>
            <p:nvPr/>
          </p:nvSpPr>
          <p:spPr>
            <a:xfrm>
              <a:off x="1328689" y="1722268"/>
              <a:ext cx="1225119" cy="6036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7" name="TextBox 46"/>
            <p:cNvSpPr txBox="1"/>
            <p:nvPr/>
          </p:nvSpPr>
          <p:spPr>
            <a:xfrm>
              <a:off x="1441908" y="1864316"/>
              <a:ext cx="1008610" cy="307777"/>
            </a:xfrm>
            <a:prstGeom prst="rect">
              <a:avLst/>
            </a:prstGeom>
            <a:noFill/>
          </p:spPr>
          <p:txBody>
            <a:bodyPr wrap="none" rtlCol="0">
              <a:spAutoFit/>
            </a:bodyPr>
            <a:lstStyle/>
            <a:p>
              <a:pPr algn="ctr"/>
              <a:r>
                <a:rPr lang="en-US" sz="1400" dirty="0" smtClean="0"/>
                <a:t>Advertisers</a:t>
              </a:r>
              <a:endParaRPr lang="en-US" sz="1400" dirty="0"/>
            </a:p>
          </p:txBody>
        </p:sp>
      </p:grpSp>
      <p:grpSp>
        <p:nvGrpSpPr>
          <p:cNvPr id="55" name="Group 54"/>
          <p:cNvGrpSpPr/>
          <p:nvPr/>
        </p:nvGrpSpPr>
        <p:grpSpPr>
          <a:xfrm>
            <a:off x="676150" y="4759008"/>
            <a:ext cx="1225119" cy="603681"/>
            <a:chOff x="1328689" y="3898777"/>
            <a:chExt cx="1225119" cy="603681"/>
          </a:xfrm>
        </p:grpSpPr>
        <p:sp>
          <p:nvSpPr>
            <p:cNvPr id="27" name="Rounded Rectangle 26"/>
            <p:cNvSpPr/>
            <p:nvPr/>
          </p:nvSpPr>
          <p:spPr>
            <a:xfrm>
              <a:off x="1328689" y="3898777"/>
              <a:ext cx="1225119" cy="6036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0" name="TextBox 49"/>
            <p:cNvSpPr txBox="1"/>
            <p:nvPr/>
          </p:nvSpPr>
          <p:spPr>
            <a:xfrm>
              <a:off x="1584137" y="4058549"/>
              <a:ext cx="715260" cy="307777"/>
            </a:xfrm>
            <a:prstGeom prst="rect">
              <a:avLst/>
            </a:prstGeom>
            <a:noFill/>
          </p:spPr>
          <p:txBody>
            <a:bodyPr wrap="none" rtlCol="0">
              <a:spAutoFit/>
            </a:bodyPr>
            <a:lstStyle/>
            <a:p>
              <a:pPr algn="ctr"/>
              <a:r>
                <a:rPr lang="en-US" sz="1400" dirty="0" smtClean="0"/>
                <a:t>MVPDs</a:t>
              </a:r>
              <a:endParaRPr lang="en-US" sz="1400" dirty="0"/>
            </a:p>
          </p:txBody>
        </p:sp>
      </p:grpSp>
      <p:grpSp>
        <p:nvGrpSpPr>
          <p:cNvPr id="54" name="Group 53"/>
          <p:cNvGrpSpPr/>
          <p:nvPr/>
        </p:nvGrpSpPr>
        <p:grpSpPr>
          <a:xfrm>
            <a:off x="676150" y="4031039"/>
            <a:ext cx="1225119" cy="603681"/>
            <a:chOff x="1331649" y="3144175"/>
            <a:chExt cx="1225119" cy="603681"/>
          </a:xfrm>
        </p:grpSpPr>
        <p:sp>
          <p:nvSpPr>
            <p:cNvPr id="25" name="Rounded Rectangle 24"/>
            <p:cNvSpPr/>
            <p:nvPr/>
          </p:nvSpPr>
          <p:spPr>
            <a:xfrm>
              <a:off x="1331649" y="3144175"/>
              <a:ext cx="1225119" cy="6036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1" name="TextBox 50"/>
            <p:cNvSpPr txBox="1"/>
            <p:nvPr/>
          </p:nvSpPr>
          <p:spPr>
            <a:xfrm>
              <a:off x="1552994" y="3219649"/>
              <a:ext cx="884088" cy="523220"/>
            </a:xfrm>
            <a:prstGeom prst="rect">
              <a:avLst/>
            </a:prstGeom>
            <a:noFill/>
          </p:spPr>
          <p:txBody>
            <a:bodyPr wrap="none" rtlCol="0">
              <a:spAutoFit/>
            </a:bodyPr>
            <a:lstStyle/>
            <a:p>
              <a:pPr algn="ctr"/>
              <a:r>
                <a:rPr lang="en-US" sz="1400" dirty="0" smtClean="0"/>
                <a:t>Media</a:t>
              </a:r>
            </a:p>
            <a:p>
              <a:pPr algn="ctr"/>
              <a:r>
                <a:rPr lang="en-US" sz="1400" dirty="0" smtClean="0"/>
                <a:t>Networks</a:t>
              </a:r>
              <a:endParaRPr lang="en-US" sz="1400" dirty="0"/>
            </a:p>
          </p:txBody>
        </p:sp>
      </p:grpSp>
      <p:sp>
        <p:nvSpPr>
          <p:cNvPr id="57" name="TextBox 56"/>
          <p:cNvSpPr txBox="1"/>
          <p:nvPr/>
        </p:nvSpPr>
        <p:spPr>
          <a:xfrm>
            <a:off x="239282" y="2717149"/>
            <a:ext cx="314510" cy="400110"/>
          </a:xfrm>
          <a:prstGeom prst="rect">
            <a:avLst/>
          </a:prstGeom>
          <a:noFill/>
        </p:spPr>
        <p:txBody>
          <a:bodyPr wrap="none" rtlCol="0">
            <a:spAutoFit/>
          </a:bodyPr>
          <a:lstStyle/>
          <a:p>
            <a:r>
              <a:rPr lang="en-US" sz="2000" dirty="0" smtClean="0"/>
              <a:t>2</a:t>
            </a:r>
            <a:endParaRPr lang="en-US" sz="2000" dirty="0"/>
          </a:p>
        </p:txBody>
      </p:sp>
      <p:sp>
        <p:nvSpPr>
          <p:cNvPr id="58" name="TextBox 57"/>
          <p:cNvSpPr txBox="1"/>
          <p:nvPr/>
        </p:nvSpPr>
        <p:spPr>
          <a:xfrm>
            <a:off x="239282" y="3347464"/>
            <a:ext cx="314510" cy="400110"/>
          </a:xfrm>
          <a:prstGeom prst="rect">
            <a:avLst/>
          </a:prstGeom>
          <a:noFill/>
        </p:spPr>
        <p:txBody>
          <a:bodyPr wrap="none" rtlCol="0">
            <a:spAutoFit/>
          </a:bodyPr>
          <a:lstStyle/>
          <a:p>
            <a:r>
              <a:rPr lang="en-US" sz="2000" dirty="0" smtClean="0"/>
              <a:t>2</a:t>
            </a:r>
            <a:endParaRPr lang="en-US" sz="2000" dirty="0"/>
          </a:p>
        </p:txBody>
      </p:sp>
      <p:sp>
        <p:nvSpPr>
          <p:cNvPr id="59" name="TextBox 58"/>
          <p:cNvSpPr txBox="1"/>
          <p:nvPr/>
        </p:nvSpPr>
        <p:spPr>
          <a:xfrm>
            <a:off x="210978" y="4804547"/>
            <a:ext cx="314510" cy="400110"/>
          </a:xfrm>
          <a:prstGeom prst="rect">
            <a:avLst/>
          </a:prstGeom>
          <a:noFill/>
        </p:spPr>
        <p:txBody>
          <a:bodyPr wrap="none" rtlCol="0">
            <a:spAutoFit/>
          </a:bodyPr>
          <a:lstStyle/>
          <a:p>
            <a:r>
              <a:rPr lang="en-US" sz="2000" dirty="0" smtClean="0"/>
              <a:t>2</a:t>
            </a:r>
            <a:endParaRPr lang="en-US" sz="2000" dirty="0"/>
          </a:p>
        </p:txBody>
      </p:sp>
      <p:sp>
        <p:nvSpPr>
          <p:cNvPr id="60" name="TextBox 59"/>
          <p:cNvSpPr txBox="1"/>
          <p:nvPr/>
        </p:nvSpPr>
        <p:spPr>
          <a:xfrm>
            <a:off x="239282" y="4106513"/>
            <a:ext cx="314510" cy="400110"/>
          </a:xfrm>
          <a:prstGeom prst="rect">
            <a:avLst/>
          </a:prstGeom>
          <a:noFill/>
        </p:spPr>
        <p:txBody>
          <a:bodyPr wrap="none" rtlCol="0">
            <a:spAutoFit/>
          </a:bodyPr>
          <a:lstStyle/>
          <a:p>
            <a:r>
              <a:rPr lang="en-US" sz="2000" dirty="0" smtClean="0"/>
              <a:t>2</a:t>
            </a:r>
            <a:endParaRPr lang="en-US" sz="2000" dirty="0"/>
          </a:p>
        </p:txBody>
      </p:sp>
      <p:sp>
        <p:nvSpPr>
          <p:cNvPr id="61" name="TextBox 60"/>
          <p:cNvSpPr txBox="1"/>
          <p:nvPr/>
        </p:nvSpPr>
        <p:spPr>
          <a:xfrm>
            <a:off x="217307" y="5549091"/>
            <a:ext cx="314510" cy="400110"/>
          </a:xfrm>
          <a:prstGeom prst="rect">
            <a:avLst/>
          </a:prstGeom>
          <a:noFill/>
        </p:spPr>
        <p:txBody>
          <a:bodyPr wrap="none" rtlCol="0">
            <a:spAutoFit/>
          </a:bodyPr>
          <a:lstStyle/>
          <a:p>
            <a:r>
              <a:rPr lang="en-US" sz="2000" dirty="0" smtClean="0"/>
              <a:t>2</a:t>
            </a:r>
            <a:endParaRPr lang="en-US" sz="2000" dirty="0"/>
          </a:p>
        </p:txBody>
      </p:sp>
      <p:sp>
        <p:nvSpPr>
          <p:cNvPr id="62" name="TextBox 61"/>
          <p:cNvSpPr txBox="1"/>
          <p:nvPr/>
        </p:nvSpPr>
        <p:spPr>
          <a:xfrm>
            <a:off x="676150" y="2082690"/>
            <a:ext cx="1398973" cy="369332"/>
          </a:xfrm>
          <a:prstGeom prst="rect">
            <a:avLst/>
          </a:prstGeom>
          <a:noFill/>
        </p:spPr>
        <p:txBody>
          <a:bodyPr wrap="none" rtlCol="0">
            <a:spAutoFit/>
          </a:bodyPr>
          <a:lstStyle/>
          <a:p>
            <a:r>
              <a:rPr lang="en-US" dirty="0" smtClean="0"/>
              <a:t>10 End Users</a:t>
            </a:r>
            <a:endParaRPr lang="en-US" dirty="0"/>
          </a:p>
        </p:txBody>
      </p:sp>
      <p:sp>
        <p:nvSpPr>
          <p:cNvPr id="63" name="TextBox 62"/>
          <p:cNvSpPr txBox="1"/>
          <p:nvPr/>
        </p:nvSpPr>
        <p:spPr>
          <a:xfrm>
            <a:off x="6657211" y="2198040"/>
            <a:ext cx="1473352" cy="369332"/>
          </a:xfrm>
          <a:prstGeom prst="rect">
            <a:avLst/>
          </a:prstGeom>
          <a:noFill/>
        </p:spPr>
        <p:txBody>
          <a:bodyPr wrap="none" rtlCol="0">
            <a:spAutoFit/>
          </a:bodyPr>
          <a:lstStyle/>
          <a:p>
            <a:r>
              <a:rPr lang="en-US" dirty="0" smtClean="0"/>
              <a:t>11 Data Firms</a:t>
            </a:r>
            <a:endParaRPr lang="en-US" dirty="0"/>
          </a:p>
        </p:txBody>
      </p:sp>
      <p:sp>
        <p:nvSpPr>
          <p:cNvPr id="65" name="Rounded Rectangle 64"/>
          <p:cNvSpPr/>
          <p:nvPr/>
        </p:nvSpPr>
        <p:spPr>
          <a:xfrm>
            <a:off x="6752590" y="3125518"/>
            <a:ext cx="1225119" cy="6036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6" name="TextBox 65"/>
          <p:cNvSpPr txBox="1"/>
          <p:nvPr/>
        </p:nvSpPr>
        <p:spPr>
          <a:xfrm>
            <a:off x="6970229" y="3196542"/>
            <a:ext cx="799771" cy="523220"/>
          </a:xfrm>
          <a:prstGeom prst="rect">
            <a:avLst/>
          </a:prstGeom>
          <a:noFill/>
        </p:spPr>
        <p:txBody>
          <a:bodyPr wrap="none" rtlCol="0">
            <a:spAutoFit/>
          </a:bodyPr>
          <a:lstStyle/>
          <a:p>
            <a:pPr algn="ctr"/>
            <a:r>
              <a:rPr lang="en-US" sz="1400" dirty="0" smtClean="0"/>
              <a:t>General </a:t>
            </a:r>
          </a:p>
          <a:p>
            <a:pPr algn="ctr"/>
            <a:r>
              <a:rPr lang="en-US" sz="1400" dirty="0" smtClean="0"/>
              <a:t>Purpose</a:t>
            </a:r>
            <a:endParaRPr lang="en-US" sz="1400" dirty="0"/>
          </a:p>
        </p:txBody>
      </p:sp>
      <p:sp>
        <p:nvSpPr>
          <p:cNvPr id="68" name="Rounded Rectangle 67"/>
          <p:cNvSpPr/>
          <p:nvPr/>
        </p:nvSpPr>
        <p:spPr>
          <a:xfrm>
            <a:off x="6752590" y="3880119"/>
            <a:ext cx="1225119" cy="6036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9" name="TextBox 68"/>
          <p:cNvSpPr txBox="1"/>
          <p:nvPr/>
        </p:nvSpPr>
        <p:spPr>
          <a:xfrm>
            <a:off x="6820125" y="4031045"/>
            <a:ext cx="1099981" cy="307777"/>
          </a:xfrm>
          <a:prstGeom prst="rect">
            <a:avLst/>
          </a:prstGeom>
          <a:noFill/>
        </p:spPr>
        <p:txBody>
          <a:bodyPr wrap="none" rtlCol="0">
            <a:spAutoFit/>
          </a:bodyPr>
          <a:lstStyle/>
          <a:p>
            <a:pPr algn="ctr"/>
            <a:r>
              <a:rPr lang="en-US" sz="1400" dirty="0" smtClean="0"/>
              <a:t>TV Audience</a:t>
            </a:r>
            <a:endParaRPr lang="en-US" sz="1400" dirty="0"/>
          </a:p>
        </p:txBody>
      </p:sp>
      <p:sp>
        <p:nvSpPr>
          <p:cNvPr id="71" name="Rounded Rectangle 70"/>
          <p:cNvSpPr/>
          <p:nvPr/>
        </p:nvSpPr>
        <p:spPr>
          <a:xfrm>
            <a:off x="6752590" y="4634720"/>
            <a:ext cx="1225119" cy="6036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2" name="TextBox 71"/>
          <p:cNvSpPr txBox="1"/>
          <p:nvPr/>
        </p:nvSpPr>
        <p:spPr>
          <a:xfrm>
            <a:off x="6950769" y="4785646"/>
            <a:ext cx="838691" cy="307777"/>
          </a:xfrm>
          <a:prstGeom prst="rect">
            <a:avLst/>
          </a:prstGeom>
          <a:noFill/>
        </p:spPr>
        <p:txBody>
          <a:bodyPr wrap="none" rtlCol="0">
            <a:spAutoFit/>
          </a:bodyPr>
          <a:lstStyle/>
          <a:p>
            <a:pPr algn="ctr"/>
            <a:r>
              <a:rPr lang="en-US" sz="1400" dirty="0" smtClean="0"/>
              <a:t>Specialty</a:t>
            </a:r>
            <a:endParaRPr lang="en-US" sz="1400" dirty="0"/>
          </a:p>
        </p:txBody>
      </p:sp>
      <p:sp>
        <p:nvSpPr>
          <p:cNvPr id="73" name="TextBox 72"/>
          <p:cNvSpPr txBox="1"/>
          <p:nvPr/>
        </p:nvSpPr>
        <p:spPr>
          <a:xfrm>
            <a:off x="2328191" y="2908423"/>
            <a:ext cx="3803696" cy="2585323"/>
          </a:xfrm>
          <a:prstGeom prst="rect">
            <a:avLst/>
          </a:prstGeom>
          <a:noFill/>
        </p:spPr>
        <p:txBody>
          <a:bodyPr wrap="square" rtlCol="0">
            <a:spAutoFit/>
          </a:bodyPr>
          <a:lstStyle/>
          <a:p>
            <a:pPr>
              <a:buFont typeface="Arial" pitchFamily="34" charset="0"/>
              <a:buChar char="•"/>
            </a:pPr>
            <a:r>
              <a:rPr lang="en-US" b="1" dirty="0" smtClean="0">
                <a:solidFill>
                  <a:schemeClr val="bg1"/>
                </a:solidFill>
              </a:rPr>
              <a:t> Types of Data Integrations</a:t>
            </a:r>
          </a:p>
          <a:p>
            <a:pPr>
              <a:buFont typeface="Arial" pitchFamily="34" charset="0"/>
              <a:buChar char="•"/>
            </a:pPr>
            <a:r>
              <a:rPr lang="en-US" b="1" dirty="0" smtClean="0">
                <a:solidFill>
                  <a:schemeClr val="bg1"/>
                </a:solidFill>
              </a:rPr>
              <a:t> Quality </a:t>
            </a:r>
            <a:r>
              <a:rPr lang="en-US" b="1" dirty="0" smtClean="0">
                <a:solidFill>
                  <a:schemeClr val="bg1"/>
                </a:solidFill>
              </a:rPr>
              <a:t>assurance </a:t>
            </a:r>
            <a:r>
              <a:rPr lang="en-US" b="1" dirty="0" smtClean="0">
                <a:solidFill>
                  <a:schemeClr val="bg1"/>
                </a:solidFill>
              </a:rPr>
              <a:t>procedures</a:t>
            </a:r>
          </a:p>
          <a:p>
            <a:pPr>
              <a:buFont typeface="Arial" pitchFamily="34" charset="0"/>
              <a:buChar char="•"/>
            </a:pPr>
            <a:r>
              <a:rPr lang="en-US" b="1" dirty="0" smtClean="0">
                <a:solidFill>
                  <a:schemeClr val="bg1"/>
                </a:solidFill>
              </a:rPr>
              <a:t> Assessment of 3</a:t>
            </a:r>
            <a:r>
              <a:rPr lang="en-US" b="1" baseline="30000" dirty="0" smtClean="0">
                <a:solidFill>
                  <a:schemeClr val="bg1"/>
                </a:solidFill>
              </a:rPr>
              <a:t>rd</a:t>
            </a:r>
            <a:r>
              <a:rPr lang="en-US" b="1" dirty="0" smtClean="0">
                <a:solidFill>
                  <a:schemeClr val="bg1"/>
                </a:solidFill>
              </a:rPr>
              <a:t> party data quality</a:t>
            </a:r>
          </a:p>
          <a:p>
            <a:pPr>
              <a:buFont typeface="Arial" pitchFamily="34" charset="0"/>
              <a:buChar char="•"/>
            </a:pPr>
            <a:r>
              <a:rPr lang="en-US" b="1" dirty="0" smtClean="0">
                <a:solidFill>
                  <a:schemeClr val="bg1"/>
                </a:solidFill>
              </a:rPr>
              <a:t> Key areas of Data Quality concern</a:t>
            </a:r>
          </a:p>
          <a:p>
            <a:pPr>
              <a:buFont typeface="Arial" pitchFamily="34" charset="0"/>
              <a:buChar char="•"/>
            </a:pPr>
            <a:r>
              <a:rPr lang="en-US" b="1" dirty="0" smtClean="0">
                <a:solidFill>
                  <a:schemeClr val="bg1"/>
                </a:solidFill>
              </a:rPr>
              <a:t> Data transparency</a:t>
            </a:r>
          </a:p>
          <a:p>
            <a:pPr>
              <a:buFont typeface="Arial" pitchFamily="34" charset="0"/>
              <a:buChar char="•"/>
            </a:pPr>
            <a:r>
              <a:rPr lang="en-US" b="1" dirty="0" smtClean="0">
                <a:solidFill>
                  <a:schemeClr val="bg1"/>
                </a:solidFill>
              </a:rPr>
              <a:t> Consumer authentication</a:t>
            </a:r>
          </a:p>
          <a:p>
            <a:pPr>
              <a:buFont typeface="Arial" pitchFamily="34" charset="0"/>
              <a:buChar char="•"/>
            </a:pPr>
            <a:r>
              <a:rPr lang="en-US" b="1" dirty="0" smtClean="0">
                <a:solidFill>
                  <a:schemeClr val="bg1"/>
                </a:solidFill>
              </a:rPr>
              <a:t> Consumer target model creation</a:t>
            </a:r>
          </a:p>
          <a:p>
            <a:pPr>
              <a:buFont typeface="Arial" pitchFamily="34" charset="0"/>
              <a:buChar char="•"/>
            </a:pPr>
            <a:r>
              <a:rPr lang="en-US" b="1" dirty="0" smtClean="0">
                <a:solidFill>
                  <a:schemeClr val="bg1"/>
                </a:solidFill>
              </a:rPr>
              <a:t> Data naming and definition standards</a:t>
            </a:r>
            <a:endParaRPr lang="en-US" b="1" dirty="0">
              <a:solidFill>
                <a:schemeClr val="bg1"/>
              </a:solidFill>
            </a:endParaRPr>
          </a:p>
        </p:txBody>
      </p:sp>
      <p:sp>
        <p:nvSpPr>
          <p:cNvPr id="74" name="TextBox 73"/>
          <p:cNvSpPr txBox="1"/>
          <p:nvPr/>
        </p:nvSpPr>
        <p:spPr>
          <a:xfrm>
            <a:off x="3218078" y="2077333"/>
            <a:ext cx="1680588" cy="400110"/>
          </a:xfrm>
          <a:prstGeom prst="rect">
            <a:avLst/>
          </a:prstGeom>
          <a:noFill/>
        </p:spPr>
        <p:txBody>
          <a:bodyPr wrap="none" rtlCol="0">
            <a:spAutoFit/>
          </a:bodyPr>
          <a:lstStyle/>
          <a:p>
            <a:r>
              <a:rPr lang="en-US" sz="2000" dirty="0" smtClean="0"/>
              <a:t>The Questions</a:t>
            </a:r>
            <a:endParaRPr lang="en-US" sz="2000" dirty="0"/>
          </a:p>
        </p:txBody>
      </p:sp>
      <p:sp>
        <p:nvSpPr>
          <p:cNvPr id="75" name="TextBox 74"/>
          <p:cNvSpPr txBox="1"/>
          <p:nvPr/>
        </p:nvSpPr>
        <p:spPr>
          <a:xfrm>
            <a:off x="6340152" y="3351058"/>
            <a:ext cx="314510" cy="400110"/>
          </a:xfrm>
          <a:prstGeom prst="rect">
            <a:avLst/>
          </a:prstGeom>
          <a:noFill/>
        </p:spPr>
        <p:txBody>
          <a:bodyPr wrap="none" rtlCol="0">
            <a:spAutoFit/>
          </a:bodyPr>
          <a:lstStyle/>
          <a:p>
            <a:r>
              <a:rPr lang="en-US" sz="2000" dirty="0" smtClean="0"/>
              <a:t>8</a:t>
            </a:r>
            <a:endParaRPr lang="en-US" sz="2000" dirty="0"/>
          </a:p>
        </p:txBody>
      </p:sp>
      <p:sp>
        <p:nvSpPr>
          <p:cNvPr id="76" name="TextBox 75"/>
          <p:cNvSpPr txBox="1"/>
          <p:nvPr/>
        </p:nvSpPr>
        <p:spPr>
          <a:xfrm>
            <a:off x="6340152" y="3981373"/>
            <a:ext cx="314510" cy="400110"/>
          </a:xfrm>
          <a:prstGeom prst="rect">
            <a:avLst/>
          </a:prstGeom>
          <a:noFill/>
        </p:spPr>
        <p:txBody>
          <a:bodyPr wrap="none" rtlCol="0">
            <a:spAutoFit/>
          </a:bodyPr>
          <a:lstStyle/>
          <a:p>
            <a:r>
              <a:rPr lang="en-US" sz="2000" dirty="0" smtClean="0"/>
              <a:t>2</a:t>
            </a:r>
            <a:endParaRPr lang="en-US" sz="2000" dirty="0"/>
          </a:p>
        </p:txBody>
      </p:sp>
      <p:sp>
        <p:nvSpPr>
          <p:cNvPr id="77" name="TextBox 76"/>
          <p:cNvSpPr txBox="1"/>
          <p:nvPr/>
        </p:nvSpPr>
        <p:spPr>
          <a:xfrm>
            <a:off x="6340152" y="4740422"/>
            <a:ext cx="314510" cy="400110"/>
          </a:xfrm>
          <a:prstGeom prst="rect">
            <a:avLst/>
          </a:prstGeom>
          <a:noFill/>
        </p:spPr>
        <p:txBody>
          <a:bodyPr wrap="none" rtlCol="0">
            <a:spAutoFit/>
          </a:bodyPr>
          <a:lstStyle/>
          <a:p>
            <a:r>
              <a:rPr lang="en-US" sz="2000" dirty="0" smtClean="0"/>
              <a:t>1</a:t>
            </a:r>
            <a:endParaRPr lang="en-US" sz="2000" dirty="0"/>
          </a:p>
        </p:txBody>
      </p:sp>
      <p:sp>
        <p:nvSpPr>
          <p:cNvPr id="79" name="Content Placeholder 2"/>
          <p:cNvSpPr txBox="1">
            <a:spLocks/>
          </p:cNvSpPr>
          <p:nvPr/>
        </p:nvSpPr>
        <p:spPr>
          <a:xfrm>
            <a:off x="210978" y="1190184"/>
            <a:ext cx="8229600"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1-hour</a:t>
            </a:r>
            <a:r>
              <a:rPr kumimoji="0" lang="en-US" sz="2000" i="0" u="none" strike="noStrike" kern="1200" cap="none" spc="0" normalizeH="0" noProof="0" dirty="0" smtClean="0">
                <a:ln>
                  <a:noFill/>
                </a:ln>
                <a:solidFill>
                  <a:schemeClr val="tx1"/>
                </a:solidFill>
                <a:effectLst/>
                <a:uLnTx/>
                <a:uFillTx/>
                <a:latin typeface="+mn-lt"/>
                <a:ea typeface="+mn-ea"/>
                <a:cs typeface="+mn-cs"/>
              </a:rPr>
              <a:t> interviews were conducted with 21 companies</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Tree>
    <p:extLst>
      <p:ext uri="{BB962C8B-B14F-4D97-AF65-F5344CB8AC3E}">
        <p14:creationId xmlns="" xmlns:p14="http://schemas.microsoft.com/office/powerpoint/2010/main" val="395125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86" y="274638"/>
            <a:ext cx="8230114" cy="755649"/>
          </a:xfrm>
          <a:solidFill>
            <a:schemeClr val="tx2">
              <a:lumMod val="60000"/>
              <a:lumOff val="40000"/>
            </a:schemeClr>
          </a:solidFill>
          <a:ln>
            <a:solidFill>
              <a:srgbClr val="00B0F0"/>
            </a:solidFill>
          </a:ln>
        </p:spPr>
        <p:txBody>
          <a:bodyPr>
            <a:normAutofit fontScale="90000"/>
          </a:bodyPr>
          <a:lstStyle/>
          <a:p>
            <a:r>
              <a:rPr lang="en-US" dirty="0" smtClean="0"/>
              <a:t>Defining Data Quality: </a:t>
            </a:r>
            <a:br>
              <a:rPr lang="en-US" dirty="0" smtClean="0"/>
            </a:br>
            <a:r>
              <a:rPr lang="en-US" dirty="0" smtClean="0"/>
              <a:t>Underlying Attributes &amp; Integration Process</a:t>
            </a:r>
            <a:endParaRPr lang="en-US" dirty="0"/>
          </a:p>
        </p:txBody>
      </p:sp>
      <p:sp>
        <p:nvSpPr>
          <p:cNvPr id="5" name="Slide Number Placeholder 4"/>
          <p:cNvSpPr>
            <a:spLocks noGrp="1"/>
          </p:cNvSpPr>
          <p:nvPr>
            <p:ph type="sldNum" sz="quarter" idx="12"/>
          </p:nvPr>
        </p:nvSpPr>
        <p:spPr/>
        <p:txBody>
          <a:bodyPr/>
          <a:lstStyle/>
          <a:p>
            <a:fld id="{644C0771-90DA-4347-A4CD-706BC3E871B1}" type="slidenum">
              <a:rPr lang="en-US" smtClean="0"/>
              <a:pPr/>
              <a:t>4</a:t>
            </a:fld>
            <a:endParaRPr lang="en-US"/>
          </a:p>
        </p:txBody>
      </p:sp>
      <p:sp>
        <p:nvSpPr>
          <p:cNvPr id="7" name="Content Placeholder 2"/>
          <p:cNvSpPr txBox="1">
            <a:spLocks/>
          </p:cNvSpPr>
          <p:nvPr/>
        </p:nvSpPr>
        <p:spPr>
          <a:xfrm>
            <a:off x="248251" y="1180012"/>
            <a:ext cx="8438549"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t>Recent industry attention is focused on underlying quality and integration procedures (data hygiene a critical but less visible issue)</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2054" name="AutoShape 6" descr="Image result for association of national advertiser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Image result for advertising research foundatio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742436" y="2156868"/>
            <a:ext cx="1924564" cy="353513"/>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Data</a:t>
            </a:r>
            <a:r>
              <a:rPr kumimoji="0" lang="en-US" sz="2000" i="0" u="none" strike="noStrike" kern="1200" cap="none" spc="0" normalizeH="0" noProof="0" dirty="0" smtClean="0">
                <a:ln>
                  <a:noFill/>
                </a:ln>
                <a:solidFill>
                  <a:schemeClr val="tx1"/>
                </a:solidFill>
                <a:effectLst/>
                <a:uLnTx/>
                <a:uFillTx/>
                <a:latin typeface="+mn-lt"/>
                <a:ea typeface="+mn-ea"/>
                <a:cs typeface="+mn-cs"/>
              </a:rPr>
              <a:t> Hygiene</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22" name="Content Placeholder 2"/>
          <p:cNvSpPr txBox="1">
            <a:spLocks/>
          </p:cNvSpPr>
          <p:nvPr/>
        </p:nvSpPr>
        <p:spPr>
          <a:xfrm>
            <a:off x="3504686" y="2137818"/>
            <a:ext cx="1924564" cy="353513"/>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Underlying</a:t>
            </a:r>
            <a:r>
              <a:rPr kumimoji="0" lang="en-US" sz="2000" i="0" u="none" strike="noStrike" kern="1200" cap="none" spc="0" normalizeH="0" noProof="0" dirty="0" smtClean="0">
                <a:ln>
                  <a:noFill/>
                </a:ln>
                <a:solidFill>
                  <a:schemeClr val="tx1"/>
                </a:solidFill>
                <a:effectLst/>
                <a:uLnTx/>
                <a:uFillTx/>
                <a:latin typeface="+mn-lt"/>
                <a:ea typeface="+mn-ea"/>
                <a:cs typeface="+mn-cs"/>
              </a:rPr>
              <a:t> Attributes</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23" name="Content Placeholder 2"/>
          <p:cNvSpPr txBox="1">
            <a:spLocks/>
          </p:cNvSpPr>
          <p:nvPr/>
        </p:nvSpPr>
        <p:spPr>
          <a:xfrm>
            <a:off x="5962136" y="2137818"/>
            <a:ext cx="1924564" cy="353513"/>
          </a:xfrm>
          <a:prstGeom prst="rect">
            <a:avLst/>
          </a:prstGeom>
        </p:spPr>
        <p:txBody>
          <a:bodyPr>
            <a:no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Integration</a:t>
            </a:r>
          </a:p>
          <a:p>
            <a:pPr marL="342900" marR="0" lvl="0" indent="-342900" algn="ctr" defTabSz="457200" rtl="0" eaLnBrk="1" fontAlgn="auto" latinLnBrk="0" hangingPunct="1">
              <a:lnSpc>
                <a:spcPct val="100000"/>
              </a:lnSpc>
              <a:spcBef>
                <a:spcPct val="20000"/>
              </a:spcBef>
              <a:spcAft>
                <a:spcPts val="0"/>
              </a:spcAft>
              <a:buClrTx/>
              <a:buSzTx/>
              <a:tabLst/>
              <a:defRPr/>
            </a:pPr>
            <a:r>
              <a:rPr lang="en-US" sz="2000" dirty="0" smtClean="0"/>
              <a:t>Process</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24" name="Rounded Rectangle 23"/>
          <p:cNvSpPr/>
          <p:nvPr/>
        </p:nvSpPr>
        <p:spPr>
          <a:xfrm>
            <a:off x="752475" y="3000375"/>
            <a:ext cx="2057400" cy="24860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504686" y="3000375"/>
            <a:ext cx="2057400" cy="24860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6143625" y="3000375"/>
            <a:ext cx="2057400" cy="24860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732910" y="3208838"/>
            <a:ext cx="2124589" cy="1715588"/>
          </a:xfrm>
          <a:prstGeom prst="rect">
            <a:avLst/>
          </a:prstGeom>
        </p:spPr>
        <p:txBody>
          <a:bodyPr>
            <a:noAutofit/>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effectLst/>
                <a:uLnTx/>
                <a:uFillTx/>
                <a:latin typeface="+mn-lt"/>
                <a:ea typeface="+mn-ea"/>
                <a:cs typeface="+mn-cs"/>
              </a:rPr>
              <a:t>Missing Fields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Missing Values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effectLst/>
                <a:uLnTx/>
                <a:uFillTx/>
                <a:latin typeface="+mn-lt"/>
                <a:ea typeface="+mn-ea"/>
                <a:cs typeface="+mn-cs"/>
              </a:rPr>
              <a:t>Typos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Value Checks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effectLst/>
                <a:uLnTx/>
                <a:uFillTx/>
                <a:latin typeface="+mn-lt"/>
                <a:ea typeface="+mn-ea"/>
                <a:cs typeface="+mn-cs"/>
              </a:rPr>
              <a:t>Logic</a:t>
            </a:r>
            <a:r>
              <a:rPr kumimoji="0" lang="en-US" sz="1600" i="0" u="none" strike="noStrike" kern="1200" cap="none" spc="0" normalizeH="0" noProof="0" dirty="0" smtClean="0">
                <a:ln>
                  <a:noFill/>
                </a:ln>
                <a:effectLst/>
                <a:uLnTx/>
                <a:uFillTx/>
                <a:latin typeface="+mn-lt"/>
                <a:ea typeface="+mn-ea"/>
                <a:cs typeface="+mn-cs"/>
              </a:rPr>
              <a:t> Checks</a:t>
            </a:r>
            <a:endParaRPr kumimoji="0" lang="en-US" sz="1600" i="0" u="none" strike="noStrike" kern="1200" cap="none" spc="0" normalizeH="0" baseline="0" noProof="0" dirty="0" smtClean="0">
              <a:ln>
                <a:noFill/>
              </a:ln>
              <a:effectLst/>
              <a:uLnTx/>
              <a:uFillTx/>
              <a:latin typeface="+mn-lt"/>
              <a:ea typeface="+mn-ea"/>
              <a:cs typeface="+mn-cs"/>
            </a:endParaRPr>
          </a:p>
        </p:txBody>
      </p:sp>
      <p:sp>
        <p:nvSpPr>
          <p:cNvPr id="28" name="Content Placeholder 2"/>
          <p:cNvSpPr txBox="1">
            <a:spLocks/>
          </p:cNvSpPr>
          <p:nvPr/>
        </p:nvSpPr>
        <p:spPr>
          <a:xfrm>
            <a:off x="3447022" y="3237413"/>
            <a:ext cx="2267978" cy="1715588"/>
          </a:xfrm>
          <a:prstGeom prst="rect">
            <a:avLst/>
          </a:prstGeom>
        </p:spPr>
        <p:txBody>
          <a:bodyPr>
            <a:noAutofit/>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effectLst/>
                <a:uLnTx/>
                <a:uFillTx/>
                <a:latin typeface="+mn-lt"/>
                <a:ea typeface="+mn-ea"/>
                <a:cs typeface="+mn-cs"/>
              </a:rPr>
              <a:t>Source credibility</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err="1" smtClean="0"/>
              <a:t>Recency</a:t>
            </a:r>
            <a:endParaRPr lang="en-US" sz="1600" dirty="0" smtClean="0"/>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effectLst/>
                <a:uLnTx/>
                <a:uFillTx/>
                <a:latin typeface="+mn-lt"/>
                <a:ea typeface="+mn-ea"/>
                <a:cs typeface="+mn-cs"/>
              </a:rPr>
              <a:t>Consumer authentication</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Collection method</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effectLst/>
                <a:uLnTx/>
                <a:uFillTx/>
                <a:latin typeface="+mn-lt"/>
                <a:ea typeface="+mn-ea"/>
                <a:cs typeface="+mn-cs"/>
              </a:rPr>
              <a:t>Representativeness</a:t>
            </a:r>
          </a:p>
        </p:txBody>
      </p:sp>
      <p:sp>
        <p:nvSpPr>
          <p:cNvPr id="29" name="Content Placeholder 2"/>
          <p:cNvSpPr txBox="1">
            <a:spLocks/>
          </p:cNvSpPr>
          <p:nvPr/>
        </p:nvSpPr>
        <p:spPr>
          <a:xfrm>
            <a:off x="6105011" y="3265988"/>
            <a:ext cx="2267978" cy="1715588"/>
          </a:xfrm>
          <a:prstGeom prst="rect">
            <a:avLst/>
          </a:prstGeom>
        </p:spPr>
        <p:txBody>
          <a:bodyPr>
            <a:noAutofit/>
          </a:bodyPr>
          <a:lstStyle/>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effectLst/>
                <a:uLnTx/>
                <a:uFillTx/>
                <a:latin typeface="+mn-lt"/>
                <a:ea typeface="+mn-ea"/>
                <a:cs typeface="+mn-cs"/>
              </a:rPr>
              <a:t>Strength of links</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Source dominance</a:t>
            </a:r>
          </a:p>
          <a:p>
            <a:pPr marL="342900" marR="0" lvl="0" indent="-342900"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Modeling strengths</a:t>
            </a:r>
            <a:endParaRPr kumimoji="0" lang="en-US" sz="1600" i="0" u="none" strike="noStrike" kern="1200" cap="none" spc="0" normalizeH="0" baseline="0" noProof="0" dirty="0" smtClean="0">
              <a:ln>
                <a:noFill/>
              </a:ln>
              <a:effectLst/>
              <a:uLnTx/>
              <a:uFillTx/>
              <a:latin typeface="+mn-lt"/>
              <a:ea typeface="+mn-ea"/>
              <a:cs typeface="+mn-cs"/>
            </a:endParaRPr>
          </a:p>
        </p:txBody>
      </p:sp>
      <p:sp>
        <p:nvSpPr>
          <p:cNvPr id="16" name="Rounded Rectangle 15"/>
          <p:cNvSpPr/>
          <p:nvPr/>
        </p:nvSpPr>
        <p:spPr>
          <a:xfrm>
            <a:off x="3248026" y="2076450"/>
            <a:ext cx="5296414" cy="366607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44C0771-90DA-4347-A4CD-706BC3E871B1}" type="slidenum">
              <a:rPr lang="en-US" smtClean="0"/>
              <a:pPr/>
              <a:t>5</a:t>
            </a:fld>
            <a:endParaRPr lang="en-US" dirty="0"/>
          </a:p>
        </p:txBody>
      </p:sp>
      <p:sp>
        <p:nvSpPr>
          <p:cNvPr id="13" name="Title 1"/>
          <p:cNvSpPr>
            <a:spLocks noGrp="1"/>
          </p:cNvSpPr>
          <p:nvPr>
            <p:ph type="title"/>
          </p:nvPr>
        </p:nvSpPr>
        <p:spPr/>
        <p:txBody>
          <a:bodyPr>
            <a:noAutofit/>
          </a:bodyPr>
          <a:lstStyle/>
          <a:p>
            <a:r>
              <a:rPr lang="en-US" dirty="0" smtClean="0"/>
              <a:t>Data suppliers: Overview</a:t>
            </a:r>
            <a:endParaRPr lang="en-US" dirty="0"/>
          </a:p>
        </p:txBody>
      </p:sp>
      <p:sp>
        <p:nvSpPr>
          <p:cNvPr id="5" name="Content Placeholder 2"/>
          <p:cNvSpPr txBox="1">
            <a:spLocks/>
          </p:cNvSpPr>
          <p:nvPr/>
        </p:nvSpPr>
        <p:spPr>
          <a:xfrm>
            <a:off x="189985" y="1199062"/>
            <a:ext cx="8229600" cy="6297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t>3</a:t>
            </a:r>
            <a:r>
              <a:rPr lang="en-US" sz="2000" baseline="30000" dirty="0" smtClean="0"/>
              <a:t>rd</a:t>
            </a:r>
            <a:r>
              <a:rPr lang="en-US" sz="2000" dirty="0" smtClean="0"/>
              <a:t> party ecosystem is a checkerboard of firms that offer consumer information in nearly every category</a:t>
            </a:r>
            <a:endParaRPr kumimoji="0" lang="en-US" sz="18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44" name="Rounded Rectangle 43"/>
          <p:cNvSpPr/>
          <p:nvPr/>
        </p:nvSpPr>
        <p:spPr>
          <a:xfrm>
            <a:off x="303082" y="2578996"/>
            <a:ext cx="1354268" cy="6143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a:p>
        </p:txBody>
      </p:sp>
      <p:sp>
        <p:nvSpPr>
          <p:cNvPr id="45" name="Content Placeholder 2"/>
          <p:cNvSpPr txBox="1">
            <a:spLocks/>
          </p:cNvSpPr>
          <p:nvPr/>
        </p:nvSpPr>
        <p:spPr>
          <a:xfrm>
            <a:off x="423110" y="2626621"/>
            <a:ext cx="1037624" cy="476355"/>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General</a:t>
            </a:r>
            <a:r>
              <a:rPr kumimoji="0" lang="en-US" sz="1200" b="1" i="0" u="none" strike="noStrike" kern="1200" cap="none" spc="0" normalizeH="0" noProof="0" dirty="0" smtClean="0">
                <a:ln>
                  <a:noFill/>
                </a:ln>
                <a:effectLst/>
                <a:uLnTx/>
                <a:uFillTx/>
                <a:latin typeface="+mn-lt"/>
                <a:ea typeface="+mn-ea"/>
                <a:cs typeface="+mn-cs"/>
              </a:rPr>
              <a:t> Purpose</a:t>
            </a:r>
            <a:endParaRPr kumimoji="0" lang="en-US" sz="1100" b="1" i="0" u="none" strike="noStrike" kern="1200" cap="none" spc="0" normalizeH="0" baseline="0" noProof="0" dirty="0" smtClean="0">
              <a:ln>
                <a:noFill/>
              </a:ln>
              <a:effectLst/>
              <a:uLnTx/>
              <a:uFillTx/>
              <a:latin typeface="+mn-lt"/>
              <a:ea typeface="+mn-ea"/>
              <a:cs typeface="+mn-cs"/>
            </a:endParaRPr>
          </a:p>
        </p:txBody>
      </p:sp>
      <p:sp>
        <p:nvSpPr>
          <p:cNvPr id="19" name="Rounded Rectangle 18"/>
          <p:cNvSpPr/>
          <p:nvPr/>
        </p:nvSpPr>
        <p:spPr>
          <a:xfrm>
            <a:off x="331657" y="3936205"/>
            <a:ext cx="1354268" cy="6143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a:p>
        </p:txBody>
      </p:sp>
      <p:sp>
        <p:nvSpPr>
          <p:cNvPr id="20" name="Content Placeholder 2"/>
          <p:cNvSpPr txBox="1">
            <a:spLocks/>
          </p:cNvSpPr>
          <p:nvPr/>
        </p:nvSpPr>
        <p:spPr>
          <a:xfrm>
            <a:off x="475735" y="4106466"/>
            <a:ext cx="1037624" cy="264320"/>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TV Audience</a:t>
            </a:r>
            <a:endParaRPr kumimoji="0" lang="en-US" sz="1100" b="1" i="0" u="none" strike="noStrike" kern="1200" cap="none" spc="0" normalizeH="0" baseline="0" noProof="0" dirty="0" smtClean="0">
              <a:ln>
                <a:noFill/>
              </a:ln>
              <a:effectLst/>
              <a:uLnTx/>
              <a:uFillTx/>
              <a:latin typeface="+mn-lt"/>
              <a:ea typeface="+mn-ea"/>
              <a:cs typeface="+mn-cs"/>
            </a:endParaRPr>
          </a:p>
        </p:txBody>
      </p:sp>
      <p:sp>
        <p:nvSpPr>
          <p:cNvPr id="21" name="Rounded Rectangle 20"/>
          <p:cNvSpPr/>
          <p:nvPr/>
        </p:nvSpPr>
        <p:spPr>
          <a:xfrm>
            <a:off x="331657" y="4988718"/>
            <a:ext cx="1354268" cy="61436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a:p>
        </p:txBody>
      </p:sp>
      <p:sp>
        <p:nvSpPr>
          <p:cNvPr id="22" name="Content Placeholder 2"/>
          <p:cNvSpPr txBox="1">
            <a:spLocks/>
          </p:cNvSpPr>
          <p:nvPr/>
        </p:nvSpPr>
        <p:spPr>
          <a:xfrm>
            <a:off x="437635" y="5122069"/>
            <a:ext cx="1037624" cy="326232"/>
          </a:xfrm>
          <a:prstGeom prst="rect">
            <a:avLst/>
          </a:prstGeom>
        </p:spPr>
        <p:txBody>
          <a:bodyPr>
            <a:noAutofit/>
          </a:bodyPr>
          <a:lstStyle/>
          <a:p>
            <a:pPr marR="0" lvl="0" indent="-342900" algn="ctr" defTabSz="457200" rtl="0" eaLnBrk="1" fontAlgn="auto" latinLnBrk="0" hangingPunct="1">
              <a:lnSpc>
                <a:spcPct val="100000"/>
              </a:lnSpc>
              <a:spcAft>
                <a:spcPts val="0"/>
              </a:spcAft>
              <a:buClrTx/>
              <a:buSzTx/>
              <a:tabLst/>
              <a:defRPr/>
            </a:pPr>
            <a:r>
              <a:rPr kumimoji="0" lang="en-US" sz="1200" b="1" i="0" u="none" strike="noStrike" kern="1200" cap="none" spc="0" normalizeH="0" baseline="0" noProof="0" dirty="0" smtClean="0">
                <a:ln>
                  <a:noFill/>
                </a:ln>
                <a:effectLst/>
                <a:uLnTx/>
                <a:uFillTx/>
                <a:latin typeface="+mn-lt"/>
                <a:ea typeface="+mn-ea"/>
                <a:cs typeface="+mn-cs"/>
              </a:rPr>
              <a:t>Specialty</a:t>
            </a:r>
            <a:endParaRPr kumimoji="0" lang="en-US" sz="1100" b="1" i="0" u="none" strike="noStrike" kern="1200" cap="none" spc="0" normalizeH="0" baseline="0" noProof="0" dirty="0" smtClean="0">
              <a:ln>
                <a:noFill/>
              </a:ln>
              <a:effectLst/>
              <a:uLnTx/>
              <a:uFillTx/>
              <a:latin typeface="+mn-lt"/>
              <a:ea typeface="+mn-ea"/>
              <a:cs typeface="+mn-cs"/>
            </a:endParaRPr>
          </a:p>
        </p:txBody>
      </p:sp>
      <p:sp>
        <p:nvSpPr>
          <p:cNvPr id="11" name="Content Placeholder 2"/>
          <p:cNvSpPr txBox="1">
            <a:spLocks/>
          </p:cNvSpPr>
          <p:nvPr/>
        </p:nvSpPr>
        <p:spPr>
          <a:xfrm>
            <a:off x="1724025" y="2287396"/>
            <a:ext cx="6848475" cy="1217804"/>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Core consumer data sourced from credit transactions and census data</a:t>
            </a:r>
            <a:r>
              <a:rPr kumimoji="0" lang="en-US" sz="160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Offer multi-category</a:t>
            </a:r>
            <a:r>
              <a:rPr kumimoji="0" lang="en-US" sz="1600" i="0" u="none" strike="noStrike" kern="1200" cap="none" spc="0" normalizeH="0" noProof="0" dirty="0" smtClean="0">
                <a:ln>
                  <a:noFill/>
                </a:ln>
                <a:solidFill>
                  <a:schemeClr val="tx1"/>
                </a:solidFill>
                <a:effectLst/>
                <a:uLnTx/>
                <a:uFillTx/>
                <a:latin typeface="+mn-lt"/>
                <a:ea typeface="+mn-ea"/>
                <a:cs typeface="+mn-cs"/>
              </a:rPr>
              <a:t> data</a:t>
            </a: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Direct marketing legacy</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baseline="0" noProof="0" dirty="0" smtClean="0">
                <a:ln>
                  <a:noFill/>
                </a:ln>
                <a:solidFill>
                  <a:srgbClr val="374651"/>
                </a:solidFill>
                <a:effectLst/>
                <a:uLnTx/>
                <a:uFillTx/>
                <a:latin typeface="+mn-lt"/>
                <a:ea typeface="+mn-ea"/>
                <a:cs typeface="+mn-cs"/>
              </a:rPr>
              <a:t>Newer entrants focus on digital</a:t>
            </a:r>
            <a:r>
              <a:rPr kumimoji="0" lang="en-US" sz="1600" i="0" u="none" strike="noStrike" kern="1200" cap="none" spc="0" normalizeH="0" noProof="0" dirty="0" smtClean="0">
                <a:ln>
                  <a:noFill/>
                </a:ln>
                <a:solidFill>
                  <a:srgbClr val="374651"/>
                </a:solidFill>
                <a:effectLst/>
                <a:uLnTx/>
                <a:uFillTx/>
                <a:latin typeface="+mn-lt"/>
                <a:ea typeface="+mn-ea"/>
                <a:cs typeface="+mn-cs"/>
              </a:rPr>
              <a:t> behavior</a:t>
            </a:r>
            <a:endParaRPr kumimoji="0" lang="en-US" sz="14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12" name="Content Placeholder 2"/>
          <p:cNvSpPr txBox="1">
            <a:spLocks/>
          </p:cNvSpPr>
          <p:nvPr/>
        </p:nvSpPr>
        <p:spPr>
          <a:xfrm>
            <a:off x="1838325" y="3933825"/>
            <a:ext cx="6848475" cy="713186"/>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3</a:t>
            </a:r>
            <a:r>
              <a:rPr lang="en-US" sz="1600" baseline="30000" dirty="0" smtClean="0"/>
              <a:t>rd</a:t>
            </a:r>
            <a:r>
              <a:rPr lang="en-US" sz="1600" dirty="0" smtClean="0"/>
              <a:t> party processors of digital set top box data</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i="0" u="none" strike="noStrike" kern="1200" cap="none" spc="0" normalizeH="0" noProof="0" dirty="0" smtClean="0">
                <a:ln>
                  <a:noFill/>
                </a:ln>
                <a:solidFill>
                  <a:srgbClr val="374651"/>
                </a:solidFill>
                <a:effectLst/>
                <a:uLnTx/>
                <a:uFillTx/>
                <a:latin typeface="+mn-lt"/>
                <a:ea typeface="+mn-ea"/>
                <a:cs typeface="+mn-cs"/>
              </a:rPr>
              <a:t>Match TV data with consumer descriptors from general purpose firms</a:t>
            </a:r>
            <a:endParaRPr kumimoji="0" lang="en-US" sz="1400" i="0" u="none" strike="noStrike" kern="1200" cap="none" spc="0" normalizeH="0" baseline="0" noProof="0" dirty="0" smtClean="0">
              <a:ln>
                <a:noFill/>
              </a:ln>
              <a:solidFill>
                <a:srgbClr val="374651"/>
              </a:solidFill>
              <a:effectLst/>
              <a:uLnTx/>
              <a:uFillTx/>
              <a:latin typeface="+mn-lt"/>
              <a:ea typeface="+mn-ea"/>
              <a:cs typeface="+mn-cs"/>
            </a:endParaRPr>
          </a:p>
        </p:txBody>
      </p:sp>
      <p:sp>
        <p:nvSpPr>
          <p:cNvPr id="14" name="Content Placeholder 2"/>
          <p:cNvSpPr txBox="1">
            <a:spLocks/>
          </p:cNvSpPr>
          <p:nvPr/>
        </p:nvSpPr>
        <p:spPr>
          <a:xfrm>
            <a:off x="1838325" y="5093493"/>
            <a:ext cx="6848475" cy="459583"/>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Focus on one or two categories of data; e.g., Hispanic consumers, movers, medical</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i="0" u="none" strike="noStrike" kern="1200" cap="none" spc="0" normalizeH="0" baseline="0" noProof="0" dirty="0" smtClean="0">
              <a:ln>
                <a:noFill/>
              </a:ln>
              <a:solidFill>
                <a:srgbClr val="374651"/>
              </a:solidFill>
              <a:effectLst/>
              <a:uLnTx/>
              <a:uFillTx/>
              <a:latin typeface="+mn-lt"/>
              <a:ea typeface="+mn-ea"/>
              <a:cs typeface="+mn-cs"/>
            </a:endParaRPr>
          </a:p>
        </p:txBody>
      </p:sp>
    </p:spTree>
    <p:extLst>
      <p:ext uri="{BB962C8B-B14F-4D97-AF65-F5344CB8AC3E}">
        <p14:creationId xmlns="" xmlns:p14="http://schemas.microsoft.com/office/powerpoint/2010/main" val="365128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Users: Data Quality Generally Considered Good*</a:t>
            </a:r>
            <a:endParaRPr lang="en-US" dirty="0"/>
          </a:p>
        </p:txBody>
      </p:sp>
      <p:sp>
        <p:nvSpPr>
          <p:cNvPr id="5" name="Slide Number Placeholder 4"/>
          <p:cNvSpPr>
            <a:spLocks noGrp="1"/>
          </p:cNvSpPr>
          <p:nvPr>
            <p:ph type="sldNum" sz="quarter" idx="12"/>
          </p:nvPr>
        </p:nvSpPr>
        <p:spPr/>
        <p:txBody>
          <a:bodyPr/>
          <a:lstStyle/>
          <a:p>
            <a:fld id="{644C0771-90DA-4347-A4CD-706BC3E871B1}" type="slidenum">
              <a:rPr lang="en-US" smtClean="0"/>
              <a:pPr/>
              <a:t>6</a:t>
            </a:fld>
            <a:endParaRPr lang="en-US"/>
          </a:p>
        </p:txBody>
      </p:sp>
      <p:pic>
        <p:nvPicPr>
          <p:cNvPr id="1027" name="Picture 3" descr="C:\Users\Gerard\Desktop\Stuff\MA Pics\MA pix final\CIMM Presentation Document\Data Quality.jpg"/>
          <p:cNvPicPr>
            <a:picLocks noChangeAspect="1" noChangeArrowheads="1"/>
          </p:cNvPicPr>
          <p:nvPr/>
        </p:nvPicPr>
        <p:blipFill>
          <a:blip r:embed="rId2"/>
          <a:srcRect/>
          <a:stretch>
            <a:fillRect/>
          </a:stretch>
        </p:blipFill>
        <p:spPr bwMode="auto">
          <a:xfrm>
            <a:off x="2709169" y="1282083"/>
            <a:ext cx="3844031" cy="2083843"/>
          </a:xfrm>
          <a:prstGeom prst="rect">
            <a:avLst/>
          </a:prstGeom>
          <a:noFill/>
        </p:spPr>
      </p:pic>
      <p:sp>
        <p:nvSpPr>
          <p:cNvPr id="9" name="TextBox 8"/>
          <p:cNvSpPr txBox="1"/>
          <p:nvPr/>
        </p:nvSpPr>
        <p:spPr>
          <a:xfrm>
            <a:off x="222802" y="3574669"/>
            <a:ext cx="8144390" cy="2246769"/>
          </a:xfrm>
          <a:prstGeom prst="rect">
            <a:avLst/>
          </a:prstGeom>
          <a:noFill/>
        </p:spPr>
        <p:txBody>
          <a:bodyPr wrap="square" rtlCol="0">
            <a:spAutoFit/>
          </a:bodyPr>
          <a:lstStyle/>
          <a:p>
            <a:pPr>
              <a:buFont typeface="Arial" pitchFamily="34" charset="0"/>
              <a:buChar char="•"/>
            </a:pPr>
            <a:r>
              <a:rPr lang="en-US" sz="2000" dirty="0" smtClean="0"/>
              <a:t> Larger firms perceived as having higher quality, established QA processes</a:t>
            </a:r>
          </a:p>
          <a:p>
            <a:pPr>
              <a:buFont typeface="Arial" pitchFamily="34" charset="0"/>
              <a:buChar char="•"/>
            </a:pPr>
            <a:endParaRPr lang="en-US" sz="2000" dirty="0" smtClean="0"/>
          </a:p>
          <a:p>
            <a:pPr>
              <a:buFont typeface="Arial" pitchFamily="34" charset="0"/>
              <a:buChar char="•"/>
            </a:pPr>
            <a:r>
              <a:rPr lang="en-US" sz="2000" dirty="0" smtClean="0"/>
              <a:t> No one firm is the undisputed leader across all categories/services</a:t>
            </a:r>
          </a:p>
          <a:p>
            <a:pPr lvl="1">
              <a:buFont typeface="Courier New" pitchFamily="49" charset="0"/>
              <a:buChar char="o"/>
            </a:pPr>
            <a:r>
              <a:rPr lang="en-US" sz="2000" dirty="0" smtClean="0"/>
              <a:t> </a:t>
            </a:r>
            <a:r>
              <a:rPr lang="en-US" dirty="0" smtClean="0"/>
              <a:t>Suppliers tend to excel in particular categories; e.g., automotive vs. CPG</a:t>
            </a:r>
          </a:p>
          <a:p>
            <a:pPr>
              <a:buFont typeface="Arial" pitchFamily="34" charset="0"/>
              <a:buChar char="•"/>
            </a:pPr>
            <a:endParaRPr lang="en-US" sz="2000" dirty="0" smtClean="0"/>
          </a:p>
          <a:p>
            <a:pPr>
              <a:buFont typeface="Arial" pitchFamily="34" charset="0"/>
              <a:buChar char="•"/>
            </a:pPr>
            <a:r>
              <a:rPr lang="en-US" sz="2000" dirty="0" smtClean="0"/>
              <a:t> 3</a:t>
            </a:r>
            <a:r>
              <a:rPr lang="en-US" sz="2000" baseline="30000" dirty="0" smtClean="0"/>
              <a:t>rd</a:t>
            </a:r>
            <a:r>
              <a:rPr lang="en-US" sz="2000" dirty="0" smtClean="0"/>
              <a:t> party data makes advertising/marketing campaigns more effective </a:t>
            </a:r>
          </a:p>
          <a:p>
            <a:r>
              <a:rPr lang="en-US" sz="2000" dirty="0" smtClean="0"/>
              <a:t>  *BUT there’s room for improvement  </a:t>
            </a:r>
            <a:endParaRPr lang="en-US" sz="2000" dirty="0"/>
          </a:p>
        </p:txBody>
      </p:sp>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Users: Consumer Segments Top Quality Issue</a:t>
            </a:r>
            <a:endParaRPr lang="en-US" dirty="0"/>
          </a:p>
        </p:txBody>
      </p:sp>
      <p:sp>
        <p:nvSpPr>
          <p:cNvPr id="5" name="Slide Number Placeholder 4"/>
          <p:cNvSpPr>
            <a:spLocks noGrp="1"/>
          </p:cNvSpPr>
          <p:nvPr>
            <p:ph type="sldNum" sz="quarter" idx="12"/>
          </p:nvPr>
        </p:nvSpPr>
        <p:spPr/>
        <p:txBody>
          <a:bodyPr/>
          <a:lstStyle/>
          <a:p>
            <a:fld id="{644C0771-90DA-4347-A4CD-706BC3E871B1}" type="slidenum">
              <a:rPr lang="en-US" smtClean="0"/>
              <a:pPr/>
              <a:t>7</a:t>
            </a:fld>
            <a:endParaRPr lang="en-US"/>
          </a:p>
        </p:txBody>
      </p:sp>
      <p:pic>
        <p:nvPicPr>
          <p:cNvPr id="6" name="Picture 2" descr="http://upload.wikimedia.org/wikipedia/commons/b/b8/Group_people_icon.jpg"/>
          <p:cNvPicPr>
            <a:picLocks noChangeAspect="1" noChangeArrowheads="1"/>
          </p:cNvPicPr>
          <p:nvPr/>
        </p:nvPicPr>
        <p:blipFill>
          <a:blip r:embed="rId2" cstate="print"/>
          <a:srcRect/>
          <a:stretch>
            <a:fillRect/>
          </a:stretch>
        </p:blipFill>
        <p:spPr bwMode="auto">
          <a:xfrm>
            <a:off x="2905957" y="1619249"/>
            <a:ext cx="2467088" cy="1638301"/>
          </a:xfrm>
          <a:prstGeom prst="rect">
            <a:avLst/>
          </a:prstGeom>
          <a:noFill/>
        </p:spPr>
      </p:pic>
      <p:sp>
        <p:nvSpPr>
          <p:cNvPr id="8" name="TextBox 7"/>
          <p:cNvSpPr txBox="1"/>
          <p:nvPr/>
        </p:nvSpPr>
        <p:spPr>
          <a:xfrm>
            <a:off x="338216" y="3423743"/>
            <a:ext cx="8144390" cy="2246769"/>
          </a:xfrm>
          <a:prstGeom prst="rect">
            <a:avLst/>
          </a:prstGeom>
          <a:noFill/>
        </p:spPr>
        <p:txBody>
          <a:bodyPr wrap="square" rtlCol="0">
            <a:spAutoFit/>
          </a:bodyPr>
          <a:lstStyle/>
          <a:p>
            <a:pPr>
              <a:buFont typeface="Arial" pitchFamily="34" charset="0"/>
              <a:buChar char="•"/>
            </a:pPr>
            <a:r>
              <a:rPr lang="en-US" sz="2000" dirty="0" smtClean="0"/>
              <a:t> Consumer authentication – How do we know it’s a male 18-34?  </a:t>
            </a:r>
          </a:p>
          <a:p>
            <a:pPr>
              <a:buFont typeface="Arial" pitchFamily="34" charset="0"/>
              <a:buChar char="•"/>
            </a:pPr>
            <a:r>
              <a:rPr lang="en-US" sz="2000" dirty="0" smtClean="0"/>
              <a:t> HH vs. persons data – a key issue for authentication and target creation</a:t>
            </a:r>
          </a:p>
          <a:p>
            <a:pPr>
              <a:buFont typeface="Arial" pitchFamily="34" charset="0"/>
              <a:buChar char="•"/>
            </a:pPr>
            <a:r>
              <a:rPr lang="en-US" sz="2000" dirty="0" smtClean="0"/>
              <a:t> Modeled targets </a:t>
            </a:r>
          </a:p>
          <a:p>
            <a:pPr lvl="1">
              <a:buFont typeface="Arial" pitchFamily="34" charset="0"/>
              <a:buChar char="•"/>
            </a:pPr>
            <a:r>
              <a:rPr lang="en-US" sz="2000" dirty="0" smtClean="0"/>
              <a:t> How effective is target for driving sales?</a:t>
            </a:r>
          </a:p>
          <a:p>
            <a:pPr lvl="1">
              <a:buFont typeface="Arial" pitchFamily="34" charset="0"/>
              <a:buChar char="•"/>
            </a:pPr>
            <a:r>
              <a:rPr lang="en-US" sz="2000" dirty="0" smtClean="0"/>
              <a:t> Key variables driving the modeled target</a:t>
            </a:r>
          </a:p>
          <a:p>
            <a:pPr>
              <a:buFont typeface="Arial" pitchFamily="34" charset="0"/>
              <a:buChar char="•"/>
            </a:pPr>
            <a:r>
              <a:rPr lang="en-US" sz="2000" dirty="0" smtClean="0"/>
              <a:t> Data </a:t>
            </a:r>
            <a:r>
              <a:rPr lang="en-US" sz="2000" dirty="0" err="1" smtClean="0"/>
              <a:t>recency</a:t>
            </a:r>
            <a:r>
              <a:rPr lang="en-US" sz="2000" dirty="0" smtClean="0"/>
              <a:t> – identifying in-market consumers; about to purchase vs. already purchased</a:t>
            </a:r>
            <a:endParaRPr lang="en-US" sz="2000" dirty="0"/>
          </a:p>
        </p:txBody>
      </p:sp>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Users: Data Transparency for Better Decisions</a:t>
            </a:r>
            <a:endParaRPr lang="en-US" dirty="0"/>
          </a:p>
        </p:txBody>
      </p:sp>
      <p:sp>
        <p:nvSpPr>
          <p:cNvPr id="5" name="Slide Number Placeholder 4"/>
          <p:cNvSpPr>
            <a:spLocks noGrp="1"/>
          </p:cNvSpPr>
          <p:nvPr>
            <p:ph type="sldNum" sz="quarter" idx="12"/>
          </p:nvPr>
        </p:nvSpPr>
        <p:spPr/>
        <p:txBody>
          <a:bodyPr/>
          <a:lstStyle/>
          <a:p>
            <a:fld id="{644C0771-90DA-4347-A4CD-706BC3E871B1}" type="slidenum">
              <a:rPr lang="en-US" smtClean="0"/>
              <a:pPr/>
              <a:t>8</a:t>
            </a:fld>
            <a:endParaRPr lang="en-US"/>
          </a:p>
        </p:txBody>
      </p:sp>
      <p:pic>
        <p:nvPicPr>
          <p:cNvPr id="2050" name="Picture 2" descr="C:\Users\Gerard\Desktop\Pre-Mediated Media\CIMM\CIMM Data Quality\CIMM Presentation Document\Data Transparency.jpg"/>
          <p:cNvPicPr>
            <a:picLocks noChangeAspect="1" noChangeArrowheads="1"/>
          </p:cNvPicPr>
          <p:nvPr/>
        </p:nvPicPr>
        <p:blipFill>
          <a:blip r:embed="rId2"/>
          <a:srcRect/>
          <a:stretch>
            <a:fillRect/>
          </a:stretch>
        </p:blipFill>
        <p:spPr bwMode="auto">
          <a:xfrm>
            <a:off x="2610035" y="1110282"/>
            <a:ext cx="3577701" cy="1996899"/>
          </a:xfrm>
          <a:prstGeom prst="rect">
            <a:avLst/>
          </a:prstGeom>
          <a:noFill/>
        </p:spPr>
      </p:pic>
      <p:sp>
        <p:nvSpPr>
          <p:cNvPr id="6" name="TextBox 5"/>
          <p:cNvSpPr txBox="1"/>
          <p:nvPr/>
        </p:nvSpPr>
        <p:spPr>
          <a:xfrm>
            <a:off x="338216" y="3275860"/>
            <a:ext cx="8348584" cy="2554545"/>
          </a:xfrm>
          <a:prstGeom prst="rect">
            <a:avLst/>
          </a:prstGeom>
          <a:noFill/>
        </p:spPr>
        <p:txBody>
          <a:bodyPr wrap="square" rtlCol="0">
            <a:spAutoFit/>
          </a:bodyPr>
          <a:lstStyle/>
          <a:p>
            <a:pPr>
              <a:buFont typeface="Arial" pitchFamily="34" charset="0"/>
              <a:buChar char="•"/>
            </a:pPr>
            <a:r>
              <a:rPr lang="en-US" sz="2000" dirty="0" smtClean="0"/>
              <a:t> The Need To Know – no data set perfect but must be informed of limitations to assess impact on decision making</a:t>
            </a:r>
          </a:p>
          <a:p>
            <a:pPr>
              <a:buFont typeface="Arial" pitchFamily="34" charset="0"/>
              <a:buChar char="•"/>
            </a:pPr>
            <a:endParaRPr lang="en-US" sz="2000" dirty="0" smtClean="0"/>
          </a:p>
          <a:p>
            <a:pPr>
              <a:buFont typeface="Arial" pitchFamily="34" charset="0"/>
              <a:buChar char="•"/>
            </a:pPr>
            <a:r>
              <a:rPr lang="en-US" sz="2000" dirty="0" smtClean="0"/>
              <a:t> Vagueness – detail on data source, model components, model approach, etc</a:t>
            </a:r>
          </a:p>
          <a:p>
            <a:pPr lvl="1">
              <a:buFont typeface="Arial" pitchFamily="34" charset="0"/>
              <a:buChar char="•"/>
            </a:pPr>
            <a:r>
              <a:rPr lang="en-US" sz="2000" dirty="0" smtClean="0"/>
              <a:t> Advertiser: </a:t>
            </a:r>
            <a:r>
              <a:rPr lang="en-US" sz="2000" i="1" dirty="0" smtClean="0"/>
              <a:t>“If they’re not forthcoming . . . we don’t work with them.” </a:t>
            </a:r>
          </a:p>
          <a:p>
            <a:pPr>
              <a:buFont typeface="Arial" pitchFamily="34" charset="0"/>
              <a:buChar char="•"/>
            </a:pPr>
            <a:endParaRPr lang="en-US" sz="2000" i="1" dirty="0" smtClean="0"/>
          </a:p>
          <a:p>
            <a:pPr>
              <a:buFont typeface="Arial" pitchFamily="34" charset="0"/>
              <a:buChar char="•"/>
            </a:pPr>
            <a:r>
              <a:rPr lang="en-US" sz="2000" i="1" dirty="0" smtClean="0"/>
              <a:t> </a:t>
            </a:r>
            <a:r>
              <a:rPr lang="en-US" sz="2000" dirty="0" smtClean="0"/>
              <a:t>Large 3</a:t>
            </a:r>
            <a:r>
              <a:rPr lang="en-US" sz="2000" baseline="30000" dirty="0" smtClean="0"/>
              <a:t>rd</a:t>
            </a:r>
            <a:r>
              <a:rPr lang="en-US" sz="2000" dirty="0" smtClean="0"/>
              <a:t> party suppliers considered to be more transparent, digital technology platforms less so</a:t>
            </a:r>
            <a:endParaRPr lang="en-US" sz="2000" i="1" dirty="0"/>
          </a:p>
        </p:txBody>
      </p:sp>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Users: Modeled Target Transparency</a:t>
            </a:r>
            <a:endParaRPr lang="en-US" dirty="0"/>
          </a:p>
        </p:txBody>
      </p:sp>
      <p:sp>
        <p:nvSpPr>
          <p:cNvPr id="5" name="Slide Number Placeholder 4"/>
          <p:cNvSpPr>
            <a:spLocks noGrp="1"/>
          </p:cNvSpPr>
          <p:nvPr>
            <p:ph type="sldNum" sz="quarter" idx="12"/>
          </p:nvPr>
        </p:nvSpPr>
        <p:spPr/>
        <p:txBody>
          <a:bodyPr/>
          <a:lstStyle/>
          <a:p>
            <a:fld id="{644C0771-90DA-4347-A4CD-706BC3E871B1}" type="slidenum">
              <a:rPr lang="en-US" smtClean="0"/>
              <a:pPr/>
              <a:t>9</a:t>
            </a:fld>
            <a:endParaRPr lang="en-US"/>
          </a:p>
        </p:txBody>
      </p:sp>
      <p:sp>
        <p:nvSpPr>
          <p:cNvPr id="7" name="Content Placeholder 2"/>
          <p:cNvSpPr txBox="1">
            <a:spLocks/>
          </p:cNvSpPr>
          <p:nvPr/>
        </p:nvSpPr>
        <p:spPr>
          <a:xfrm>
            <a:off x="353026" y="1199062"/>
            <a:ext cx="8229600" cy="1061538"/>
          </a:xfrm>
          <a:prstGeom prst="rect">
            <a:avLst/>
          </a:prstGeom>
        </p:spPr>
        <p:txBody>
          <a:bodyPr>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What % of total target are actual consumers vs. </a:t>
            </a:r>
            <a:r>
              <a:rPr lang="en-US" sz="2000" dirty="0" smtClean="0"/>
              <a:t>modeled?</a:t>
            </a:r>
          </a:p>
          <a:p>
            <a:pPr marL="342900" marR="0" lvl="0" indent="-342900" algn="l" defTabSz="457200" rtl="0" eaLnBrk="1" fontAlgn="auto" latinLnBrk="0" hangingPunct="1">
              <a:lnSpc>
                <a:spcPct val="100000"/>
              </a:lnSpc>
              <a:spcBef>
                <a:spcPct val="20000"/>
              </a:spcBef>
              <a:spcAft>
                <a:spcPts val="0"/>
              </a:spcAft>
              <a:buClrTx/>
              <a:buSzTx/>
              <a:tabLst/>
              <a:defRPr/>
            </a:pPr>
            <a:r>
              <a:rPr lang="en-US" sz="2000" dirty="0" smtClean="0"/>
              <a:t>What are key model variables?</a:t>
            </a:r>
          </a:p>
          <a:p>
            <a:pPr marL="342900" marR="0" lvl="0" indent="-342900" algn="l" defTabSz="457200" rtl="0" eaLnBrk="1" fontAlgn="auto" latinLnBrk="0" hangingPunct="1">
              <a:lnSpc>
                <a:spcPct val="100000"/>
              </a:lnSpc>
              <a:spcBef>
                <a:spcPct val="20000"/>
              </a:spcBef>
              <a:spcAft>
                <a:spcPts val="0"/>
              </a:spcAft>
              <a:buClrTx/>
              <a:buSzTx/>
              <a:tabLst/>
              <a:defRPr/>
            </a:pPr>
            <a:r>
              <a:rPr lang="en-US" sz="2000" dirty="0" smtClean="0"/>
              <a:t>What is the modeled-target ROI vs. the actual consumer target?</a:t>
            </a:r>
          </a:p>
        </p:txBody>
      </p:sp>
      <p:pic>
        <p:nvPicPr>
          <p:cNvPr id="15"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467632" y="4492714"/>
            <a:ext cx="166580" cy="309363"/>
          </a:xfrm>
          <a:prstGeom prst="rect">
            <a:avLst/>
          </a:prstGeom>
          <a:noFill/>
        </p:spPr>
      </p:pic>
      <p:pic>
        <p:nvPicPr>
          <p:cNvPr id="16"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753002" y="4492714"/>
            <a:ext cx="130884" cy="309363"/>
          </a:xfrm>
          <a:prstGeom prst="rect">
            <a:avLst/>
          </a:prstGeom>
          <a:noFill/>
        </p:spPr>
      </p:pic>
      <p:pic>
        <p:nvPicPr>
          <p:cNvPr id="17"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467860" y="5013536"/>
            <a:ext cx="166580" cy="309363"/>
          </a:xfrm>
          <a:prstGeom prst="rect">
            <a:avLst/>
          </a:prstGeom>
          <a:noFill/>
        </p:spPr>
      </p:pic>
      <p:pic>
        <p:nvPicPr>
          <p:cNvPr id="18"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753230" y="5013536"/>
            <a:ext cx="130884" cy="309363"/>
          </a:xfrm>
          <a:prstGeom prst="rect">
            <a:avLst/>
          </a:prstGeom>
          <a:noFill/>
        </p:spPr>
      </p:pic>
      <p:pic>
        <p:nvPicPr>
          <p:cNvPr id="19"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994082" y="4492714"/>
            <a:ext cx="166580" cy="309363"/>
          </a:xfrm>
          <a:prstGeom prst="rect">
            <a:avLst/>
          </a:prstGeom>
          <a:noFill/>
        </p:spPr>
      </p:pic>
      <p:pic>
        <p:nvPicPr>
          <p:cNvPr id="20"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1292152" y="4492714"/>
            <a:ext cx="130884" cy="309363"/>
          </a:xfrm>
          <a:prstGeom prst="rect">
            <a:avLst/>
          </a:prstGeom>
          <a:noFill/>
        </p:spPr>
      </p:pic>
      <p:pic>
        <p:nvPicPr>
          <p:cNvPr id="21"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46154" b="1720"/>
          <a:stretch>
            <a:fillRect/>
          </a:stretch>
        </p:blipFill>
        <p:spPr bwMode="auto">
          <a:xfrm>
            <a:off x="994310" y="5013536"/>
            <a:ext cx="166580" cy="309363"/>
          </a:xfrm>
          <a:prstGeom prst="rect">
            <a:avLst/>
          </a:prstGeom>
          <a:noFill/>
        </p:spPr>
      </p:pic>
      <p:pic>
        <p:nvPicPr>
          <p:cNvPr id="22" name="Picture 4" descr="https://familyinequality.files.wordpress.com/2010/03/male-and-male-in-dress-toilet-people.jpg"/>
          <p:cNvPicPr>
            <a:picLocks noChangeAspect="1" noChangeArrowheads="1"/>
          </p:cNvPicPr>
          <p:nvPr/>
        </p:nvPicPr>
        <p:blipFill>
          <a:blip r:embed="rId2" cstate="print">
            <a:duotone>
              <a:prstClr val="black"/>
              <a:schemeClr val="accent2">
                <a:tint val="45000"/>
                <a:satMod val="400000"/>
              </a:schemeClr>
            </a:duotone>
          </a:blip>
          <a:srcRect l="3846" r="53846" b="1720"/>
          <a:stretch>
            <a:fillRect/>
          </a:stretch>
        </p:blipFill>
        <p:spPr bwMode="auto">
          <a:xfrm>
            <a:off x="1292380" y="5013536"/>
            <a:ext cx="130884" cy="309363"/>
          </a:xfrm>
          <a:prstGeom prst="rect">
            <a:avLst/>
          </a:prstGeom>
          <a:noFill/>
        </p:spPr>
      </p:pic>
      <p:grpSp>
        <p:nvGrpSpPr>
          <p:cNvPr id="151" name="Group 150"/>
          <p:cNvGrpSpPr/>
          <p:nvPr/>
        </p:nvGrpSpPr>
        <p:grpSpPr>
          <a:xfrm>
            <a:off x="2364300" y="4363068"/>
            <a:ext cx="4948680" cy="309364"/>
            <a:chOff x="2408750" y="4021590"/>
            <a:chExt cx="4948680" cy="309364"/>
          </a:xfrm>
        </p:grpSpPr>
        <p:pic>
          <p:nvPicPr>
            <p:cNvPr id="2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408750" y="4021590"/>
              <a:ext cx="130884" cy="309364"/>
            </a:xfrm>
            <a:prstGeom prst="rect">
              <a:avLst/>
            </a:prstGeom>
            <a:noFill/>
          </p:spPr>
        </p:pic>
        <p:pic>
          <p:nvPicPr>
            <p:cNvPr id="2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49830" y="4021590"/>
              <a:ext cx="166580" cy="309364"/>
            </a:xfrm>
            <a:prstGeom prst="rect">
              <a:avLst/>
            </a:prstGeom>
            <a:noFill/>
          </p:spPr>
        </p:pic>
        <p:pic>
          <p:nvPicPr>
            <p:cNvPr id="2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005050" y="4021590"/>
              <a:ext cx="130884" cy="309364"/>
            </a:xfrm>
            <a:prstGeom prst="rect">
              <a:avLst/>
            </a:prstGeom>
            <a:noFill/>
          </p:spPr>
        </p:pic>
        <p:pic>
          <p:nvPicPr>
            <p:cNvPr id="2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58518" y="4021590"/>
              <a:ext cx="166580" cy="309364"/>
            </a:xfrm>
            <a:prstGeom prst="rect">
              <a:avLst/>
            </a:prstGeom>
            <a:noFill/>
          </p:spPr>
        </p:pic>
        <p:pic>
          <p:nvPicPr>
            <p:cNvPr id="2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613738" y="4021590"/>
              <a:ext cx="130884" cy="309364"/>
            </a:xfrm>
            <a:prstGeom prst="rect">
              <a:avLst/>
            </a:prstGeom>
            <a:noFill/>
          </p:spPr>
        </p:pic>
        <p:pic>
          <p:nvPicPr>
            <p:cNvPr id="2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54818" y="4021590"/>
              <a:ext cx="166580" cy="309364"/>
            </a:xfrm>
            <a:prstGeom prst="rect">
              <a:avLst/>
            </a:prstGeom>
            <a:noFill/>
          </p:spPr>
        </p:pic>
        <p:pic>
          <p:nvPicPr>
            <p:cNvPr id="3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210038" y="4021590"/>
              <a:ext cx="130884" cy="309364"/>
            </a:xfrm>
            <a:prstGeom prst="rect">
              <a:avLst/>
            </a:prstGeom>
            <a:noFill/>
          </p:spPr>
        </p:pic>
        <p:pic>
          <p:nvPicPr>
            <p:cNvPr id="3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54088" y="4021590"/>
              <a:ext cx="166580" cy="309364"/>
            </a:xfrm>
            <a:prstGeom prst="rect">
              <a:avLst/>
            </a:prstGeom>
            <a:noFill/>
          </p:spPr>
        </p:pic>
        <p:pic>
          <p:nvPicPr>
            <p:cNvPr id="3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809308" y="4021590"/>
              <a:ext cx="130884" cy="309364"/>
            </a:xfrm>
            <a:prstGeom prst="rect">
              <a:avLst/>
            </a:prstGeom>
            <a:noFill/>
          </p:spPr>
        </p:pic>
        <p:pic>
          <p:nvPicPr>
            <p:cNvPr id="3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50388" y="4021590"/>
              <a:ext cx="166580" cy="309364"/>
            </a:xfrm>
            <a:prstGeom prst="rect">
              <a:avLst/>
            </a:prstGeom>
            <a:noFill/>
          </p:spPr>
        </p:pic>
        <p:pic>
          <p:nvPicPr>
            <p:cNvPr id="3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405608" y="4021590"/>
              <a:ext cx="130884" cy="309364"/>
            </a:xfrm>
            <a:prstGeom prst="rect">
              <a:avLst/>
            </a:prstGeom>
            <a:noFill/>
          </p:spPr>
        </p:pic>
        <p:pic>
          <p:nvPicPr>
            <p:cNvPr id="3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59076" y="4021590"/>
              <a:ext cx="166580" cy="309364"/>
            </a:xfrm>
            <a:prstGeom prst="rect">
              <a:avLst/>
            </a:prstGeom>
            <a:noFill/>
          </p:spPr>
        </p:pic>
        <p:pic>
          <p:nvPicPr>
            <p:cNvPr id="3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014296" y="4021590"/>
              <a:ext cx="130884" cy="309364"/>
            </a:xfrm>
            <a:prstGeom prst="rect">
              <a:avLst/>
            </a:prstGeom>
            <a:noFill/>
          </p:spPr>
        </p:pic>
        <p:pic>
          <p:nvPicPr>
            <p:cNvPr id="3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55376" y="4021590"/>
              <a:ext cx="166580" cy="309364"/>
            </a:xfrm>
            <a:prstGeom prst="rect">
              <a:avLst/>
            </a:prstGeom>
            <a:noFill/>
          </p:spPr>
        </p:pic>
        <p:pic>
          <p:nvPicPr>
            <p:cNvPr id="3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610596" y="4021590"/>
              <a:ext cx="130884" cy="309364"/>
            </a:xfrm>
            <a:prstGeom prst="rect">
              <a:avLst/>
            </a:prstGeom>
            <a:noFill/>
          </p:spPr>
        </p:pic>
        <p:pic>
          <p:nvPicPr>
            <p:cNvPr id="3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71326" y="4021590"/>
              <a:ext cx="166580" cy="309364"/>
            </a:xfrm>
            <a:prstGeom prst="rect">
              <a:avLst/>
            </a:prstGeom>
            <a:noFill/>
          </p:spPr>
        </p:pic>
        <p:pic>
          <p:nvPicPr>
            <p:cNvPr id="4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226546" y="4021590"/>
              <a:ext cx="130884" cy="309364"/>
            </a:xfrm>
            <a:prstGeom prst="rect">
              <a:avLst/>
            </a:prstGeom>
            <a:noFill/>
          </p:spPr>
        </p:pic>
      </p:grpSp>
      <p:grpSp>
        <p:nvGrpSpPr>
          <p:cNvPr id="152" name="Group 151"/>
          <p:cNvGrpSpPr/>
          <p:nvPr/>
        </p:nvGrpSpPr>
        <p:grpSpPr>
          <a:xfrm>
            <a:off x="2009080" y="4748996"/>
            <a:ext cx="5303900" cy="309364"/>
            <a:chOff x="2053530" y="4535940"/>
            <a:chExt cx="5303900" cy="309364"/>
          </a:xfrm>
        </p:grpSpPr>
        <p:pic>
          <p:nvPicPr>
            <p:cNvPr id="4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053530" y="4535940"/>
              <a:ext cx="166580" cy="309364"/>
            </a:xfrm>
            <a:prstGeom prst="rect">
              <a:avLst/>
            </a:prstGeom>
            <a:noFill/>
          </p:spPr>
        </p:pic>
        <p:pic>
          <p:nvPicPr>
            <p:cNvPr id="4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408750" y="4535940"/>
              <a:ext cx="130884" cy="309364"/>
            </a:xfrm>
            <a:prstGeom prst="rect">
              <a:avLst/>
            </a:prstGeom>
            <a:noFill/>
          </p:spPr>
        </p:pic>
        <p:pic>
          <p:nvPicPr>
            <p:cNvPr id="4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49830" y="4535940"/>
              <a:ext cx="166580" cy="309364"/>
            </a:xfrm>
            <a:prstGeom prst="rect">
              <a:avLst/>
            </a:prstGeom>
            <a:noFill/>
          </p:spPr>
        </p:pic>
        <p:pic>
          <p:nvPicPr>
            <p:cNvPr id="4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005050" y="4535940"/>
              <a:ext cx="130884" cy="309364"/>
            </a:xfrm>
            <a:prstGeom prst="rect">
              <a:avLst/>
            </a:prstGeom>
            <a:noFill/>
          </p:spPr>
        </p:pic>
        <p:pic>
          <p:nvPicPr>
            <p:cNvPr id="4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58518" y="4535940"/>
              <a:ext cx="166580" cy="309364"/>
            </a:xfrm>
            <a:prstGeom prst="rect">
              <a:avLst/>
            </a:prstGeom>
            <a:noFill/>
          </p:spPr>
        </p:pic>
        <p:pic>
          <p:nvPicPr>
            <p:cNvPr id="4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613738" y="4535940"/>
              <a:ext cx="130884" cy="309364"/>
            </a:xfrm>
            <a:prstGeom prst="rect">
              <a:avLst/>
            </a:prstGeom>
            <a:noFill/>
          </p:spPr>
        </p:pic>
        <p:pic>
          <p:nvPicPr>
            <p:cNvPr id="4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54818" y="4535940"/>
              <a:ext cx="166580" cy="309364"/>
            </a:xfrm>
            <a:prstGeom prst="rect">
              <a:avLst/>
            </a:prstGeom>
            <a:noFill/>
          </p:spPr>
        </p:pic>
        <p:pic>
          <p:nvPicPr>
            <p:cNvPr id="4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210038" y="4535940"/>
              <a:ext cx="130884" cy="309364"/>
            </a:xfrm>
            <a:prstGeom prst="rect">
              <a:avLst/>
            </a:prstGeom>
            <a:noFill/>
          </p:spPr>
        </p:pic>
        <p:pic>
          <p:nvPicPr>
            <p:cNvPr id="4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54088" y="4535940"/>
              <a:ext cx="166580" cy="309364"/>
            </a:xfrm>
            <a:prstGeom prst="rect">
              <a:avLst/>
            </a:prstGeom>
            <a:noFill/>
          </p:spPr>
        </p:pic>
        <p:pic>
          <p:nvPicPr>
            <p:cNvPr id="5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809308" y="4535940"/>
              <a:ext cx="130884" cy="309364"/>
            </a:xfrm>
            <a:prstGeom prst="rect">
              <a:avLst/>
            </a:prstGeom>
            <a:noFill/>
          </p:spPr>
        </p:pic>
        <p:pic>
          <p:nvPicPr>
            <p:cNvPr id="5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50388" y="4535940"/>
              <a:ext cx="166580" cy="309364"/>
            </a:xfrm>
            <a:prstGeom prst="rect">
              <a:avLst/>
            </a:prstGeom>
            <a:noFill/>
          </p:spPr>
        </p:pic>
        <p:pic>
          <p:nvPicPr>
            <p:cNvPr id="5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405608" y="4535940"/>
              <a:ext cx="130884" cy="309364"/>
            </a:xfrm>
            <a:prstGeom prst="rect">
              <a:avLst/>
            </a:prstGeom>
            <a:noFill/>
          </p:spPr>
        </p:pic>
        <p:pic>
          <p:nvPicPr>
            <p:cNvPr id="5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59076" y="4535940"/>
              <a:ext cx="166580" cy="309364"/>
            </a:xfrm>
            <a:prstGeom prst="rect">
              <a:avLst/>
            </a:prstGeom>
            <a:noFill/>
          </p:spPr>
        </p:pic>
        <p:pic>
          <p:nvPicPr>
            <p:cNvPr id="5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014296" y="4535940"/>
              <a:ext cx="130884" cy="309364"/>
            </a:xfrm>
            <a:prstGeom prst="rect">
              <a:avLst/>
            </a:prstGeom>
            <a:noFill/>
          </p:spPr>
        </p:pic>
        <p:pic>
          <p:nvPicPr>
            <p:cNvPr id="5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55376" y="4535940"/>
              <a:ext cx="166580" cy="309364"/>
            </a:xfrm>
            <a:prstGeom prst="rect">
              <a:avLst/>
            </a:prstGeom>
            <a:noFill/>
          </p:spPr>
        </p:pic>
        <p:pic>
          <p:nvPicPr>
            <p:cNvPr id="5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610596" y="4535940"/>
              <a:ext cx="130884" cy="309364"/>
            </a:xfrm>
            <a:prstGeom prst="rect">
              <a:avLst/>
            </a:prstGeom>
            <a:noFill/>
          </p:spPr>
        </p:pic>
        <p:pic>
          <p:nvPicPr>
            <p:cNvPr id="5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71326" y="4535940"/>
              <a:ext cx="166580" cy="309364"/>
            </a:xfrm>
            <a:prstGeom prst="rect">
              <a:avLst/>
            </a:prstGeom>
            <a:noFill/>
          </p:spPr>
        </p:pic>
        <p:pic>
          <p:nvPicPr>
            <p:cNvPr id="5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226546" y="4535940"/>
              <a:ext cx="130884" cy="309364"/>
            </a:xfrm>
            <a:prstGeom prst="rect">
              <a:avLst/>
            </a:prstGeom>
            <a:noFill/>
          </p:spPr>
        </p:pic>
      </p:grpSp>
      <p:grpSp>
        <p:nvGrpSpPr>
          <p:cNvPr id="149" name="Group 148"/>
          <p:cNvGrpSpPr/>
          <p:nvPr/>
        </p:nvGrpSpPr>
        <p:grpSpPr>
          <a:xfrm>
            <a:off x="3214068" y="3610008"/>
            <a:ext cx="4098912" cy="309364"/>
            <a:chOff x="3258518" y="3018962"/>
            <a:chExt cx="4098912" cy="309364"/>
          </a:xfrm>
        </p:grpSpPr>
        <p:pic>
          <p:nvPicPr>
            <p:cNvPr id="6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58518" y="3018962"/>
              <a:ext cx="166580" cy="309364"/>
            </a:xfrm>
            <a:prstGeom prst="rect">
              <a:avLst/>
            </a:prstGeom>
            <a:noFill/>
          </p:spPr>
        </p:pic>
        <p:pic>
          <p:nvPicPr>
            <p:cNvPr id="6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613738" y="3018962"/>
              <a:ext cx="130884" cy="309364"/>
            </a:xfrm>
            <a:prstGeom prst="rect">
              <a:avLst/>
            </a:prstGeom>
            <a:noFill/>
          </p:spPr>
        </p:pic>
        <p:pic>
          <p:nvPicPr>
            <p:cNvPr id="6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54818" y="3018962"/>
              <a:ext cx="166580" cy="309364"/>
            </a:xfrm>
            <a:prstGeom prst="rect">
              <a:avLst/>
            </a:prstGeom>
            <a:noFill/>
          </p:spPr>
        </p:pic>
        <p:pic>
          <p:nvPicPr>
            <p:cNvPr id="6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210038" y="3018962"/>
              <a:ext cx="130884" cy="309364"/>
            </a:xfrm>
            <a:prstGeom prst="rect">
              <a:avLst/>
            </a:prstGeom>
            <a:noFill/>
          </p:spPr>
        </p:pic>
        <p:pic>
          <p:nvPicPr>
            <p:cNvPr id="6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54088" y="3018962"/>
              <a:ext cx="166580" cy="309364"/>
            </a:xfrm>
            <a:prstGeom prst="rect">
              <a:avLst/>
            </a:prstGeom>
            <a:noFill/>
          </p:spPr>
        </p:pic>
        <p:pic>
          <p:nvPicPr>
            <p:cNvPr id="6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809308" y="3018962"/>
              <a:ext cx="130884" cy="309364"/>
            </a:xfrm>
            <a:prstGeom prst="rect">
              <a:avLst/>
            </a:prstGeom>
            <a:noFill/>
          </p:spPr>
        </p:pic>
        <p:pic>
          <p:nvPicPr>
            <p:cNvPr id="6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50388" y="3018962"/>
              <a:ext cx="166580" cy="309364"/>
            </a:xfrm>
            <a:prstGeom prst="rect">
              <a:avLst/>
            </a:prstGeom>
            <a:noFill/>
          </p:spPr>
        </p:pic>
        <p:pic>
          <p:nvPicPr>
            <p:cNvPr id="7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405608" y="3018962"/>
              <a:ext cx="130884" cy="309364"/>
            </a:xfrm>
            <a:prstGeom prst="rect">
              <a:avLst/>
            </a:prstGeom>
            <a:noFill/>
          </p:spPr>
        </p:pic>
        <p:pic>
          <p:nvPicPr>
            <p:cNvPr id="7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59076" y="3018962"/>
              <a:ext cx="166580" cy="309364"/>
            </a:xfrm>
            <a:prstGeom prst="rect">
              <a:avLst/>
            </a:prstGeom>
            <a:noFill/>
          </p:spPr>
        </p:pic>
        <p:pic>
          <p:nvPicPr>
            <p:cNvPr id="7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014296" y="3018962"/>
              <a:ext cx="130884" cy="309364"/>
            </a:xfrm>
            <a:prstGeom prst="rect">
              <a:avLst/>
            </a:prstGeom>
            <a:noFill/>
          </p:spPr>
        </p:pic>
        <p:pic>
          <p:nvPicPr>
            <p:cNvPr id="7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55376" y="3018962"/>
              <a:ext cx="166580" cy="309364"/>
            </a:xfrm>
            <a:prstGeom prst="rect">
              <a:avLst/>
            </a:prstGeom>
            <a:noFill/>
          </p:spPr>
        </p:pic>
        <p:pic>
          <p:nvPicPr>
            <p:cNvPr id="7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610596" y="3018962"/>
              <a:ext cx="130884" cy="309364"/>
            </a:xfrm>
            <a:prstGeom prst="rect">
              <a:avLst/>
            </a:prstGeom>
            <a:noFill/>
          </p:spPr>
        </p:pic>
        <p:pic>
          <p:nvPicPr>
            <p:cNvPr id="7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71326" y="3018962"/>
              <a:ext cx="166580" cy="309364"/>
            </a:xfrm>
            <a:prstGeom prst="rect">
              <a:avLst/>
            </a:prstGeom>
            <a:noFill/>
          </p:spPr>
        </p:pic>
        <p:pic>
          <p:nvPicPr>
            <p:cNvPr id="7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226546" y="3018962"/>
              <a:ext cx="130884" cy="309364"/>
            </a:xfrm>
            <a:prstGeom prst="rect">
              <a:avLst/>
            </a:prstGeom>
            <a:noFill/>
          </p:spPr>
        </p:pic>
      </p:grpSp>
      <p:grpSp>
        <p:nvGrpSpPr>
          <p:cNvPr id="150" name="Group 149"/>
          <p:cNvGrpSpPr/>
          <p:nvPr/>
        </p:nvGrpSpPr>
        <p:grpSpPr>
          <a:xfrm>
            <a:off x="2605380" y="4000379"/>
            <a:ext cx="4707600" cy="309364"/>
            <a:chOff x="2649830" y="3533312"/>
            <a:chExt cx="4707600" cy="309364"/>
          </a:xfrm>
        </p:grpSpPr>
        <p:pic>
          <p:nvPicPr>
            <p:cNvPr id="7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49830" y="3533312"/>
              <a:ext cx="166580" cy="309364"/>
            </a:xfrm>
            <a:prstGeom prst="rect">
              <a:avLst/>
            </a:prstGeom>
            <a:noFill/>
          </p:spPr>
        </p:pic>
        <p:pic>
          <p:nvPicPr>
            <p:cNvPr id="8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005050" y="3533312"/>
              <a:ext cx="130884" cy="309364"/>
            </a:xfrm>
            <a:prstGeom prst="rect">
              <a:avLst/>
            </a:prstGeom>
            <a:noFill/>
          </p:spPr>
        </p:pic>
        <p:pic>
          <p:nvPicPr>
            <p:cNvPr id="8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58518" y="3533312"/>
              <a:ext cx="166580" cy="309364"/>
            </a:xfrm>
            <a:prstGeom prst="rect">
              <a:avLst/>
            </a:prstGeom>
            <a:noFill/>
          </p:spPr>
        </p:pic>
        <p:pic>
          <p:nvPicPr>
            <p:cNvPr id="8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613738" y="3533312"/>
              <a:ext cx="130884" cy="309364"/>
            </a:xfrm>
            <a:prstGeom prst="rect">
              <a:avLst/>
            </a:prstGeom>
            <a:noFill/>
          </p:spPr>
        </p:pic>
        <p:pic>
          <p:nvPicPr>
            <p:cNvPr id="8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54818" y="3533312"/>
              <a:ext cx="166580" cy="309364"/>
            </a:xfrm>
            <a:prstGeom prst="rect">
              <a:avLst/>
            </a:prstGeom>
            <a:noFill/>
          </p:spPr>
        </p:pic>
        <p:pic>
          <p:nvPicPr>
            <p:cNvPr id="8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210038" y="3533312"/>
              <a:ext cx="130884" cy="309364"/>
            </a:xfrm>
            <a:prstGeom prst="rect">
              <a:avLst/>
            </a:prstGeom>
            <a:noFill/>
          </p:spPr>
        </p:pic>
        <p:pic>
          <p:nvPicPr>
            <p:cNvPr id="8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54088" y="3533312"/>
              <a:ext cx="166580" cy="309364"/>
            </a:xfrm>
            <a:prstGeom prst="rect">
              <a:avLst/>
            </a:prstGeom>
            <a:noFill/>
          </p:spPr>
        </p:pic>
        <p:pic>
          <p:nvPicPr>
            <p:cNvPr id="8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809308" y="3533312"/>
              <a:ext cx="130884" cy="309364"/>
            </a:xfrm>
            <a:prstGeom prst="rect">
              <a:avLst/>
            </a:prstGeom>
            <a:noFill/>
          </p:spPr>
        </p:pic>
        <p:pic>
          <p:nvPicPr>
            <p:cNvPr id="8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50388" y="3533312"/>
              <a:ext cx="166580" cy="309364"/>
            </a:xfrm>
            <a:prstGeom prst="rect">
              <a:avLst/>
            </a:prstGeom>
            <a:noFill/>
          </p:spPr>
        </p:pic>
        <p:pic>
          <p:nvPicPr>
            <p:cNvPr id="8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405608" y="3533312"/>
              <a:ext cx="130884" cy="309364"/>
            </a:xfrm>
            <a:prstGeom prst="rect">
              <a:avLst/>
            </a:prstGeom>
            <a:noFill/>
          </p:spPr>
        </p:pic>
        <p:pic>
          <p:nvPicPr>
            <p:cNvPr id="8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59076" y="3533312"/>
              <a:ext cx="166580" cy="309364"/>
            </a:xfrm>
            <a:prstGeom prst="rect">
              <a:avLst/>
            </a:prstGeom>
            <a:noFill/>
          </p:spPr>
        </p:pic>
        <p:pic>
          <p:nvPicPr>
            <p:cNvPr id="9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014296" y="3533312"/>
              <a:ext cx="130884" cy="309364"/>
            </a:xfrm>
            <a:prstGeom prst="rect">
              <a:avLst/>
            </a:prstGeom>
            <a:noFill/>
          </p:spPr>
        </p:pic>
        <p:pic>
          <p:nvPicPr>
            <p:cNvPr id="9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55376" y="3533312"/>
              <a:ext cx="166580" cy="309364"/>
            </a:xfrm>
            <a:prstGeom prst="rect">
              <a:avLst/>
            </a:prstGeom>
            <a:noFill/>
          </p:spPr>
        </p:pic>
        <p:pic>
          <p:nvPicPr>
            <p:cNvPr id="9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610596" y="3533312"/>
              <a:ext cx="130884" cy="309364"/>
            </a:xfrm>
            <a:prstGeom prst="rect">
              <a:avLst/>
            </a:prstGeom>
            <a:noFill/>
          </p:spPr>
        </p:pic>
        <p:pic>
          <p:nvPicPr>
            <p:cNvPr id="9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71326" y="3533312"/>
              <a:ext cx="166580" cy="309364"/>
            </a:xfrm>
            <a:prstGeom prst="rect">
              <a:avLst/>
            </a:prstGeom>
            <a:noFill/>
          </p:spPr>
        </p:pic>
        <p:pic>
          <p:nvPicPr>
            <p:cNvPr id="9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226546" y="3533312"/>
              <a:ext cx="130884" cy="309364"/>
            </a:xfrm>
            <a:prstGeom prst="rect">
              <a:avLst/>
            </a:prstGeom>
            <a:noFill/>
          </p:spPr>
        </p:pic>
      </p:grpSp>
      <p:grpSp>
        <p:nvGrpSpPr>
          <p:cNvPr id="153" name="Group 152"/>
          <p:cNvGrpSpPr/>
          <p:nvPr/>
        </p:nvGrpSpPr>
        <p:grpSpPr>
          <a:xfrm>
            <a:off x="2364300" y="5157304"/>
            <a:ext cx="4948680" cy="309364"/>
            <a:chOff x="2408750" y="5059417"/>
            <a:chExt cx="4948680" cy="309364"/>
          </a:xfrm>
        </p:grpSpPr>
        <p:pic>
          <p:nvPicPr>
            <p:cNvPr id="9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2408750" y="5059417"/>
              <a:ext cx="130884" cy="309364"/>
            </a:xfrm>
            <a:prstGeom prst="rect">
              <a:avLst/>
            </a:prstGeom>
            <a:noFill/>
          </p:spPr>
        </p:pic>
        <p:pic>
          <p:nvPicPr>
            <p:cNvPr id="9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49830" y="5059417"/>
              <a:ext cx="166580" cy="309364"/>
            </a:xfrm>
            <a:prstGeom prst="rect">
              <a:avLst/>
            </a:prstGeom>
            <a:noFill/>
          </p:spPr>
        </p:pic>
        <p:pic>
          <p:nvPicPr>
            <p:cNvPr id="9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005050" y="5059417"/>
              <a:ext cx="130884" cy="309364"/>
            </a:xfrm>
            <a:prstGeom prst="rect">
              <a:avLst/>
            </a:prstGeom>
            <a:noFill/>
          </p:spPr>
        </p:pic>
        <p:pic>
          <p:nvPicPr>
            <p:cNvPr id="9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58518" y="5059417"/>
              <a:ext cx="166580" cy="309364"/>
            </a:xfrm>
            <a:prstGeom prst="rect">
              <a:avLst/>
            </a:prstGeom>
            <a:noFill/>
          </p:spPr>
        </p:pic>
        <p:pic>
          <p:nvPicPr>
            <p:cNvPr id="10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613738" y="5059417"/>
              <a:ext cx="130884" cy="309364"/>
            </a:xfrm>
            <a:prstGeom prst="rect">
              <a:avLst/>
            </a:prstGeom>
            <a:noFill/>
          </p:spPr>
        </p:pic>
        <p:pic>
          <p:nvPicPr>
            <p:cNvPr id="10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54818" y="5059417"/>
              <a:ext cx="166580" cy="309364"/>
            </a:xfrm>
            <a:prstGeom prst="rect">
              <a:avLst/>
            </a:prstGeom>
            <a:noFill/>
          </p:spPr>
        </p:pic>
        <p:pic>
          <p:nvPicPr>
            <p:cNvPr id="10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210038" y="5059417"/>
              <a:ext cx="130884" cy="309364"/>
            </a:xfrm>
            <a:prstGeom prst="rect">
              <a:avLst/>
            </a:prstGeom>
            <a:noFill/>
          </p:spPr>
        </p:pic>
        <p:pic>
          <p:nvPicPr>
            <p:cNvPr id="10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54088" y="5059417"/>
              <a:ext cx="166580" cy="309364"/>
            </a:xfrm>
            <a:prstGeom prst="rect">
              <a:avLst/>
            </a:prstGeom>
            <a:noFill/>
          </p:spPr>
        </p:pic>
        <p:pic>
          <p:nvPicPr>
            <p:cNvPr id="10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809308" y="5059417"/>
              <a:ext cx="130884" cy="309364"/>
            </a:xfrm>
            <a:prstGeom prst="rect">
              <a:avLst/>
            </a:prstGeom>
            <a:noFill/>
          </p:spPr>
        </p:pic>
        <p:pic>
          <p:nvPicPr>
            <p:cNvPr id="10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50388" y="5059417"/>
              <a:ext cx="166580" cy="309364"/>
            </a:xfrm>
            <a:prstGeom prst="rect">
              <a:avLst/>
            </a:prstGeom>
            <a:noFill/>
          </p:spPr>
        </p:pic>
        <p:pic>
          <p:nvPicPr>
            <p:cNvPr id="10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405608" y="5059417"/>
              <a:ext cx="130884" cy="309364"/>
            </a:xfrm>
            <a:prstGeom prst="rect">
              <a:avLst/>
            </a:prstGeom>
            <a:noFill/>
          </p:spPr>
        </p:pic>
        <p:pic>
          <p:nvPicPr>
            <p:cNvPr id="10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59076" y="5059417"/>
              <a:ext cx="166580" cy="309364"/>
            </a:xfrm>
            <a:prstGeom prst="rect">
              <a:avLst/>
            </a:prstGeom>
            <a:noFill/>
          </p:spPr>
        </p:pic>
        <p:pic>
          <p:nvPicPr>
            <p:cNvPr id="10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014296" y="5059417"/>
              <a:ext cx="130884" cy="309364"/>
            </a:xfrm>
            <a:prstGeom prst="rect">
              <a:avLst/>
            </a:prstGeom>
            <a:noFill/>
          </p:spPr>
        </p:pic>
        <p:pic>
          <p:nvPicPr>
            <p:cNvPr id="10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55376" y="5059417"/>
              <a:ext cx="166580" cy="309364"/>
            </a:xfrm>
            <a:prstGeom prst="rect">
              <a:avLst/>
            </a:prstGeom>
            <a:noFill/>
          </p:spPr>
        </p:pic>
        <p:pic>
          <p:nvPicPr>
            <p:cNvPr id="11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610596" y="5059417"/>
              <a:ext cx="130884" cy="309364"/>
            </a:xfrm>
            <a:prstGeom prst="rect">
              <a:avLst/>
            </a:prstGeom>
            <a:noFill/>
          </p:spPr>
        </p:pic>
        <p:pic>
          <p:nvPicPr>
            <p:cNvPr id="11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71326" y="5059417"/>
              <a:ext cx="166580" cy="309364"/>
            </a:xfrm>
            <a:prstGeom prst="rect">
              <a:avLst/>
            </a:prstGeom>
            <a:noFill/>
          </p:spPr>
        </p:pic>
        <p:pic>
          <p:nvPicPr>
            <p:cNvPr id="11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226546" y="5059417"/>
              <a:ext cx="130884" cy="309364"/>
            </a:xfrm>
            <a:prstGeom prst="rect">
              <a:avLst/>
            </a:prstGeom>
            <a:noFill/>
          </p:spPr>
        </p:pic>
      </p:grpSp>
      <p:grpSp>
        <p:nvGrpSpPr>
          <p:cNvPr id="154" name="Group 153"/>
          <p:cNvGrpSpPr/>
          <p:nvPr/>
        </p:nvGrpSpPr>
        <p:grpSpPr>
          <a:xfrm>
            <a:off x="2605380" y="5522031"/>
            <a:ext cx="4707600" cy="309364"/>
            <a:chOff x="2649830" y="5573767"/>
            <a:chExt cx="4707600" cy="309364"/>
          </a:xfrm>
        </p:grpSpPr>
        <p:pic>
          <p:nvPicPr>
            <p:cNvPr id="11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2649830" y="5573767"/>
              <a:ext cx="166580" cy="309364"/>
            </a:xfrm>
            <a:prstGeom prst="rect">
              <a:avLst/>
            </a:prstGeom>
            <a:noFill/>
          </p:spPr>
        </p:pic>
        <p:pic>
          <p:nvPicPr>
            <p:cNvPr id="11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005050" y="5573767"/>
              <a:ext cx="130884" cy="309364"/>
            </a:xfrm>
            <a:prstGeom prst="rect">
              <a:avLst/>
            </a:prstGeom>
            <a:noFill/>
          </p:spPr>
        </p:pic>
        <p:pic>
          <p:nvPicPr>
            <p:cNvPr id="11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58518" y="5573767"/>
              <a:ext cx="166580" cy="309364"/>
            </a:xfrm>
            <a:prstGeom prst="rect">
              <a:avLst/>
            </a:prstGeom>
            <a:noFill/>
          </p:spPr>
        </p:pic>
        <p:pic>
          <p:nvPicPr>
            <p:cNvPr id="11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613738" y="5573767"/>
              <a:ext cx="130884" cy="309364"/>
            </a:xfrm>
            <a:prstGeom prst="rect">
              <a:avLst/>
            </a:prstGeom>
            <a:noFill/>
          </p:spPr>
        </p:pic>
        <p:pic>
          <p:nvPicPr>
            <p:cNvPr id="11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54818" y="5573767"/>
              <a:ext cx="166580" cy="309364"/>
            </a:xfrm>
            <a:prstGeom prst="rect">
              <a:avLst/>
            </a:prstGeom>
            <a:noFill/>
          </p:spPr>
        </p:pic>
        <p:pic>
          <p:nvPicPr>
            <p:cNvPr id="12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210038" y="5573767"/>
              <a:ext cx="130884" cy="309364"/>
            </a:xfrm>
            <a:prstGeom prst="rect">
              <a:avLst/>
            </a:prstGeom>
            <a:noFill/>
          </p:spPr>
        </p:pic>
        <p:pic>
          <p:nvPicPr>
            <p:cNvPr id="12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54088" y="5573767"/>
              <a:ext cx="166580" cy="309364"/>
            </a:xfrm>
            <a:prstGeom prst="rect">
              <a:avLst/>
            </a:prstGeom>
            <a:noFill/>
          </p:spPr>
        </p:pic>
        <p:pic>
          <p:nvPicPr>
            <p:cNvPr id="12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809308" y="5573767"/>
              <a:ext cx="130884" cy="309364"/>
            </a:xfrm>
            <a:prstGeom prst="rect">
              <a:avLst/>
            </a:prstGeom>
            <a:noFill/>
          </p:spPr>
        </p:pic>
        <p:pic>
          <p:nvPicPr>
            <p:cNvPr id="12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50388" y="5573767"/>
              <a:ext cx="166580" cy="309364"/>
            </a:xfrm>
            <a:prstGeom prst="rect">
              <a:avLst/>
            </a:prstGeom>
            <a:noFill/>
          </p:spPr>
        </p:pic>
        <p:pic>
          <p:nvPicPr>
            <p:cNvPr id="12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405608" y="5573767"/>
              <a:ext cx="130884" cy="309364"/>
            </a:xfrm>
            <a:prstGeom prst="rect">
              <a:avLst/>
            </a:prstGeom>
            <a:noFill/>
          </p:spPr>
        </p:pic>
        <p:pic>
          <p:nvPicPr>
            <p:cNvPr id="12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59076" y="5573767"/>
              <a:ext cx="166580" cy="309364"/>
            </a:xfrm>
            <a:prstGeom prst="rect">
              <a:avLst/>
            </a:prstGeom>
            <a:noFill/>
          </p:spPr>
        </p:pic>
        <p:pic>
          <p:nvPicPr>
            <p:cNvPr id="12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014296" y="5573767"/>
              <a:ext cx="130884" cy="309364"/>
            </a:xfrm>
            <a:prstGeom prst="rect">
              <a:avLst/>
            </a:prstGeom>
            <a:noFill/>
          </p:spPr>
        </p:pic>
        <p:pic>
          <p:nvPicPr>
            <p:cNvPr id="12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55376" y="5573767"/>
              <a:ext cx="166580" cy="309364"/>
            </a:xfrm>
            <a:prstGeom prst="rect">
              <a:avLst/>
            </a:prstGeom>
            <a:noFill/>
          </p:spPr>
        </p:pic>
        <p:pic>
          <p:nvPicPr>
            <p:cNvPr id="12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610596" y="5573767"/>
              <a:ext cx="130884" cy="309364"/>
            </a:xfrm>
            <a:prstGeom prst="rect">
              <a:avLst/>
            </a:prstGeom>
            <a:noFill/>
          </p:spPr>
        </p:pic>
        <p:pic>
          <p:nvPicPr>
            <p:cNvPr id="12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71326" y="5573767"/>
              <a:ext cx="166580" cy="309364"/>
            </a:xfrm>
            <a:prstGeom prst="rect">
              <a:avLst/>
            </a:prstGeom>
            <a:noFill/>
          </p:spPr>
        </p:pic>
        <p:pic>
          <p:nvPicPr>
            <p:cNvPr id="13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226546" y="5573767"/>
              <a:ext cx="130884" cy="309364"/>
            </a:xfrm>
            <a:prstGeom prst="rect">
              <a:avLst/>
            </a:prstGeom>
            <a:noFill/>
          </p:spPr>
        </p:pic>
      </p:grpSp>
      <p:grpSp>
        <p:nvGrpSpPr>
          <p:cNvPr id="155" name="Group 154"/>
          <p:cNvGrpSpPr/>
          <p:nvPr/>
        </p:nvGrpSpPr>
        <p:grpSpPr>
          <a:xfrm>
            <a:off x="3205612" y="5937800"/>
            <a:ext cx="4098912" cy="309364"/>
            <a:chOff x="3258518" y="6123186"/>
            <a:chExt cx="4098912" cy="309364"/>
          </a:xfrm>
        </p:grpSpPr>
        <p:pic>
          <p:nvPicPr>
            <p:cNvPr id="13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258518" y="6123186"/>
              <a:ext cx="166580" cy="309364"/>
            </a:xfrm>
            <a:prstGeom prst="rect">
              <a:avLst/>
            </a:prstGeom>
            <a:noFill/>
          </p:spPr>
        </p:pic>
        <p:pic>
          <p:nvPicPr>
            <p:cNvPr id="13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3613738" y="6123186"/>
              <a:ext cx="130884" cy="309364"/>
            </a:xfrm>
            <a:prstGeom prst="rect">
              <a:avLst/>
            </a:prstGeom>
            <a:noFill/>
          </p:spPr>
        </p:pic>
        <p:pic>
          <p:nvPicPr>
            <p:cNvPr id="13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3854818" y="6123186"/>
              <a:ext cx="166580" cy="309364"/>
            </a:xfrm>
            <a:prstGeom prst="rect">
              <a:avLst/>
            </a:prstGeom>
            <a:noFill/>
          </p:spPr>
        </p:pic>
        <p:pic>
          <p:nvPicPr>
            <p:cNvPr id="13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210038" y="6123186"/>
              <a:ext cx="130884" cy="309364"/>
            </a:xfrm>
            <a:prstGeom prst="rect">
              <a:avLst/>
            </a:prstGeom>
            <a:noFill/>
          </p:spPr>
        </p:pic>
        <p:pic>
          <p:nvPicPr>
            <p:cNvPr id="139"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4454088" y="6123186"/>
              <a:ext cx="166580" cy="309364"/>
            </a:xfrm>
            <a:prstGeom prst="rect">
              <a:avLst/>
            </a:prstGeom>
            <a:noFill/>
          </p:spPr>
        </p:pic>
        <p:pic>
          <p:nvPicPr>
            <p:cNvPr id="140"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4809308" y="6123186"/>
              <a:ext cx="130884" cy="309364"/>
            </a:xfrm>
            <a:prstGeom prst="rect">
              <a:avLst/>
            </a:prstGeom>
            <a:noFill/>
          </p:spPr>
        </p:pic>
        <p:pic>
          <p:nvPicPr>
            <p:cNvPr id="141"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050388" y="6123186"/>
              <a:ext cx="166580" cy="309364"/>
            </a:xfrm>
            <a:prstGeom prst="rect">
              <a:avLst/>
            </a:prstGeom>
            <a:noFill/>
          </p:spPr>
        </p:pic>
        <p:pic>
          <p:nvPicPr>
            <p:cNvPr id="142"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5405608" y="6123186"/>
              <a:ext cx="130884" cy="309364"/>
            </a:xfrm>
            <a:prstGeom prst="rect">
              <a:avLst/>
            </a:prstGeom>
            <a:noFill/>
          </p:spPr>
        </p:pic>
        <p:pic>
          <p:nvPicPr>
            <p:cNvPr id="143"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5659076" y="6123186"/>
              <a:ext cx="166580" cy="309364"/>
            </a:xfrm>
            <a:prstGeom prst="rect">
              <a:avLst/>
            </a:prstGeom>
            <a:noFill/>
          </p:spPr>
        </p:pic>
        <p:pic>
          <p:nvPicPr>
            <p:cNvPr id="144"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014296" y="6123186"/>
              <a:ext cx="130884" cy="309364"/>
            </a:xfrm>
            <a:prstGeom prst="rect">
              <a:avLst/>
            </a:prstGeom>
            <a:noFill/>
          </p:spPr>
        </p:pic>
        <p:pic>
          <p:nvPicPr>
            <p:cNvPr id="145"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255376" y="6123186"/>
              <a:ext cx="166580" cy="309364"/>
            </a:xfrm>
            <a:prstGeom prst="rect">
              <a:avLst/>
            </a:prstGeom>
            <a:noFill/>
          </p:spPr>
        </p:pic>
        <p:pic>
          <p:nvPicPr>
            <p:cNvPr id="146"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6610596" y="6123186"/>
              <a:ext cx="130884" cy="309364"/>
            </a:xfrm>
            <a:prstGeom prst="rect">
              <a:avLst/>
            </a:prstGeom>
            <a:noFill/>
          </p:spPr>
        </p:pic>
        <p:pic>
          <p:nvPicPr>
            <p:cNvPr id="147"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46154" b="1720"/>
            <a:stretch>
              <a:fillRect/>
            </a:stretch>
          </p:blipFill>
          <p:spPr bwMode="auto">
            <a:xfrm>
              <a:off x="6871326" y="6123186"/>
              <a:ext cx="166580" cy="309364"/>
            </a:xfrm>
            <a:prstGeom prst="rect">
              <a:avLst/>
            </a:prstGeom>
            <a:noFill/>
          </p:spPr>
        </p:pic>
        <p:pic>
          <p:nvPicPr>
            <p:cNvPr id="148" name="Picture 4" descr="https://familyinequality.files.wordpress.com/2010/03/male-and-male-in-dress-toilet-people.jpg"/>
            <p:cNvPicPr>
              <a:picLocks noChangeAspect="1" noChangeArrowheads="1"/>
            </p:cNvPicPr>
            <p:nvPr/>
          </p:nvPicPr>
          <p:blipFill>
            <a:blip r:embed="rId2" cstate="print">
              <a:duotone>
                <a:prstClr val="black"/>
                <a:schemeClr val="accent5">
                  <a:tint val="45000"/>
                  <a:satMod val="400000"/>
                </a:schemeClr>
              </a:duotone>
            </a:blip>
            <a:srcRect l="3846" r="53846" b="1720"/>
            <a:stretch>
              <a:fillRect/>
            </a:stretch>
          </p:blipFill>
          <p:spPr bwMode="auto">
            <a:xfrm>
              <a:off x="7226546" y="6123186"/>
              <a:ext cx="130884" cy="309364"/>
            </a:xfrm>
            <a:prstGeom prst="rect">
              <a:avLst/>
            </a:prstGeom>
            <a:noFill/>
          </p:spPr>
        </p:pic>
      </p:grpSp>
      <p:sp>
        <p:nvSpPr>
          <p:cNvPr id="156" name="TextBox 155"/>
          <p:cNvSpPr txBox="1"/>
          <p:nvPr/>
        </p:nvSpPr>
        <p:spPr>
          <a:xfrm>
            <a:off x="66871" y="2823865"/>
            <a:ext cx="1842171" cy="646331"/>
          </a:xfrm>
          <a:prstGeom prst="rect">
            <a:avLst/>
          </a:prstGeom>
          <a:noFill/>
        </p:spPr>
        <p:txBody>
          <a:bodyPr wrap="none" rtlCol="0">
            <a:spAutoFit/>
          </a:bodyPr>
          <a:lstStyle/>
          <a:p>
            <a:r>
              <a:rPr lang="en-US" dirty="0" smtClean="0"/>
              <a:t>Actual Consumer </a:t>
            </a:r>
          </a:p>
          <a:p>
            <a:pPr algn="ctr"/>
            <a:r>
              <a:rPr lang="en-US" dirty="0" smtClean="0"/>
              <a:t>Behavior</a:t>
            </a:r>
            <a:endParaRPr lang="en-US" dirty="0"/>
          </a:p>
        </p:txBody>
      </p:sp>
      <p:sp>
        <p:nvSpPr>
          <p:cNvPr id="157" name="Right Arrow 156"/>
          <p:cNvSpPr/>
          <p:nvPr/>
        </p:nvSpPr>
        <p:spPr>
          <a:xfrm>
            <a:off x="1536700" y="4802077"/>
            <a:ext cx="372342" cy="2114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p:cNvSpPr txBox="1"/>
          <p:nvPr/>
        </p:nvSpPr>
        <p:spPr>
          <a:xfrm>
            <a:off x="3835316" y="2823865"/>
            <a:ext cx="1663982" cy="369332"/>
          </a:xfrm>
          <a:prstGeom prst="rect">
            <a:avLst/>
          </a:prstGeom>
          <a:noFill/>
        </p:spPr>
        <p:txBody>
          <a:bodyPr wrap="none" rtlCol="0">
            <a:spAutoFit/>
          </a:bodyPr>
          <a:lstStyle/>
          <a:p>
            <a:r>
              <a:rPr lang="en-US" dirty="0" smtClean="0"/>
              <a:t>Modeled Target</a:t>
            </a:r>
            <a:endParaRPr lang="en-US" dirty="0"/>
          </a:p>
        </p:txBody>
      </p:sp>
    </p:spTree>
    <p:extLst>
      <p:ext uri="{BB962C8B-B14F-4D97-AF65-F5344CB8AC3E}">
        <p14:creationId xmlns="" xmlns:p14="http://schemas.microsoft.com/office/powerpoint/2010/main" val="18219106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BI">
  <a:themeElements>
    <a:clrScheme name="MBI ARF -1">
      <a:dk1>
        <a:srgbClr val="000000"/>
      </a:dk1>
      <a:lt1>
        <a:srgbClr val="FFFFFF"/>
      </a:lt1>
      <a:dk2>
        <a:srgbClr val="FFFFFF"/>
      </a:dk2>
      <a:lt2>
        <a:srgbClr val="DDDDDD"/>
      </a:lt2>
      <a:accent1>
        <a:srgbClr val="1E3359"/>
      </a:accent1>
      <a:accent2>
        <a:srgbClr val="CB1322"/>
      </a:accent2>
      <a:accent3>
        <a:srgbClr val="189A3C"/>
      </a:accent3>
      <a:accent4>
        <a:srgbClr val="800080"/>
      </a:accent4>
      <a:accent5>
        <a:srgbClr val="804000"/>
      </a:accent5>
      <a:accent6>
        <a:srgbClr val="F66519"/>
      </a:accent6>
      <a:hlink>
        <a:srgbClr val="6D6D70"/>
      </a:hlink>
      <a:folHlink>
        <a:srgbClr val="AB180D"/>
      </a:folHlink>
    </a:clrScheme>
    <a:fontScheme name="Title &amp; Bullets copy">
      <a:majorFont>
        <a:latin typeface="Helvetica Neue Bold Condensed"/>
        <a:ea typeface="ヒラギノ角ゴ ProN W6"/>
        <a:cs typeface="ヒラギノ角ゴ ProN W6"/>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marL="650230" indent="-650230" algn="l">
          <a:spcBef>
            <a:spcPts val="853"/>
          </a:spcBef>
          <a:spcAft>
            <a:spcPts val="0"/>
          </a:spcAft>
          <a:buSzPct val="100000"/>
          <a:defRPr sz="2400" kern="0" dirty="0">
            <a:latin typeface="Helvetica"/>
            <a:ea typeface="ヒラギノ角ゴ ProN W3"/>
            <a:cs typeface="Helvetica"/>
            <a:sym typeface="Helvetica Neu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txDef>
      <a:spPr>
        <a:noFill/>
      </a:spPr>
      <a:bodyPr wrap="square" rtlCol="0">
        <a:spAutoFit/>
      </a:bodyPr>
      <a:lstStyle>
        <a:defPPr>
          <a:defRPr dirty="0">
            <a:latin typeface="Helvetica"/>
            <a:cs typeface="Helvetica"/>
          </a:defRPr>
        </a:defPPr>
      </a:lstStyle>
    </a:tx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BI Sep11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lumMod val="60000"/>
              <a:lumOff val="4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EY 1">
      <a:dk1>
        <a:sysClr val="windowText" lastClr="000000"/>
      </a:dk1>
      <a:lt1>
        <a:srgbClr val="FFFFFF"/>
      </a:lt1>
      <a:dk2>
        <a:srgbClr val="58585A"/>
      </a:dk2>
      <a:lt2>
        <a:srgbClr val="9D9FA1"/>
      </a:lt2>
      <a:accent1>
        <a:srgbClr val="FFD200"/>
      </a:accent1>
      <a:accent2>
        <a:srgbClr val="0095B3"/>
      </a:accent2>
      <a:accent3>
        <a:srgbClr val="338E27"/>
      </a:accent3>
      <a:accent4>
        <a:srgbClr val="92117E"/>
      </a:accent4>
      <a:accent5>
        <a:srgbClr val="C9CACB"/>
      </a:accent5>
      <a:accent6>
        <a:srgbClr val="83C9D7"/>
      </a:accent6>
      <a:hlink>
        <a:srgbClr val="C392BD"/>
      </a:hlink>
      <a:folHlink>
        <a:srgbClr val="D2FFC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13807</TotalTime>
  <Words>1193</Words>
  <Application>Microsoft Office PowerPoint</Application>
  <PresentationFormat>On-screen Show (4:3)</PresentationFormat>
  <Paragraphs>237</Paragraphs>
  <Slides>16</Slides>
  <Notes>3</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Office Theme</vt:lpstr>
      <vt:lpstr>MBI</vt:lpstr>
      <vt:lpstr>MBI Sep11 template</vt:lpstr>
      <vt:lpstr>Blank</vt:lpstr>
      <vt:lpstr>Custom Design</vt:lpstr>
      <vt:lpstr>Slide 1</vt:lpstr>
      <vt:lpstr>Background/Purpose</vt:lpstr>
      <vt:lpstr>Research Initiative Overview</vt:lpstr>
      <vt:lpstr>Defining Data Quality:  Underlying Attributes &amp; Integration Process</vt:lpstr>
      <vt:lpstr>Data suppliers: Overview</vt:lpstr>
      <vt:lpstr>End Users: Data Quality Generally Considered Good*</vt:lpstr>
      <vt:lpstr>End Users: Consumer Segments Top Quality Issue</vt:lpstr>
      <vt:lpstr>End Users: Data Transparency for Better Decisions</vt:lpstr>
      <vt:lpstr>End Users: Modeled Target Transparency</vt:lpstr>
      <vt:lpstr>End Users: Compound Data Integrations = Compound Error</vt:lpstr>
      <vt:lpstr>Data suppliers: Authenticating Consumers </vt:lpstr>
      <vt:lpstr>Data suppliers: Creating Modeled Targets </vt:lpstr>
      <vt:lpstr>Data suppliers: Validating Modeled targets </vt:lpstr>
      <vt:lpstr>Data Harmonization: End Users &amp; Data Firms Agree:</vt:lpstr>
      <vt:lpstr>Conclusions and Next Steps:</vt:lpstr>
      <vt:lpstr>Slide 16</vt:lpstr>
    </vt:vector>
  </TitlesOfParts>
  <Company>D'Mello+Felmus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D'Mello</dc:creator>
  <cp:lastModifiedBy>Marzena</cp:lastModifiedBy>
  <cp:revision>413</cp:revision>
  <cp:lastPrinted>2011-09-28T21:04:25Z</cp:lastPrinted>
  <dcterms:created xsi:type="dcterms:W3CDTF">2012-05-18T16:37:45Z</dcterms:created>
  <dcterms:modified xsi:type="dcterms:W3CDTF">2015-04-20T14:22:52Z</dcterms:modified>
</cp:coreProperties>
</file>