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9.xml" ContentType="application/vnd.openxmlformats-officedocument.drawingml.chart+xml"/>
  <Override PartName="/ppt/theme/themeOverride6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21.xml" ContentType="application/vnd.openxmlformats-officedocument.presentationml.notesSlide+xml"/>
  <Override PartName="/ppt/charts/chart11.xml" ContentType="application/vnd.openxmlformats-officedocument.drawingml.chart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89" r:id="rId4"/>
    <p:sldId id="288" r:id="rId5"/>
    <p:sldId id="309" r:id="rId6"/>
    <p:sldId id="293" r:id="rId7"/>
    <p:sldId id="263" r:id="rId8"/>
    <p:sldId id="265" r:id="rId9"/>
    <p:sldId id="303" r:id="rId10"/>
    <p:sldId id="302" r:id="rId11"/>
    <p:sldId id="294" r:id="rId12"/>
    <p:sldId id="299" r:id="rId13"/>
    <p:sldId id="298" r:id="rId14"/>
    <p:sldId id="282" r:id="rId15"/>
    <p:sldId id="283" r:id="rId16"/>
    <p:sldId id="301" r:id="rId17"/>
    <p:sldId id="280" r:id="rId18"/>
    <p:sldId id="305" r:id="rId19"/>
    <p:sldId id="279" r:id="rId20"/>
    <p:sldId id="307" r:id="rId21"/>
    <p:sldId id="308" r:id="rId22"/>
    <p:sldId id="306" r:id="rId23"/>
    <p:sldId id="30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28"/>
    <a:srgbClr val="20B609"/>
    <a:srgbClr val="26C60C"/>
    <a:srgbClr val="01109A"/>
    <a:srgbClr val="C9E8FF"/>
    <a:srgbClr val="92E00B"/>
    <a:srgbClr val="1CD5CB"/>
    <a:srgbClr val="48BAE9"/>
    <a:srgbClr val="0319FF"/>
    <a:srgbClr val="5A0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1915" autoAdjust="0"/>
  </p:normalViewPr>
  <p:slideViewPr>
    <p:cSldViewPr snapToGrid="0" snapToObjects="1">
      <p:cViewPr varScale="1">
        <p:scale>
          <a:sx n="85" d="100"/>
          <a:sy n="85" d="100"/>
        </p:scale>
        <p:origin x="86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-3468" y="57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fs1\Data\Groups\Custom%20Insight\CPG\CI%20Save\US%20Media%20Solutions\TRA\Network%20Reduced%20TV%20Spend%202_15\Deliverable\TRA_Outputs_9_8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public:Sales:Confidential:Account%20Managers:Active%20Clients%20(July%202015):Celgene:TV%20Placement_Media%20Assesment%20(Jun15-Sep15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santos\Desktop\WEST\TiVo%20-%20Turner%20-%20Burger%20King%20-%20March%20Madness%20-%20LCI\LCI_PCA_Standard%20Report%20Excel%20Template_Final_BURGER%20KING.xlsx" TargetMode="External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baseline="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CW - Kung Fu Panda Holiday Special</c:v>
                </c:pt>
                <c:pt idx="1">
                  <c:v>NBC - The National Dog Show</c:v>
                </c:pt>
                <c:pt idx="2">
                  <c:v>NBC - Elf: Buddy's Musical Christmas</c:v>
                </c:pt>
                <c:pt idx="3">
                  <c:v>NBC - Kelly Clarkson's Cautionary Christmas Music Tale</c:v>
                </c:pt>
                <c:pt idx="4">
                  <c:v>CBS - Frosty Returns</c:v>
                </c:pt>
                <c:pt idx="5">
                  <c:v>ABC - Dr. Seuss' How the Grinch Stole Christmas</c:v>
                </c:pt>
                <c:pt idx="6">
                  <c:v>NBC - How Murray Saved Christmas</c:v>
                </c:pt>
                <c:pt idx="7">
                  <c:v>FOX - Fox's Cause for Paws: An All-Star Dog Spectacular</c:v>
                </c:pt>
                <c:pt idx="8">
                  <c:v>ABC - Modern Family</c:v>
                </c:pt>
              </c:strCache>
            </c:strRef>
          </c:cat>
          <c:val>
            <c:numRef>
              <c:f>Sheet1!$B$2:$B$10</c:f>
              <c:numCache>
                <c:formatCode>#,##0</c:formatCode>
                <c:ptCount val="9"/>
                <c:pt idx="0">
                  <c:v>153.3427163969036</c:v>
                </c:pt>
                <c:pt idx="1">
                  <c:v>145</c:v>
                </c:pt>
                <c:pt idx="2">
                  <c:v>142</c:v>
                </c:pt>
                <c:pt idx="3">
                  <c:v>138</c:v>
                </c:pt>
                <c:pt idx="4">
                  <c:v>133.17485472794479</c:v>
                </c:pt>
                <c:pt idx="5">
                  <c:v>130</c:v>
                </c:pt>
                <c:pt idx="6">
                  <c:v>126.9277212351216</c:v>
                </c:pt>
                <c:pt idx="7">
                  <c:v>124.7569866342649</c:v>
                </c:pt>
                <c:pt idx="8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46071832"/>
        <c:axId val="746074968"/>
      </c:barChart>
      <c:catAx>
        <c:axId val="7460718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00" b="0" i="0">
                <a:latin typeface="Arial"/>
                <a:cs typeface="Arial"/>
              </a:defRPr>
            </a:pPr>
            <a:endParaRPr lang="en-US"/>
          </a:p>
        </c:txPr>
        <c:crossAx val="746074968"/>
        <c:crosses val="autoZero"/>
        <c:auto val="1"/>
        <c:lblAlgn val="ctr"/>
        <c:lblOffset val="100"/>
        <c:noMultiLvlLbl val="0"/>
      </c:catAx>
      <c:valAx>
        <c:axId val="746074968"/>
        <c:scaling>
          <c:orientation val="minMax"/>
        </c:scaling>
        <c:delete val="1"/>
        <c:axPos val="t"/>
        <c:numFmt formatCode="#,##0" sourceLinked="1"/>
        <c:majorTickMark val="none"/>
        <c:minorTickMark val="none"/>
        <c:tickLblPos val="nextTo"/>
        <c:crossAx val="746071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5801318508201"/>
          <c:y val="4.4782745980532203E-2"/>
          <c:w val="0.84951794799446301"/>
          <c:h val="0.734256556729352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Charts!$K$34</c:f>
              <c:strCache>
                <c:ptCount val="1"/>
                <c:pt idx="0">
                  <c:v>2013 Return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27.3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25.6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15.9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16.9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24.4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8.4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4.0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11.4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2.1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1.0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7.1955383582819402E-3"/>
                  <c:y val="-1.3755217338619401E-16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$.80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3173230149691003E-3"/>
                  <c:y val="1.12543987418705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2.3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7564306866254699E-3"/>
                  <c:y val="7.5029324945803102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2.1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5.7563740288430103E-3"/>
                  <c:y val="1.4769552140930401E-7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6.5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2507625854215E-2"/>
                      <c:h val="4.5749278581225003E-2"/>
                    </c:manualLayout>
                  </c15:layout>
                </c:ext>
              </c:extLst>
            </c:dLbl>
            <c:dLbl>
              <c:idx val="14"/>
              <c:layout>
                <c:manualLayout>
                  <c:x val="-5.756430686625359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4.5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" b="0" i="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Charts!$G$35:$G$49</c:f>
              <c:strCache>
                <c:ptCount val="15"/>
                <c:pt idx="0">
                  <c:v>Birdseye Steamfresh</c:v>
                </c:pt>
                <c:pt idx="1">
                  <c:v>Dannon Oikos</c:v>
                </c:pt>
                <c:pt idx="2">
                  <c:v>Bertolli</c:v>
                </c:pt>
                <c:pt idx="3">
                  <c:v>Downy</c:v>
                </c:pt>
                <c:pt idx="4">
                  <c:v>Goldfish</c:v>
                </c:pt>
                <c:pt idx="5">
                  <c:v>Folgers Gourmet</c:v>
                </c:pt>
                <c:pt idx="6">
                  <c:v>Hunts Manwich</c:v>
                </c:pt>
                <c:pt idx="7">
                  <c:v>Glaceau Vitamin Water</c:v>
                </c:pt>
                <c:pt idx="8">
                  <c:v>Doritos Jacked</c:v>
                </c:pt>
                <c:pt idx="9">
                  <c:v>Coke Zero</c:v>
                </c:pt>
                <c:pt idx="10">
                  <c:v>Almond Joy/Mounds</c:v>
                </c:pt>
                <c:pt idx="11">
                  <c:v>Glad ForceFlex</c:v>
                </c:pt>
                <c:pt idx="12">
                  <c:v>Truvia</c:v>
                </c:pt>
                <c:pt idx="13">
                  <c:v>Angel Soft</c:v>
                </c:pt>
                <c:pt idx="14">
                  <c:v>Dawn</c:v>
                </c:pt>
              </c:strCache>
            </c:strRef>
          </c:cat>
          <c:val>
            <c:numRef>
              <c:f>Charts!$K$35:$K$49</c:f>
              <c:numCache>
                <c:formatCode>_("$"* #,##0_);_("$"* \(#,##0\);_("$"* "-"??_);_(@_)</c:formatCode>
                <c:ptCount val="15"/>
                <c:pt idx="0">
                  <c:v>27264738</c:v>
                </c:pt>
                <c:pt idx="1">
                  <c:v>25602192</c:v>
                </c:pt>
                <c:pt idx="2">
                  <c:v>15855749</c:v>
                </c:pt>
                <c:pt idx="3">
                  <c:v>16896117.3114971</c:v>
                </c:pt>
                <c:pt idx="4">
                  <c:v>24400789.2339774</c:v>
                </c:pt>
                <c:pt idx="5">
                  <c:v>8379396</c:v>
                </c:pt>
                <c:pt idx="6">
                  <c:v>4045851</c:v>
                </c:pt>
                <c:pt idx="7">
                  <c:v>11373999</c:v>
                </c:pt>
                <c:pt idx="8">
                  <c:v>2048990</c:v>
                </c:pt>
                <c:pt idx="9">
                  <c:v>1018749.15309635</c:v>
                </c:pt>
                <c:pt idx="10">
                  <c:v>804307</c:v>
                </c:pt>
                <c:pt idx="11">
                  <c:v>2325366</c:v>
                </c:pt>
                <c:pt idx="12">
                  <c:v>2119089.9668139699</c:v>
                </c:pt>
                <c:pt idx="13">
                  <c:v>6530724.4913525097</c:v>
                </c:pt>
                <c:pt idx="14">
                  <c:v>4497601.7664989</c:v>
                </c:pt>
              </c:numCache>
            </c:numRef>
          </c:val>
        </c:ser>
        <c:ser>
          <c:idx val="1"/>
          <c:order val="1"/>
          <c:tx>
            <c:strRef>
              <c:f>Charts!$L$34</c:f>
              <c:strCache>
                <c:ptCount val="1"/>
                <c:pt idx="0">
                  <c:v>2014 Return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$4.0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7.3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1.7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3.7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7564306866254699E-3"/>
                  <c:y val="-6.8776086693098605E-17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11.8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3173230149691003E-3"/>
                  <c:y val="-1.3755217338619401E-16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2.6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4.31732301496921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1.2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7564306866254699E-3"/>
                  <c:y val="7.5029324945803102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9.7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1.4391076716563701E-3"/>
                  <c:y val="3.7514662472901599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$.6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5.7564306866253597E-3"/>
                  <c:y val="7.5029324945803102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$.3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8782153433127302E-3"/>
                  <c:y val="-1.3755217338619401E-16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$.79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4.3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5.7564306866255696E-3"/>
                  <c:y val="7.5029324945803102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8.0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8.6346460299382994E-3"/>
                  <c:y val="1.12543987418705E-2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26.2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2633848061732699E-3"/>
                  <c:y val="8.1424541028781994E-3"/>
                </c:manualLayout>
              </c:layout>
              <c:tx>
                <c:rich>
                  <a:bodyPr/>
                  <a:lstStyle/>
                  <a:p>
                    <a:r>
                      <a:rPr lang="en-US" sz="800" b="0" i="0" dirty="0">
                        <a:latin typeface="Arial"/>
                        <a:cs typeface="Arial"/>
                      </a:rPr>
                      <a:t> $</a:t>
                    </a:r>
                    <a:r>
                      <a:rPr lang="en-US" sz="800" b="0" i="0" dirty="0" smtClean="0">
                        <a:latin typeface="Arial"/>
                        <a:cs typeface="Arial"/>
                      </a:rPr>
                      <a:t>30.2 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400" b="0" i="0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Charts!$G$35:$G$49</c:f>
              <c:strCache>
                <c:ptCount val="15"/>
                <c:pt idx="0">
                  <c:v>Birdseye Steamfresh</c:v>
                </c:pt>
                <c:pt idx="1">
                  <c:v>Dannon Oikos</c:v>
                </c:pt>
                <c:pt idx="2">
                  <c:v>Bertolli</c:v>
                </c:pt>
                <c:pt idx="3">
                  <c:v>Downy</c:v>
                </c:pt>
                <c:pt idx="4">
                  <c:v>Goldfish</c:v>
                </c:pt>
                <c:pt idx="5">
                  <c:v>Folgers Gourmet</c:v>
                </c:pt>
                <c:pt idx="6">
                  <c:v>Hunts Manwich</c:v>
                </c:pt>
                <c:pt idx="7">
                  <c:v>Glaceau Vitamin Water</c:v>
                </c:pt>
                <c:pt idx="8">
                  <c:v>Doritos Jacked</c:v>
                </c:pt>
                <c:pt idx="9">
                  <c:v>Coke Zero</c:v>
                </c:pt>
                <c:pt idx="10">
                  <c:v>Almond Joy/Mounds</c:v>
                </c:pt>
                <c:pt idx="11">
                  <c:v>Glad ForceFlex</c:v>
                </c:pt>
                <c:pt idx="12">
                  <c:v>Truvia</c:v>
                </c:pt>
                <c:pt idx="13">
                  <c:v>Angel Soft</c:v>
                </c:pt>
                <c:pt idx="14">
                  <c:v>Dawn</c:v>
                </c:pt>
              </c:strCache>
            </c:strRef>
          </c:cat>
          <c:val>
            <c:numRef>
              <c:f>Charts!$L$35:$L$49</c:f>
              <c:numCache>
                <c:formatCode>_("$"* #,##0_);_("$"* \(#,##0\);_("$"* "-"??_);_(@_)</c:formatCode>
                <c:ptCount val="15"/>
                <c:pt idx="0">
                  <c:v>3954518</c:v>
                </c:pt>
                <c:pt idx="1">
                  <c:v>7339676</c:v>
                </c:pt>
                <c:pt idx="2">
                  <c:v>1683305.5204081</c:v>
                </c:pt>
                <c:pt idx="3">
                  <c:v>3669178.0178568801</c:v>
                </c:pt>
                <c:pt idx="4">
                  <c:v>11768453.573733</c:v>
                </c:pt>
                <c:pt idx="5">
                  <c:v>2612011</c:v>
                </c:pt>
                <c:pt idx="6">
                  <c:v>1152299</c:v>
                </c:pt>
                <c:pt idx="7">
                  <c:v>9715054</c:v>
                </c:pt>
                <c:pt idx="8">
                  <c:v>632687</c:v>
                </c:pt>
                <c:pt idx="9">
                  <c:v>268353.43544977001</c:v>
                </c:pt>
                <c:pt idx="10">
                  <c:v>787010</c:v>
                </c:pt>
                <c:pt idx="11">
                  <c:v>4312148</c:v>
                </c:pt>
                <c:pt idx="12">
                  <c:v>8033818.99065217</c:v>
                </c:pt>
                <c:pt idx="13">
                  <c:v>26214492.979313999</c:v>
                </c:pt>
                <c:pt idx="14">
                  <c:v>30165063.983263601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514328"/>
        <c:axId val="751523344"/>
      </c:barChart>
      <c:catAx>
        <c:axId val="7515143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51523344"/>
        <c:crosses val="autoZero"/>
        <c:auto val="1"/>
        <c:lblAlgn val="ctr"/>
        <c:lblOffset val="100"/>
        <c:noMultiLvlLbl val="0"/>
      </c:catAx>
      <c:valAx>
        <c:axId val="7515233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US" sz="1000" b="0" i="0" u="none" strike="noStrike" kern="1200" baseline="0" dirty="0">
                    <a:solidFill>
                      <a:srgbClr val="4C4845"/>
                    </a:solidFill>
                    <a:latin typeface="Arial"/>
                    <a:ea typeface="+mn-ea"/>
                    <a:cs typeface="Arial"/>
                  </a:defRPr>
                </a:pPr>
                <a:r>
                  <a:rPr lang="en-US" sz="1000" b="0" i="0" u="none" strike="noStrike" kern="1200" baseline="0" dirty="0" smtClean="0">
                    <a:solidFill>
                      <a:srgbClr val="4C4845"/>
                    </a:solidFill>
                    <a:latin typeface="Arial"/>
                    <a:ea typeface="+mn-ea"/>
                    <a:cs typeface="Arial"/>
                  </a:rPr>
                  <a:t>Return (MM)</a:t>
                </a:r>
                <a:endParaRPr lang="en-US" sz="1000" b="0" i="0" u="none" strike="noStrike" kern="1200" baseline="0" dirty="0">
                  <a:solidFill>
                    <a:srgbClr val="4C4845"/>
                  </a:solidFill>
                  <a:latin typeface="Arial"/>
                  <a:ea typeface="+mn-ea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6.9650544996874203E-2"/>
              <c:y val="0.257688216526360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751514328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836418897274096"/>
          <c:y val="0.187573312364508"/>
          <c:w val="0.20231088963709901"/>
          <c:h val="5.98341142980194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8.6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522952"/>
        <c:axId val="751522168"/>
      </c:barChart>
      <c:catAx>
        <c:axId val="751522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1522168"/>
        <c:crosses val="autoZero"/>
        <c:auto val="1"/>
        <c:lblAlgn val="ctr"/>
        <c:lblOffset val="100"/>
        <c:noMultiLvlLbl val="0"/>
      </c:catAx>
      <c:valAx>
        <c:axId val="7515221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51522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ubbleChart>
        <c:varyColors val="0"/>
        <c:ser>
          <c:idx val="0"/>
          <c:order val="0"/>
          <c:invertIfNegative val="0"/>
          <c:dPt>
            <c:idx val="0"/>
            <c:invertIfNegative val="0"/>
            <c:bubble3D val="1"/>
            <c:spPr>
              <a:solidFill>
                <a:srgbClr val="4F81BD"/>
              </a:solidFill>
            </c:spPr>
          </c:dPt>
          <c:dPt>
            <c:idx val="1"/>
            <c:invertIfNegative val="0"/>
            <c:bubble3D val="1"/>
            <c:spPr>
              <a:solidFill>
                <a:srgbClr val="4F81BD"/>
              </a:solidFill>
            </c:spPr>
          </c:dPt>
          <c:dPt>
            <c:idx val="2"/>
            <c:invertIfNegative val="0"/>
            <c:bubble3D val="1"/>
            <c:spPr>
              <a:solidFill>
                <a:srgbClr val="4F81BD"/>
              </a:solidFill>
            </c:spPr>
          </c:dPt>
          <c:dPt>
            <c:idx val="3"/>
            <c:invertIfNegative val="0"/>
            <c:bubble3D val="1"/>
            <c:spPr>
              <a:solidFill>
                <a:srgbClr val="4F81BD"/>
              </a:solidFill>
            </c:spPr>
          </c:dPt>
          <c:dPt>
            <c:idx val="4"/>
            <c:invertIfNegative val="0"/>
            <c:bubble3D val="1"/>
            <c:spPr>
              <a:solidFill>
                <a:srgbClr val="094E86">
                  <a:alpha val="55000"/>
                </a:srgbClr>
              </a:solidFill>
            </c:spPr>
          </c:dPt>
          <c:dPt>
            <c:idx val="5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6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7"/>
            <c:invertIfNegative val="0"/>
            <c:bubble3D val="1"/>
            <c:spPr>
              <a:solidFill>
                <a:srgbClr val="8064A2">
                  <a:lumMod val="60000"/>
                  <a:lumOff val="40000"/>
                </a:srgbClr>
              </a:solidFill>
            </c:spPr>
          </c:dPt>
          <c:dPt>
            <c:idx val="8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9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10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11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12"/>
            <c:invertIfNegative val="0"/>
            <c:bubble3D val="1"/>
            <c:spPr>
              <a:solidFill>
                <a:srgbClr val="B3A2C7"/>
              </a:solidFill>
            </c:spPr>
          </c:dPt>
          <c:dPt>
            <c:idx val="13"/>
            <c:invertIfNegative val="0"/>
            <c:bubble3D val="1"/>
            <c:spPr>
              <a:solidFill>
                <a:srgbClr val="9BBB59"/>
              </a:solidFill>
            </c:spPr>
          </c:dPt>
          <c:dPt>
            <c:idx val="14"/>
            <c:invertIfNegative val="0"/>
            <c:bubble3D val="1"/>
            <c:spPr>
              <a:solidFill>
                <a:srgbClr val="9BBB59"/>
              </a:solidFill>
            </c:spPr>
          </c:dPt>
          <c:dLbls>
            <c:dLbl>
              <c:idx val="0"/>
              <c:layout>
                <c:manualLayout>
                  <c:x val="-8.7423499457777304E-2"/>
                  <c:y val="-5.4123711340206201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AMERICAN IDOL</a:t>
                    </a:r>
                    <a:endParaRPr lang="en-US" sz="900" b="1" dirty="0" smtClean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dirty="0">
                        <a:latin typeface="Arial"/>
                        <a:cs typeface="Arial"/>
                      </a:rPr>
                      <a:t>GMA </a:t>
                    </a:r>
                    <a:endParaRPr lang="en-US" sz="900" dirty="0"/>
                  </a:p>
                </c:rich>
              </c:tx>
              <c:spPr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5704771559244"/>
                  <c:y val="4.6391549638769403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WORLD </a:t>
                    </a: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NEWS-</a:t>
                    </a:r>
                  </a:p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DAVID MUIR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9230279598283802E-2"/>
                  <c:y val="-7.2164948453608296E-2"/>
                </c:manualLayout>
              </c:layout>
              <c:tx>
                <c:strRef>
                  <c:f>'Broadcast Purchased '!$I$12</c:f>
                  <c:strCache>
                    <c:ptCount val="1"/>
                    <c:pt idx="0">
                      <c:v>ABC WORLD NEWS TNGHT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1" i="0" strike="noStrike">
                      <a:solidFill>
                        <a:schemeClr val="tx1"/>
                      </a:solidFill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{462B5A31-8BAD-403F-9C0E-B1A07CA5368E}</c15:txfldGUID>
                      <c15:f>'Broadcast Purchased '!$I$12</c15:f>
                      <c15:dlblFieldTableCache>
                        <c:ptCount val="1"/>
                        <c:pt idx="0">
                          <c:v>ABC WORLD NEWS TNGHT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7.6439836861709604E-2"/>
                  <c:y val="-6.4432989690721601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BIG BANG THEORY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8864397189872201E-2"/>
                  <c:y val="-7.7319587628865002E-3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dirty="0" smtClean="0">
                        <a:latin typeface="Arial"/>
                        <a:cs typeface="Arial"/>
                      </a:rPr>
                      <a:t>ELEMENTARY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14245520769484701"/>
                  <c:y val="8.5051546391752594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dirty="0">
                        <a:latin typeface="Arial"/>
                        <a:cs typeface="Arial"/>
                      </a:rPr>
                      <a:t>NCIS: NEW ORLEANS 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12876491112264"/>
                  <c:y val="-2.3196079227209999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CBS </a:t>
                    </a: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THIS</a:t>
                    </a:r>
                  </a:p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MORNING</a:t>
                    </a:r>
                    <a:endParaRPr lang="en-US" sz="900" b="1" dirty="0" smtClean="0">
                      <a:solidFill>
                        <a:schemeClr val="accent6"/>
                      </a:solidFill>
                    </a:endParaRPr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6.3190272997312405E-2"/>
                  <c:y val="-6.4432989690721601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TWO BROKE GIRLS</a:t>
                    </a:r>
                    <a:endParaRPr lang="en-US" sz="900" dirty="0" smtClean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117959828374747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CBS </a:t>
                    </a: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EVENING</a:t>
                    </a:r>
                  </a:p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NEWS</a:t>
                    </a: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/SCOTT P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5176104483945499"/>
                  <c:y val="-5.4123914278756402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THE</a:t>
                    </a:r>
                    <a:r>
                      <a:rPr lang="en-US" sz="900" b="1" baseline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 TONIGHT SHOW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6.2142604554670203E-2"/>
                  <c:y val="-1.6323294639716501E-2"/>
                </c:manualLayout>
              </c:layout>
              <c:tx>
                <c:strRef>
                  <c:f>'Broadcast Purchased '!$I$20</c:f>
                  <c:strCache>
                    <c:ptCount val="1"/>
                    <c:pt idx="0">
                      <c:v>CBS EVENING NEWS-SAT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1" i="0" strike="noStrike">
                      <a:solidFill>
                        <a:schemeClr val="tx1"/>
                      </a:solidFill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{B23A4FC7-4A6F-4A0E-82EC-2EEDF7DCE5FF}</c15:txfldGUID>
                      <c15:f>'Broadcast Purchased '!$I$20</c15:f>
                      <c15:dlblFieldTableCache>
                        <c:ptCount val="1"/>
                        <c:pt idx="0">
                          <c:v>CBS EVENING NEWS-SAT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2"/>
              <c:layout>
                <c:manualLayout>
                  <c:x val="-5.2180678014050699E-2"/>
                  <c:y val="-6.4432989690721795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dirty="0" smtClean="0">
                        <a:latin typeface="Arial"/>
                        <a:cs typeface="Arial"/>
                      </a:rPr>
                      <a:t>THE</a:t>
                    </a:r>
                    <a:r>
                      <a:rPr lang="en-US" sz="900" baseline="0" dirty="0" smtClean="0">
                        <a:latin typeface="Arial"/>
                        <a:cs typeface="Arial"/>
                      </a:rPr>
                      <a:t> AMERICANS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/>
              <c:tx>
                <c:strRef>
                  <c:f>'Broadcast Purchased '!$I$22</c:f>
                  <c:strCache>
                    <c:ptCount val="1"/>
                    <c:pt idx="0">
                      <c:v>TODAY (NBC)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900" b="1" i="0" strike="noStrike">
                      <a:solidFill>
                        <a:schemeClr val="tx1"/>
                      </a:solidFill>
                      <a:latin typeface="Arial"/>
                      <a:cs typeface="Arial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>
                    <c15:dlblFTEntry>
                      <c15:txfldGUID>{92A96171-807E-4303-B8AC-A07969B6B06F}</c15:txfldGUID>
                      <c15:f>'Broadcast Purchased '!$I$22</c15:f>
                      <c15:dlblFieldTableCache>
                        <c:ptCount val="1"/>
                        <c:pt idx="0">
                          <c:v>TODAY (NBC)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4"/>
              <c:layout>
                <c:manualLayout>
                  <c:x val="-7.2076123343863596E-2"/>
                  <c:y val="-4.3814432989690698E-2"/>
                </c:manualLayout>
              </c:layout>
              <c:tx>
                <c:rich>
                  <a:bodyPr/>
                  <a:lstStyle/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NBC NIGHTLY</a:t>
                    </a: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/</a:t>
                    </a:r>
                  </a:p>
                  <a:p>
                    <a:pPr>
                      <a:defRPr sz="900" b="1" i="0" strike="noStrike">
                        <a:solidFill>
                          <a:schemeClr val="tx1"/>
                        </a:solidFill>
                        <a:latin typeface="Arial"/>
                        <a:cs typeface="Arial"/>
                      </a:defRPr>
                    </a:pPr>
                    <a:r>
                      <a:rPr lang="en-US" sz="900" b="1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LESTER </a:t>
                    </a:r>
                    <a:r>
                      <a:rPr lang="en-US" sz="900" b="1" dirty="0">
                        <a:solidFill>
                          <a:schemeClr val="tx1"/>
                        </a:solidFill>
                        <a:latin typeface="Arial"/>
                        <a:cs typeface="Arial"/>
                      </a:rPr>
                      <a:t>HOLT</a:t>
                    </a:r>
                    <a:endParaRPr lang="en-US" sz="900" dirty="0"/>
                  </a:p>
                </c:rich>
              </c:tx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'Broadcast Purchased '!$D$9:$D$23</c:f>
              <c:numCache>
                <c:formatCode>0.000</c:formatCode>
                <c:ptCount val="15"/>
                <c:pt idx="0">
                  <c:v>5.21</c:v>
                </c:pt>
                <c:pt idx="1">
                  <c:v>3.6509999999999998</c:v>
                </c:pt>
                <c:pt idx="2">
                  <c:v>6.3</c:v>
                </c:pt>
                <c:pt idx="3">
                  <c:v>4.2969999999999997</c:v>
                </c:pt>
                <c:pt idx="4">
                  <c:v>0.96199999999999997</c:v>
                </c:pt>
                <c:pt idx="5">
                  <c:v>3.1640000000000001</c:v>
                </c:pt>
                <c:pt idx="6">
                  <c:v>3.383</c:v>
                </c:pt>
                <c:pt idx="7">
                  <c:v>2.99</c:v>
                </c:pt>
                <c:pt idx="8">
                  <c:v>0.51300000000000001</c:v>
                </c:pt>
                <c:pt idx="9">
                  <c:v>4.8310000000000004</c:v>
                </c:pt>
                <c:pt idx="10">
                  <c:v>1.200999999999999</c:v>
                </c:pt>
                <c:pt idx="11">
                  <c:v>3.2320000000000002</c:v>
                </c:pt>
                <c:pt idx="12">
                  <c:v>4.8469999999999986</c:v>
                </c:pt>
                <c:pt idx="13">
                  <c:v>2.4780000000000002</c:v>
                </c:pt>
                <c:pt idx="14">
                  <c:v>6.8119999999999976</c:v>
                </c:pt>
              </c:numCache>
            </c:numRef>
          </c:xVal>
          <c:yVal>
            <c:numRef>
              <c:f>'Broadcast Purchased '!$E$9:$E$23</c:f>
              <c:numCache>
                <c:formatCode>0</c:formatCode>
                <c:ptCount val="15"/>
                <c:pt idx="0">
                  <c:v>118.18600000000001</c:v>
                </c:pt>
                <c:pt idx="1">
                  <c:v>111.21599999999999</c:v>
                </c:pt>
                <c:pt idx="2">
                  <c:v>111.735</c:v>
                </c:pt>
                <c:pt idx="3">
                  <c:v>121.20099999999999</c:v>
                </c:pt>
                <c:pt idx="4">
                  <c:v>105.18600000000001</c:v>
                </c:pt>
                <c:pt idx="5">
                  <c:v>113.06</c:v>
                </c:pt>
                <c:pt idx="6">
                  <c:v>106.73099999999999</c:v>
                </c:pt>
                <c:pt idx="7">
                  <c:v>120.922</c:v>
                </c:pt>
                <c:pt idx="8">
                  <c:v>130.74</c:v>
                </c:pt>
                <c:pt idx="9">
                  <c:v>110.36</c:v>
                </c:pt>
                <c:pt idx="10">
                  <c:v>117.065</c:v>
                </c:pt>
                <c:pt idx="11">
                  <c:v>117.51600000000001</c:v>
                </c:pt>
                <c:pt idx="12">
                  <c:v>130.334</c:v>
                </c:pt>
                <c:pt idx="13">
                  <c:v>110.49299999999999</c:v>
                </c:pt>
                <c:pt idx="14">
                  <c:v>116.273</c:v>
                </c:pt>
              </c:numCache>
            </c:numRef>
          </c:yVal>
          <c:bubbleSize>
            <c:numRef>
              <c:f>'Broadcast Purchased '!$J$9:$J$23</c:f>
              <c:numCache>
                <c:formatCode>"$"#,##0</c:formatCode>
                <c:ptCount val="15"/>
                <c:pt idx="0">
                  <c:v>312400</c:v>
                </c:pt>
                <c:pt idx="1">
                  <c:v>666200</c:v>
                </c:pt>
                <c:pt idx="2">
                  <c:v>394600</c:v>
                </c:pt>
                <c:pt idx="3">
                  <c:v>98000</c:v>
                </c:pt>
                <c:pt idx="4">
                  <c:v>16800</c:v>
                </c:pt>
                <c:pt idx="5">
                  <c:v>86800</c:v>
                </c:pt>
                <c:pt idx="6">
                  <c:v>151400</c:v>
                </c:pt>
                <c:pt idx="7">
                  <c:v>880200</c:v>
                </c:pt>
                <c:pt idx="8">
                  <c:v>96800</c:v>
                </c:pt>
                <c:pt idx="9">
                  <c:v>404000</c:v>
                </c:pt>
                <c:pt idx="10">
                  <c:v>102400</c:v>
                </c:pt>
                <c:pt idx="11">
                  <c:v>53600</c:v>
                </c:pt>
                <c:pt idx="12">
                  <c:v>94400</c:v>
                </c:pt>
                <c:pt idx="13">
                  <c:v>812800</c:v>
                </c:pt>
                <c:pt idx="14">
                  <c:v>426400</c:v>
                </c:pt>
              </c:numCache>
            </c:numRef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746075752"/>
        <c:axId val="746076144"/>
      </c:bubbleChart>
      <c:valAx>
        <c:axId val="746075752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000" b="1" i="0" baseline="0" dirty="0" smtClean="0">
                    <a:effectLst/>
                    <a:latin typeface="Arial"/>
                    <a:cs typeface="Arial"/>
                  </a:rPr>
                  <a:t>Audience Rating</a:t>
                </a:r>
                <a:endParaRPr lang="en-US" sz="10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41116483568296502"/>
              <c:y val="0.91377032767811195"/>
            </c:manualLayout>
          </c:layout>
          <c:overlay val="0"/>
        </c:title>
        <c:numFmt formatCode="#,##0.00" sourceLinked="0"/>
        <c:majorTickMark val="none"/>
        <c:minorTickMark val="none"/>
        <c:tickLblPos val="low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746076144"/>
        <c:crossesAt val="115"/>
        <c:crossBetween val="midCat"/>
      </c:valAx>
      <c:valAx>
        <c:axId val="746076144"/>
        <c:scaling>
          <c:orientation val="minMax"/>
          <c:min val="9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r>
                  <a:rPr lang="en-US" sz="1000" b="1" i="0" baseline="0" dirty="0" smtClean="0">
                    <a:effectLst/>
                    <a:latin typeface="Arial"/>
                    <a:cs typeface="Arial"/>
                  </a:rPr>
                  <a:t>Index</a:t>
                </a:r>
                <a:endParaRPr lang="en-US" sz="1000" dirty="0">
                  <a:effectLst/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1.3105874864444301E-2"/>
              <c:y val="0.36537178342397902"/>
            </c:manualLayout>
          </c:layout>
          <c:overlay val="0"/>
        </c:title>
        <c:numFmt formatCode="0" sourceLinked="1"/>
        <c:majorTickMark val="none"/>
        <c:minorTickMark val="none"/>
        <c:tickLblPos val="low"/>
        <c:txPr>
          <a:bodyPr/>
          <a:lstStyle/>
          <a:p>
            <a:pPr>
              <a:defRPr sz="800">
                <a:latin typeface="Arial"/>
                <a:cs typeface="Arial"/>
              </a:defRPr>
            </a:pPr>
            <a:endParaRPr lang="en-US"/>
          </a:p>
        </c:txPr>
        <c:crossAx val="746075752"/>
        <c:crossesAt val="3.5910000000000002"/>
        <c:crossBetween val="midCat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37500000000007E-3"/>
          <c:y val="2.2327471932433899E-2"/>
          <c:w val="0.98281249999999998"/>
          <c:h val="0.73330514030506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064A2"/>
              </a:solidFill>
              <a:ln>
                <a:solidFill>
                  <a:schemeClr val="accen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10.6%</a:t>
                    </a:r>
                    <a:endParaRPr lang="en-US" dirty="0">
                      <a:solidFill>
                        <a:srgbClr val="00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0000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Digital Only</c:v>
                </c:pt>
                <c:pt idx="1">
                  <c:v>TV Only</c:v>
                </c:pt>
                <c:pt idx="2">
                  <c:v>Both TV &amp; Digital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1.6E-2</c:v>
                </c:pt>
                <c:pt idx="1">
                  <c:v>0.106</c:v>
                </c:pt>
                <c:pt idx="2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01184640"/>
        <c:axId val="501185424"/>
      </c:barChart>
      <c:catAx>
        <c:axId val="5011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501185424"/>
        <c:crosses val="autoZero"/>
        <c:auto val="1"/>
        <c:lblAlgn val="ctr"/>
        <c:lblOffset val="0"/>
        <c:noMultiLvlLbl val="0"/>
      </c:catAx>
      <c:valAx>
        <c:axId val="5011854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50118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37500000000007E-3"/>
          <c:y val="2.2327471932433899E-2"/>
          <c:w val="0.77269297086039401"/>
          <c:h val="0.733305140305065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Customers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TV Only</c:v>
                </c:pt>
                <c:pt idx="2">
                  <c:v>Digital Only</c:v>
                </c:pt>
                <c:pt idx="3">
                  <c:v>Both TV &amp; Digital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0.33</c:v>
                </c:pt>
                <c:pt idx="2">
                  <c:v>0.48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To Brand</c:v>
                </c:pt>
              </c:strCache>
            </c:strRef>
          </c:tx>
          <c:spPr>
            <a:solidFill>
              <a:schemeClr val="accent3"/>
            </a:solidFill>
            <a:ln w="76200">
              <a:noFill/>
              <a:prstDash val="sysDot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TV Only</c:v>
                </c:pt>
                <c:pt idx="2">
                  <c:v>Digital Only</c:v>
                </c:pt>
                <c:pt idx="3">
                  <c:v>Both TV &amp; Digital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0.31</c:v>
                </c:pt>
                <c:pt idx="1">
                  <c:v>0.32</c:v>
                </c:pt>
                <c:pt idx="2">
                  <c:v>0.15</c:v>
                </c:pt>
                <c:pt idx="3">
                  <c:v>0.3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To Category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  <a:prstDash val="sysDot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Overall</c:v>
                </c:pt>
                <c:pt idx="1">
                  <c:v>TV Only</c:v>
                </c:pt>
                <c:pt idx="2">
                  <c:v>Digital Only</c:v>
                </c:pt>
                <c:pt idx="3">
                  <c:v>Both TV &amp; Digital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0.31</c:v>
                </c:pt>
                <c:pt idx="1">
                  <c:v>0.35</c:v>
                </c:pt>
                <c:pt idx="2">
                  <c:v>0.36</c:v>
                </c:pt>
                <c:pt idx="3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751517464"/>
        <c:axId val="751509624"/>
      </c:barChart>
      <c:catAx>
        <c:axId val="751517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pPr>
            <a:endParaRPr lang="en-US"/>
          </a:p>
        </c:txPr>
        <c:crossAx val="751509624"/>
        <c:crosses val="autoZero"/>
        <c:auto val="1"/>
        <c:lblAlgn val="ctr"/>
        <c:lblOffset val="0"/>
        <c:noMultiLvlLbl val="0"/>
      </c:catAx>
      <c:valAx>
        <c:axId val="7515096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51517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16423357664199"/>
          <c:y val="0.14239053736433399"/>
          <c:w val="0.22983576642335801"/>
          <c:h val="0.504627673621184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/>
              <a:ea typeface="+mn-ea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678267676559299E-2"/>
          <c:y val="0.103569078775278"/>
          <c:w val="0.964643464646882"/>
          <c:h val="0.6584337634889070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TV Only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-4.1178529514710998E-3"/>
                  <c:y val="-5.13231678437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1767794272066497E-3"/>
                  <c:y val="-0.100935563426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% All Exposed HHs</c:v>
                </c:pt>
                <c:pt idx="1">
                  <c:v>% Exposed Buyers</c:v>
                </c:pt>
              </c:strCache>
            </c:strRef>
          </c:cat>
          <c:val>
            <c:numRef>
              <c:f>Sheet1!$B$2:$C$2</c:f>
              <c:numCache>
                <c:formatCode>0.0%</c:formatCode>
                <c:ptCount val="2"/>
                <c:pt idx="0">
                  <c:v>0.97499999999999998</c:v>
                </c:pt>
                <c:pt idx="1">
                  <c:v>0.96525270758122705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Both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% All Exposed HHs</c:v>
                </c:pt>
                <c:pt idx="1">
                  <c:v>% Exposed Buyers</c:v>
                </c:pt>
              </c:strCache>
            </c:strRef>
          </c:cat>
          <c:val>
            <c:numRef>
              <c:f>Sheet1!$B$3:$C$3</c:f>
              <c:numCache>
                <c:formatCode>0.0%</c:formatCode>
                <c:ptCount val="2"/>
                <c:pt idx="0">
                  <c:v>1.26513317191283E-2</c:v>
                </c:pt>
                <c:pt idx="1">
                  <c:v>2.6624548736462101E-2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Digital Only</c:v>
                </c:pt>
              </c:strCache>
            </c:strRef>
          </c:tx>
          <c:spPr>
            <a:solidFill>
              <a:srgbClr val="8064A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% All Exposed HHs</c:v>
                </c:pt>
                <c:pt idx="1">
                  <c:v>% Exposed Buyers</c:v>
                </c:pt>
              </c:strCache>
            </c:strRef>
          </c:cat>
          <c:val>
            <c:numRef>
              <c:f>Sheet1!$B$4:$C$4</c:f>
              <c:numCache>
                <c:formatCode>0.0%</c:formatCode>
                <c:ptCount val="2"/>
                <c:pt idx="0">
                  <c:v>1.2348668280871699E-2</c:v>
                </c:pt>
                <c:pt idx="1">
                  <c:v>8.1227436823104703E-3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51513152"/>
        <c:axId val="751510408"/>
      </c:barChart>
      <c:catAx>
        <c:axId val="7515131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751510408"/>
        <c:crosses val="autoZero"/>
        <c:auto val="1"/>
        <c:lblAlgn val="ctr"/>
        <c:lblOffset val="0"/>
        <c:noMultiLvlLbl val="0"/>
      </c:catAx>
      <c:valAx>
        <c:axId val="751510408"/>
        <c:scaling>
          <c:orientation val="minMax"/>
          <c:max val="1"/>
          <c:min val="0.9"/>
        </c:scaling>
        <c:delete val="1"/>
        <c:axPos val="l"/>
        <c:numFmt formatCode="0%" sourceLinked="1"/>
        <c:majorTickMark val="out"/>
        <c:minorTickMark val="none"/>
        <c:tickLblPos val="nextTo"/>
        <c:crossAx val="7515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1567827840737"/>
          <c:y val="0.22203958942958599"/>
          <c:w val="0.61114459895185402"/>
          <c:h val="0.693311389329139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 Uplift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TV Only</c:v>
                </c:pt>
                <c:pt idx="1">
                  <c:v>Both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 formatCode="0.0%">
                  <c:v>0.1042513756</c:v>
                </c:pt>
                <c:pt idx="1">
                  <c:v>0.14099999999999999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 Uplift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/>
                      <a:t>14.67</a:t>
                    </a:r>
                    <a:r>
                      <a:rPr lang="en-US" sz="1400" dirty="0" smtClean="0"/>
                      <a:t>%</a:t>
                    </a:r>
                    <a:endParaRPr lang="en-US" sz="3200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TV Only</c:v>
                </c:pt>
                <c:pt idx="1">
                  <c:v>Both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 formatCode="0.0%">
                  <c:v>0.11503278760000001</c:v>
                </c:pt>
                <c:pt idx="1">
                  <c:v>0.14666948899999999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51510800"/>
        <c:axId val="751511976"/>
      </c:barChart>
      <c:catAx>
        <c:axId val="7515108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751511976"/>
        <c:crosses val="autoZero"/>
        <c:auto val="1"/>
        <c:lblAlgn val="ctr"/>
        <c:lblOffset val="0"/>
        <c:noMultiLvlLbl val="0"/>
      </c:catAx>
      <c:valAx>
        <c:axId val="751511976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751510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8208186443183"/>
          <c:y val="8.9349670366007397E-2"/>
          <c:w val="0.79248126490891002"/>
          <c:h val="0.702970839275012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'LCI Campaign Overall'!$D$6</c:f>
              <c:strCache>
                <c:ptCount val="1"/>
                <c:pt idx="0">
                  <c:v>Audience Matched Control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Pt>
            <c:idx val="0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'LCI Campaign Overall'!$B$7</c:f>
              <c:strCache>
                <c:ptCount val="1"/>
                <c:pt idx="0">
                  <c:v>March Madness 2015</c:v>
                </c:pt>
              </c:strCache>
            </c:strRef>
          </c:cat>
          <c:val>
            <c:numRef>
              <c:f>'LCI Campaign Overall'!$D$7</c:f>
              <c:numCache>
                <c:formatCode>_(* #,##0_);_(* \(#,##0\);_(* "-"??_);_(@_)</c:formatCode>
                <c:ptCount val="1"/>
                <c:pt idx="0">
                  <c:v>100</c:v>
                </c:pt>
              </c:numCache>
            </c:numRef>
          </c:val>
        </c:ser>
        <c:ser>
          <c:idx val="2"/>
          <c:order val="1"/>
          <c:tx>
            <c:strRef>
              <c:f>'LCI Campaign Overall'!$E$6</c:f>
              <c:strCache>
                <c:ptCount val="1"/>
                <c:pt idx="0">
                  <c:v>Exposed Audience LCI™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'LCI Campaign Overall'!$B$7</c:f>
              <c:strCache>
                <c:ptCount val="1"/>
                <c:pt idx="0">
                  <c:v>March Madness 2015</c:v>
                </c:pt>
              </c:strCache>
            </c:strRef>
          </c:cat>
          <c:val>
            <c:numRef>
              <c:f>'LCI Campaign Overall'!$E$7</c:f>
              <c:numCache>
                <c:formatCode>_(* #,##0_);_(* \(#,##0\);_(* "-"??_);_(@_)</c:formatCode>
                <c:ptCount val="1"/>
                <c:pt idx="0">
                  <c:v>115.1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518640"/>
        <c:axId val="751512760"/>
      </c:barChart>
      <c:catAx>
        <c:axId val="751518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1512760"/>
        <c:crosses val="autoZero"/>
        <c:auto val="1"/>
        <c:lblAlgn val="ctr"/>
        <c:lblOffset val="100"/>
        <c:noMultiLvlLbl val="0"/>
      </c:catAx>
      <c:valAx>
        <c:axId val="751512760"/>
        <c:scaling>
          <c:orientation val="minMax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 algn="ctr" rtl="0">
                  <a:defRPr sz="1400">
                    <a:latin typeface="Arial"/>
                    <a:cs typeface="Arial"/>
                  </a:defRPr>
                </a:pPr>
                <a:r>
                  <a:rPr lang="en-US" sz="1400" dirty="0">
                    <a:latin typeface="Arial"/>
                    <a:cs typeface="Arial"/>
                  </a:rPr>
                  <a:t>LCI™  Index</a:t>
                </a:r>
              </a:p>
            </c:rich>
          </c:tx>
          <c:layout>
            <c:manualLayout>
              <c:xMode val="edge"/>
              <c:yMode val="edge"/>
              <c:x val="0"/>
              <c:y val="0.26643682907045302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spPr>
          <a:ln>
            <a:solidFill>
              <a:srgbClr val="4D4D4F">
                <a:lumMod val="40000"/>
                <a:lumOff val="60000"/>
              </a:srgbClr>
            </a:solidFill>
          </a:ln>
        </c:spPr>
        <c:crossAx val="75151864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5.5387784702847602E-2"/>
          <c:y val="0.87291086525602701"/>
          <c:w val="0.93943245783988905"/>
          <c:h val="5.9647966542572199E-2"/>
        </c:manualLayout>
      </c:layout>
      <c:overlay val="0"/>
      <c:txPr>
        <a:bodyPr/>
        <a:lstStyle/>
        <a:p>
          <a:pPr>
            <a:defRPr sz="12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>
          <a:ln>
            <a:noFill/>
          </a:ln>
          <a:solidFill>
            <a:srgbClr val="004363"/>
          </a:solidFill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4667332128006E-2"/>
          <c:y val="8.3812499999999998E-2"/>
          <c:w val="0.92180553185249703"/>
          <c:h val="0.553911754210136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Unexposed Conversion Rate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4.8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4.8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Target TV Network - Any</c:v>
                </c:pt>
                <c:pt idx="1">
                  <c:v>Digital Any</c:v>
                </c:pt>
                <c:pt idx="2">
                  <c:v>Target TV Network  or Digital</c:v>
                </c:pt>
                <c:pt idx="3">
                  <c:v>Digital or Any OOH</c:v>
                </c:pt>
                <c:pt idx="4">
                  <c:v>Target TV Network or Digital or Any OOH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7.0800000000000002E-2</c:v>
                </c:pt>
                <c:pt idx="1">
                  <c:v>4.7800000000000002E-2</c:v>
                </c:pt>
                <c:pt idx="2">
                  <c:v>7.0800000000000002E-2</c:v>
                </c:pt>
                <c:pt idx="3">
                  <c:v>4.8000000000000001E-2</c:v>
                </c:pt>
                <c:pt idx="4">
                  <c:v>7.0999999999999994E-2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Exposed Conversion Rate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5.0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6.9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5.1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6.9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>
                        <a:latin typeface="Arial"/>
                        <a:cs typeface="Arial"/>
                      </a:rPr>
                      <a:t>5.1</a:t>
                    </a:r>
                    <a:r>
                      <a:rPr lang="en-US" dirty="0" smtClean="0">
                        <a:latin typeface="Arial"/>
                        <a:cs typeface="Arial"/>
                      </a:rPr>
                      <a:t>%*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Target TV Network - Any</c:v>
                </c:pt>
                <c:pt idx="1">
                  <c:v>Digital Any</c:v>
                </c:pt>
                <c:pt idx="2">
                  <c:v>Target TV Network  or Digital</c:v>
                </c:pt>
                <c:pt idx="3">
                  <c:v>Digital or Any OOH</c:v>
                </c:pt>
                <c:pt idx="4">
                  <c:v>Target TV Network or Digital or Any OOH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5.0200000000000002E-2</c:v>
                </c:pt>
                <c:pt idx="1">
                  <c:v>6.8599999999999994E-2</c:v>
                </c:pt>
                <c:pt idx="2">
                  <c:v>5.0500000000000003E-2</c:v>
                </c:pt>
                <c:pt idx="3">
                  <c:v>6.9099999999999995E-2</c:v>
                </c:pt>
                <c:pt idx="4">
                  <c:v>5.0500000000000003E-2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1519032"/>
        <c:axId val="751515504"/>
      </c:barChart>
      <c:catAx>
        <c:axId val="751519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/>
                <a:cs typeface="Arial"/>
              </a:defRPr>
            </a:pPr>
            <a:endParaRPr lang="en-US"/>
          </a:p>
        </c:txPr>
        <c:crossAx val="751515504"/>
        <c:crosses val="autoZero"/>
        <c:auto val="1"/>
        <c:lblAlgn val="ctr"/>
        <c:lblOffset val="800"/>
        <c:noMultiLvlLbl val="0"/>
      </c:catAx>
      <c:valAx>
        <c:axId val="751515504"/>
        <c:scaling>
          <c:orientation val="minMax"/>
        </c:scaling>
        <c:delete val="1"/>
        <c:axPos val="l"/>
        <c:numFmt formatCode="0.0" sourceLinked="0"/>
        <c:majorTickMark val="out"/>
        <c:minorTickMark val="none"/>
        <c:tickLblPos val="nextTo"/>
        <c:crossAx val="751519032"/>
        <c:crosses val="autoZero"/>
        <c:crossBetween val="between"/>
      </c:valAx>
      <c:spPr>
        <a:ln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1200" baseline="0">
                <a:latin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aseline="0">
                <a:latin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8273103327279"/>
          <c:y val="2.6365678373355999E-2"/>
          <c:w val="0.65735662378030002"/>
          <c:h val="7.0097291264647699E-2"/>
        </c:manualLayout>
      </c:layout>
      <c:overlay val="0"/>
      <c:txPr>
        <a:bodyPr/>
        <a:lstStyle/>
        <a:p>
          <a:pPr>
            <a:defRPr sz="1200"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985251558501201E-2"/>
          <c:y val="4.0062500000000001E-2"/>
          <c:w val="0.92180553185249703"/>
          <c:h val="0.76746875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Unexposed Viewer Lift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rgbClr val="FFFFFF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Standard Creative</c:v>
                </c:pt>
                <c:pt idx="1">
                  <c:v>  "All Custom Creatives"</c:v>
                </c:pt>
                <c:pt idx="2">
                  <c:v>  Billboard/Bumper</c:v>
                </c:pt>
                <c:pt idx="3">
                  <c:v>  Integration</c:v>
                </c:pt>
                <c:pt idx="4">
                  <c:v>  One Thirds</c:v>
                </c:pt>
                <c:pt idx="5">
                  <c:v>  Custom Creative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1.98</c:v>
                </c:pt>
                <c:pt idx="1">
                  <c:v>1.85</c:v>
                </c:pt>
                <c:pt idx="2">
                  <c:v>2.0299999999999998</c:v>
                </c:pt>
                <c:pt idx="3">
                  <c:v>1.91</c:v>
                </c:pt>
                <c:pt idx="4">
                  <c:v>1.95</c:v>
                </c:pt>
                <c:pt idx="5">
                  <c:v>1.82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Exposed Viewer Lift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Arial"/>
                    <a:cs typeface="Arial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Standard Creative</c:v>
                </c:pt>
                <c:pt idx="1">
                  <c:v>  "All Custom Creatives"</c:v>
                </c:pt>
                <c:pt idx="2">
                  <c:v>  Billboard/Bumper</c:v>
                </c:pt>
                <c:pt idx="3">
                  <c:v>  Integration</c:v>
                </c:pt>
                <c:pt idx="4">
                  <c:v>  One Thirds</c:v>
                </c:pt>
                <c:pt idx="5">
                  <c:v>  Custom Creative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2.06</c:v>
                </c:pt>
                <c:pt idx="1">
                  <c:v>2.12</c:v>
                </c:pt>
                <c:pt idx="2">
                  <c:v>2.0499999999999998</c:v>
                </c:pt>
                <c:pt idx="3">
                  <c:v>2.4900000000000002</c:v>
                </c:pt>
                <c:pt idx="4">
                  <c:v>2.25</c:v>
                </c:pt>
                <c:pt idx="5">
                  <c:v>2.1800000000000002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751513936"/>
        <c:axId val="751514720"/>
      </c:barChart>
      <c:catAx>
        <c:axId val="751513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751514720"/>
        <c:crosses val="autoZero"/>
        <c:auto val="1"/>
        <c:lblAlgn val="ctr"/>
        <c:lblOffset val="700"/>
        <c:noMultiLvlLbl val="0"/>
      </c:catAx>
      <c:valAx>
        <c:axId val="7515147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Arial"/>
                <a:cs typeface="Arial"/>
              </a:defRPr>
            </a:pPr>
            <a:endParaRPr lang="en-US"/>
          </a:p>
        </c:txPr>
        <c:crossAx val="75151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0.80247</cdr:y>
    </cdr:from>
    <cdr:to>
      <cdr:x>0.87945</cdr:x>
      <cdr:y>0.94085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-271462" y="3123493"/>
          <a:ext cx="7539084" cy="5386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defTabSz="346075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1pPr>
          <a:lvl2pPr marL="457200" indent="-361950" algn="l" defTabSz="346075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2pPr>
          <a:lvl3pPr marL="914400" indent="-723900" algn="l" defTabSz="346075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3pPr>
          <a:lvl4pPr marL="1371600" indent="-1084263" algn="l" defTabSz="346075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4pPr>
          <a:lvl5pPr marL="1828800" indent="-1446213" algn="l" defTabSz="346075" rtl="0" fontAlgn="base">
            <a:spcBef>
              <a:spcPct val="0"/>
            </a:spcBef>
            <a:spcAft>
              <a:spcPct val="0"/>
            </a:spcAft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5pPr>
          <a:lvl6pPr marL="22860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6pPr>
          <a:lvl7pPr marL="27432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7pPr>
          <a:lvl8pPr marL="32004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8pPr>
          <a:lvl9pPr marL="3657600" algn="l" defTabSz="914400" rtl="0" eaLnBrk="1" latinLnBrk="0" hangingPunct="1">
            <a:defRPr sz="2100" kern="1200">
              <a:solidFill>
                <a:schemeClr val="tx1"/>
              </a:solidFill>
              <a:latin typeface="Arial" pitchFamily="34" charset="0"/>
              <a:ea typeface="Helvetica Light"/>
              <a:cs typeface="Arial" pitchFamily="34" charset="0"/>
              <a:sym typeface="Helvetica Light"/>
            </a:defRPr>
          </a:lvl9pPr>
        </a:lstStyle>
        <a:p xmlns:a="http://schemas.openxmlformats.org/drawingml/2006/main">
          <a:pPr lvl="4"/>
          <a:r>
            <a:rPr lang="en-US" sz="800" i="1" dirty="0" smtClean="0"/>
            <a:t>*Denotes statistically significant.</a:t>
          </a:r>
        </a:p>
        <a:p xmlns:a="http://schemas.openxmlformats.org/drawingml/2006/main">
          <a:pPr lvl="4"/>
          <a:r>
            <a:rPr lang="en-US" sz="700" i="1" dirty="0" smtClean="0"/>
            <a:t>Conversion Lift  = Conversion Rate of Exposed HHs/Conversion Rate of Unexposed HHs</a:t>
          </a:r>
        </a:p>
        <a:p xmlns:a="http://schemas.openxmlformats.org/drawingml/2006/main">
          <a:pPr lvl="4"/>
          <a:r>
            <a:rPr lang="en-US" sz="700" i="1" dirty="0" smtClean="0"/>
            <a:t>Exposed Conversion Rate  = # of Exposed HHs who visited  /Total Exposed HHs </a:t>
          </a:r>
        </a:p>
        <a:p xmlns:a="http://schemas.openxmlformats.org/drawingml/2006/main">
          <a:pPr lvl="4"/>
          <a:r>
            <a:rPr lang="en-US" sz="700" i="1" dirty="0" smtClean="0"/>
            <a:t>Unexposed Conversion Rate =  # of Unexposed HHs who visited /Total Unexposed HHs</a:t>
          </a:r>
          <a:endParaRPr lang="en-US" sz="7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0.07662</cdr:x>
      <cdr:y>0.86312</cdr:y>
    </cdr:from>
    <cdr:to>
      <cdr:x>0.22158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6837" y="2630804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 smtClean="0"/>
            <a:t>Standard Creative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0.23237</cdr:x>
      <cdr:y>0.86313</cdr:y>
    </cdr:from>
    <cdr:to>
      <cdr:x>0.37733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992007" y="2630805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All Custom Creatives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0.38324</cdr:x>
      <cdr:y>0.86313</cdr:y>
    </cdr:from>
    <cdr:to>
      <cdr:x>0.52819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85297" y="2630805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Billboard/</a:t>
          </a:r>
        </a:p>
        <a:p xmlns:a="http://schemas.openxmlformats.org/drawingml/2006/main">
          <a:pPr algn="ctr"/>
          <a:r>
            <a:rPr lang="en-US" dirty="0" smtClean="0"/>
            <a:t>Bumper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0.53937</cdr:x>
      <cdr:y>0.86313</cdr:y>
    </cdr:from>
    <cdr:to>
      <cdr:x>0.68433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23772" y="2630805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Integration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0.69937</cdr:x>
      <cdr:y>0.86313</cdr:y>
    </cdr:from>
    <cdr:to>
      <cdr:x>0.84433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995372" y="2630805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One-Thirds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0.85504</cdr:x>
      <cdr:y>0.86313</cdr:y>
    </cdr:from>
    <cdr:to>
      <cdr:x>1</cdr:x>
      <cdr:y>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29857" y="2630805"/>
          <a:ext cx="1242642" cy="417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dirty="0" smtClean="0"/>
            <a:t>Custom Creative</a:t>
          </a:r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D524A-3115-C54D-BAB0-BB77E431E139}" type="datetimeFigureOut">
              <a:rPr lang="en-US" smtClean="0"/>
              <a:t>4/14/2016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66D46-A46E-B542-BCCD-B92F5523A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2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903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5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881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240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274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94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75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268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2"/>
            <a:ext cx="2971800" cy="457200"/>
          </a:xfrm>
          <a:prstGeom prst="rect">
            <a:avLst/>
          </a:prstGeom>
        </p:spPr>
        <p:txBody>
          <a:bodyPr lIns="91435" tIns="45718" rIns="91435" bIns="45718"/>
          <a:lstStyle/>
          <a:p>
            <a:pPr>
              <a:defRPr/>
            </a:pPr>
            <a:fld id="{12FF40B6-7A45-EB46-8CFC-A893504E926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1063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6359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29250" y="1638300"/>
            <a:ext cx="523875" cy="3714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904875" y="1624012"/>
            <a:ext cx="523875" cy="37147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39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276725"/>
            <a:ext cx="5486400" cy="4114800"/>
          </a:xfrm>
        </p:spPr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0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1B5B-08F4-E143-99E7-228C6C1FA6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749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51B5B-08F4-E143-99E7-228C6C1FA6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36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1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690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49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16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11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65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16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6D46-A46E-B542-BCCD-B92F5523A2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33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utterstock_294399329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" t="10024" r="2239" b="9988"/>
          <a:stretch/>
        </p:blipFill>
        <p:spPr>
          <a:xfrm>
            <a:off x="-7200" y="-14400"/>
            <a:ext cx="9151200" cy="51732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7200" y="-2385"/>
            <a:ext cx="9155818" cy="5169600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tx1">
                  <a:alpha val="73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71475"/>
            <a:ext cx="8572500" cy="896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39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28650" y="1371601"/>
            <a:ext cx="7886700" cy="3257550"/>
          </a:xfrm>
        </p:spPr>
        <p:txBody>
          <a:bodyPr/>
          <a:lstStyle>
            <a:lvl1pPr>
              <a:buClr>
                <a:srgbClr val="2F8230"/>
              </a:buClr>
              <a:buSzPct val="75000"/>
              <a:defRPr/>
            </a:lvl1pPr>
            <a:lvl2pPr>
              <a:buClr>
                <a:srgbClr val="2F8230"/>
              </a:buClr>
              <a:buSzPct val="75000"/>
              <a:defRPr/>
            </a:lvl2pPr>
            <a:lvl3pPr>
              <a:buClr>
                <a:srgbClr val="2F8230"/>
              </a:buClr>
              <a:buSzPct val="75000"/>
              <a:defRPr/>
            </a:lvl3pPr>
            <a:lvl4pPr>
              <a:buClr>
                <a:srgbClr val="2F8230"/>
              </a:buClr>
              <a:buSzPct val="75000"/>
              <a:defRPr/>
            </a:lvl4pPr>
            <a:lvl5pPr>
              <a:buClr>
                <a:srgbClr val="2F8230"/>
              </a:buClr>
              <a:buSzPct val="75000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44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371478"/>
            <a:ext cx="8572500" cy="896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3678"/>
            <a:ext cx="4038600" cy="324094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3678"/>
            <a:ext cx="4038600" cy="3240946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734363"/>
          </a:xfrm>
        </p:spPr>
        <p:txBody>
          <a:bodyPr>
            <a:normAutofit/>
          </a:bodyPr>
          <a:lstStyle>
            <a:lvl1pPr algn="ctr"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32182"/>
            <a:ext cx="7772400" cy="1314450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600" b="0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</p:spTree>
    <p:extLst>
      <p:ext uri="{BB962C8B-B14F-4D97-AF65-F5344CB8AC3E}">
        <p14:creationId xmlns:p14="http://schemas.microsoft.com/office/powerpoint/2010/main" val="145899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546950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792682" y="965432"/>
            <a:ext cx="155863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42976"/>
            <a:ext cx="7772400" cy="1021556"/>
          </a:xfrm>
        </p:spPr>
        <p:txBody>
          <a:bodyPr anchor="t">
            <a:noAutofit/>
          </a:bodyPr>
          <a:lstStyle>
            <a:lvl1pPr algn="l">
              <a:defRPr sz="3600" b="1" cap="all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41599"/>
            <a:ext cx="7772400" cy="5746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</p:spTree>
    <p:extLst>
      <p:ext uri="{BB962C8B-B14F-4D97-AF65-F5344CB8AC3E}">
        <p14:creationId xmlns:p14="http://schemas.microsoft.com/office/powerpoint/2010/main" val="72802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1730"/>
            <a:ext cx="6692900" cy="5155230"/>
          </a:xfrm>
          <a:prstGeom prst="rect">
            <a:avLst/>
          </a:prstGeom>
          <a:solidFill>
            <a:srgbClr val="20B60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15901"/>
            <a:ext cx="6108700" cy="1104899"/>
          </a:xfrm>
        </p:spPr>
        <p:txBody>
          <a:bodyPr anchor="t">
            <a:normAutofit/>
          </a:bodyPr>
          <a:lstStyle>
            <a:lvl1pPr algn="l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4000" y="1460501"/>
            <a:ext cx="6108700" cy="314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rgbClr val="FFFFFF"/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rgbClr val="FFFFFF"/>
                </a:solidFill>
              </a:rPr>
              <a:t>  |  Confidential and Proprietary of TiVo Research. Do not copy or distribute.  For discussion only. </a:t>
            </a:r>
          </a:p>
        </p:txBody>
      </p:sp>
    </p:spTree>
    <p:extLst>
      <p:ext uri="{BB962C8B-B14F-4D97-AF65-F5344CB8AC3E}">
        <p14:creationId xmlns:p14="http://schemas.microsoft.com/office/powerpoint/2010/main" val="243687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70545"/>
            <a:ext cx="4038600" cy="2274455"/>
          </a:xfrm>
        </p:spPr>
        <p:txBody>
          <a:bodyPr>
            <a:normAutofit/>
          </a:bodyPr>
          <a:lstStyle>
            <a:lvl1pPr marL="174938" indent="-174938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26618" indent="-188609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639625" indent="-163627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898449" indent="-184452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134673" indent="-182666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70545"/>
            <a:ext cx="4038600" cy="2274455"/>
          </a:xfrm>
        </p:spPr>
        <p:txBody>
          <a:bodyPr>
            <a:normAutofit/>
          </a:bodyPr>
          <a:lstStyle>
            <a:lvl1pPr marL="174938" indent="-174938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 marL="426618" indent="-188609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639625" indent="-163627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 marL="898449" indent="-184452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 marL="1134673" indent="-182666">
              <a:buFont typeface="Arial"/>
              <a:buChar char="•"/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492521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267240"/>
            <a:ext cx="4038600" cy="69468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0" i="0">
                <a:solidFill>
                  <a:srgbClr val="48BAE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648200" y="1267240"/>
            <a:ext cx="4038600" cy="694682"/>
          </a:xfrm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1800" b="0" i="0">
                <a:solidFill>
                  <a:srgbClr val="20B609"/>
                </a:solidFill>
                <a:latin typeface="Arial"/>
                <a:cs typeface="Arial"/>
              </a:defRPr>
            </a:lvl1pPr>
            <a:lvl2pPr marL="237999" indent="0" algn="ctr">
              <a:buNone/>
              <a:defRPr>
                <a:solidFill>
                  <a:schemeClr val="accent2"/>
                </a:solidFill>
              </a:defRPr>
            </a:lvl2pPr>
            <a:lvl3pPr marL="475998" indent="0" algn="ctr">
              <a:buNone/>
              <a:defRPr>
                <a:solidFill>
                  <a:schemeClr val="accent2"/>
                </a:solidFill>
              </a:defRPr>
            </a:lvl3pPr>
            <a:lvl4pPr marL="713997" indent="0" algn="ctr">
              <a:buNone/>
              <a:defRPr>
                <a:solidFill>
                  <a:schemeClr val="accent2"/>
                </a:solidFill>
              </a:defRPr>
            </a:lvl4pPr>
            <a:lvl5pPr marL="951996" indent="0" algn="ctr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792682" y="983839"/>
            <a:ext cx="155863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8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32975"/>
            <a:ext cx="8229600" cy="492526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25501"/>
            <a:ext cx="8229600" cy="346362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792682" y="1282372"/>
            <a:ext cx="155863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8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6286"/>
            <a:ext cx="9144000" cy="132809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4123"/>
            <a:ext cx="8229600" cy="492526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16649"/>
            <a:ext cx="8229600" cy="346362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</p:spTree>
    <p:extLst>
      <p:ext uri="{BB962C8B-B14F-4D97-AF65-F5344CB8AC3E}">
        <p14:creationId xmlns:p14="http://schemas.microsoft.com/office/powerpoint/2010/main" val="147978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57420" y="698500"/>
            <a:ext cx="3008086" cy="1115785"/>
          </a:xfrm>
        </p:spPr>
        <p:txBody>
          <a:bodyPr anchor="t">
            <a:normAutofit/>
          </a:bodyPr>
          <a:lstStyle>
            <a:lvl1pPr algn="l">
              <a:defRPr sz="2400"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357419" y="2340430"/>
            <a:ext cx="3008086" cy="1950356"/>
          </a:xfrm>
        </p:spPr>
        <p:txBody>
          <a:bodyPr anchor="t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7200" y="2107872"/>
            <a:ext cx="1558636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36" y="4554267"/>
            <a:ext cx="762000" cy="4539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41129" y="4831195"/>
            <a:ext cx="6867525" cy="1769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38079" rtlCol="0" anchor="ctr">
            <a:spAutoFit/>
          </a:bodyPr>
          <a:lstStyle/>
          <a:p>
            <a:pPr marL="0" marR="0" lvl="0" indent="0" algn="l" defTabSz="309395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F494F2-8984-478D-877C-0C27CE622E30}" type="slidenum">
              <a:rPr lang="en-US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marL="0" marR="0" lvl="0" indent="0" algn="l" defTabSz="309395" rtl="0" eaLnBrk="1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|  Confidential and Proprietary of TiVo Research. Do not copy or distribute.  For discussion only. </a:t>
            </a:r>
          </a:p>
        </p:txBody>
      </p:sp>
    </p:spTree>
    <p:extLst>
      <p:ext uri="{BB962C8B-B14F-4D97-AF65-F5344CB8AC3E}">
        <p14:creationId xmlns:p14="http://schemas.microsoft.com/office/powerpoint/2010/main" val="33107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6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1200"/>
        </a:spcAft>
        <a:buFont typeface="Arial"/>
        <a:buNone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Font typeface="Arial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13" Type="http://schemas.openxmlformats.org/officeDocument/2006/relationships/image" Target="../media/image30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11" Type="http://schemas.openxmlformats.org/officeDocument/2006/relationships/image" Target="../media/image28.emf"/><Relationship Id="rId5" Type="http://schemas.openxmlformats.org/officeDocument/2006/relationships/image" Target="../media/image22.jp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666" y="2836296"/>
            <a:ext cx="8015613" cy="64132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Gotham-Book"/>
                <a:cs typeface="Gotham-Book"/>
              </a:rPr>
              <a:t>Cross Platform Attribution Analysis at Scale</a:t>
            </a:r>
            <a:endParaRPr lang="en-US" sz="2800" dirty="0">
              <a:solidFill>
                <a:schemeClr val="bg1"/>
              </a:solidFill>
              <a:latin typeface="Gotham-Book"/>
              <a:cs typeface="Gotham-Book"/>
            </a:endParaRPr>
          </a:p>
        </p:txBody>
      </p:sp>
      <p:pic>
        <p:nvPicPr>
          <p:cNvPr id="10" name="Picture 9" descr="tivo-onesheet (1)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419" y="750454"/>
            <a:ext cx="3109362" cy="197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1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177250" y="1256802"/>
            <a:ext cx="4179350" cy="1590675"/>
          </a:xfrm>
          <a:prstGeom prst="rect">
            <a:avLst/>
          </a:prstGeom>
          <a:solidFill>
            <a:schemeClr val="accent1">
              <a:lumMod val="40000"/>
              <a:lumOff val="60000"/>
              <a:alpha val="28000"/>
            </a:schemeClr>
          </a:solidFill>
          <a:ln>
            <a:solidFill>
              <a:schemeClr val="tx1">
                <a:alpha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171752" y="1256802"/>
            <a:ext cx="4159448" cy="1581323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902279"/>
              </p:ext>
            </p:extLst>
          </p:nvPr>
        </p:nvGraphicFramePr>
        <p:xfrm>
          <a:off x="139700" y="1114425"/>
          <a:ext cx="848360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56260" y="1043383"/>
            <a:ext cx="538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  <a:latin typeface="Arial"/>
                <a:cs typeface="Arial"/>
              </a:rPr>
              <a:t>High Rating &amp; High Concentration</a:t>
            </a:r>
            <a:endParaRPr lang="en-US" sz="1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94300" y="3869214"/>
            <a:ext cx="863600" cy="261610"/>
            <a:chOff x="5003800" y="5927027"/>
            <a:chExt cx="863600" cy="348813"/>
          </a:xfrm>
        </p:grpSpPr>
        <p:sp>
          <p:nvSpPr>
            <p:cNvPr id="15" name="Rectangle 14"/>
            <p:cNvSpPr/>
            <p:nvPr/>
          </p:nvSpPr>
          <p:spPr>
            <a:xfrm>
              <a:off x="5003800" y="6022487"/>
              <a:ext cx="228600" cy="177799"/>
            </a:xfrm>
            <a:prstGeom prst="rect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93521" y="5927027"/>
              <a:ext cx="673879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ABC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11834" y="3869214"/>
            <a:ext cx="820766" cy="261610"/>
            <a:chOff x="4995834" y="5927010"/>
            <a:chExt cx="820766" cy="348812"/>
          </a:xfrm>
        </p:grpSpPr>
        <p:sp>
          <p:nvSpPr>
            <p:cNvPr id="19" name="Rectangle 18"/>
            <p:cNvSpPr/>
            <p:nvPr/>
          </p:nvSpPr>
          <p:spPr>
            <a:xfrm>
              <a:off x="4995834" y="5999853"/>
              <a:ext cx="228600" cy="177799"/>
            </a:xfrm>
            <a:prstGeom prst="rect">
              <a:avLst/>
            </a:prstGeom>
            <a:solidFill>
              <a:schemeClr val="accent4">
                <a:alpha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42721" y="5927010"/>
              <a:ext cx="673879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CBS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2600" y="3869214"/>
            <a:ext cx="902479" cy="261610"/>
            <a:chOff x="5003800" y="5914309"/>
            <a:chExt cx="902479" cy="348812"/>
          </a:xfrm>
        </p:grpSpPr>
        <p:sp>
          <p:nvSpPr>
            <p:cNvPr id="22" name="Rectangle 21"/>
            <p:cNvSpPr/>
            <p:nvPr/>
          </p:nvSpPr>
          <p:spPr>
            <a:xfrm>
              <a:off x="5003800" y="5955158"/>
              <a:ext cx="228600" cy="177799"/>
            </a:xfrm>
            <a:prstGeom prst="rect">
              <a:avLst/>
            </a:prstGeom>
            <a:solidFill>
              <a:schemeClr val="accent3">
                <a:alpha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32400" y="5914309"/>
              <a:ext cx="673879" cy="348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latin typeface="Arial" pitchFamily="34" charset="0"/>
                  <a:cs typeface="Arial" pitchFamily="34" charset="0"/>
                </a:rPr>
                <a:t>NBC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702" y="4564590"/>
            <a:ext cx="523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900" dirty="0" smtClean="0">
                <a:latin typeface="Arial"/>
                <a:ea typeface="MS PGothic" pitchFamily="34" charset="-128"/>
                <a:cs typeface="Arial"/>
              </a:rPr>
              <a:t>Source: Tivo Research</a:t>
            </a:r>
            <a:endParaRPr lang="en-US" sz="900" b="0" dirty="0">
              <a:latin typeface="Arial"/>
              <a:cs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IDENTIFY PROGRAMS WITH HIGH INDICES AMONG PURCHASERS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214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9176"/>
            <a:ext cx="7772400" cy="734363"/>
          </a:xfrm>
        </p:spPr>
        <p:txBody>
          <a:bodyPr>
            <a:normAutofit/>
          </a:bodyPr>
          <a:lstStyle/>
          <a:p>
            <a:r>
              <a:rPr lang="en-US" dirty="0" smtClean="0"/>
              <a:t>Custom Analysis Use Cases</a:t>
            </a:r>
            <a:endParaRPr lang="en-US" dirty="0"/>
          </a:p>
        </p:txBody>
      </p:sp>
      <p:pic>
        <p:nvPicPr>
          <p:cNvPr id="5" name="Picture 4" descr="tivo-ppt-graphic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4" y="403671"/>
            <a:ext cx="1593272" cy="16883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59625" y="2284410"/>
            <a:ext cx="30307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999" y="205979"/>
            <a:ext cx="8596745" cy="4562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CUSTOM  ANALYSIS USE CASES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150566"/>
              </p:ext>
            </p:extLst>
          </p:nvPr>
        </p:nvGraphicFramePr>
        <p:xfrm>
          <a:off x="254000" y="826549"/>
          <a:ext cx="8596745" cy="39679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7143"/>
                <a:gridCol w="5149602"/>
              </a:tblGrid>
              <a:tr h="450410">
                <a:tc>
                  <a:txBody>
                    <a:bodyPr/>
                    <a:lstStyle/>
                    <a:p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Campaign Impact on Purchase/Visitation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Determine conversion lift for HH exposed to promos &amp; bought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the product/visited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the store (online/offline)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Incremental Purchase/Visitation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Determine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if store visitation/purchase increased after ad exposure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29339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XP</a:t>
                      </a:r>
                      <a:r>
                        <a:rPr lang="en-US" sz="14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Reach and Frequency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Measure cross-platform R&amp;F for ad campaign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Media Attribution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Evaluate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which networks/programs drove the most conversion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pPr marL="0" marR="0" indent="0" algn="l" defTabSz="30939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Audience Profile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Identify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programs </a:t>
                      </a:r>
                      <a:r>
                        <a:rPr lang="en-US" sz="1200" b="0" i="1" dirty="0" smtClean="0">
                          <a:latin typeface="Arial"/>
                          <a:cs typeface="Arial"/>
                        </a:rPr>
                        <a:t>Scandal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viewers watch to inform prom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o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planning 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CPG – Sales</a:t>
                      </a:r>
                      <a:r>
                        <a:rPr lang="en-US" sz="1400" b="0" i="0" baseline="0" dirty="0" smtClean="0">
                          <a:latin typeface="Arial"/>
                          <a:cs typeface="Arial"/>
                        </a:rPr>
                        <a:t>  Lift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Impact of TV ads on sales ($ Uplift,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ROAS, $/Visit,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R&amp;F, Freq. Dist.)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29339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TV Tune-in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Calculate conversion lift for HH exposed to promos &amp; tuned into program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731349"/>
            <a:ext cx="9361714" cy="94145"/>
          </a:xfrm>
          <a:prstGeom prst="rect">
            <a:avLst/>
          </a:prstGeom>
        </p:spPr>
      </p:pic>
      <p:pic>
        <p:nvPicPr>
          <p:cNvPr id="9" name="Picture 8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4780421"/>
            <a:ext cx="9361714" cy="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6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9176"/>
            <a:ext cx="7772400" cy="734363"/>
          </a:xfrm>
        </p:spPr>
        <p:txBody>
          <a:bodyPr>
            <a:normAutofit/>
          </a:bodyPr>
          <a:lstStyle/>
          <a:p>
            <a:r>
              <a:rPr lang="en-US" dirty="0" smtClean="0"/>
              <a:t>Case Study Examples</a:t>
            </a:r>
            <a:endParaRPr lang="en-US" dirty="0"/>
          </a:p>
        </p:txBody>
      </p:sp>
      <p:pic>
        <p:nvPicPr>
          <p:cNvPr id="5" name="Picture 4" descr="tivo-ppt-graphic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4" y="403671"/>
            <a:ext cx="1593272" cy="16883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59625" y="2284410"/>
            <a:ext cx="30307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49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TV AND DIGITAL WORK TOGETHER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230" y="4687456"/>
            <a:ext cx="2339074" cy="157735"/>
          </a:xfrm>
          <a:prstGeom prst="rect">
            <a:avLst/>
          </a:prstGeom>
          <a:noFill/>
        </p:spPr>
        <p:txBody>
          <a:bodyPr wrap="none" lIns="34276" tIns="17145" rIns="34276" bIns="17145" rtlCol="0">
            <a:spAutoFit/>
          </a:bodyPr>
          <a:lstStyle/>
          <a:p>
            <a:pPr algn="l"/>
            <a:r>
              <a:rPr lang="en-US" sz="800" dirty="0">
                <a:latin typeface="Lato Light"/>
                <a:cs typeface="Lato Light"/>
              </a:rPr>
              <a:t>Source: TiVo Research &amp; Analytics custom study.</a:t>
            </a:r>
          </a:p>
        </p:txBody>
      </p:sp>
      <p:sp>
        <p:nvSpPr>
          <p:cNvPr id="8" name="Rectangle 7"/>
          <p:cNvSpPr/>
          <p:nvPr/>
        </p:nvSpPr>
        <p:spPr>
          <a:xfrm>
            <a:off x="316230" y="1229709"/>
            <a:ext cx="8572500" cy="582930"/>
          </a:xfrm>
          <a:prstGeom prst="rect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71394" tIns="19050" rIns="171394" bIns="19050" numCol="1" spcCol="14288" rtlCol="0" anchor="ctr"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TV drives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lion’s share of impact due to scale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582253852"/>
              </p:ext>
            </p:extLst>
          </p:nvPr>
        </p:nvGraphicFramePr>
        <p:xfrm>
          <a:off x="1314450" y="2447494"/>
          <a:ext cx="6096000" cy="234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25881" y="1876195"/>
            <a:ext cx="1292020" cy="500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14288" rtlCol="0" anchor="ctr">
            <a:spAutoFit/>
          </a:bodyPr>
          <a:lstStyle/>
          <a:p>
            <a:pPr defTabSz="309451" latinLnBrk="1" hangingPunct="0"/>
            <a:r>
              <a:rPr lang="en-US" dirty="0">
                <a:latin typeface="Arial"/>
                <a:cs typeface="Arial"/>
              </a:rPr>
              <a:t>Sales Uplift</a:t>
            </a:r>
            <a:br>
              <a:rPr lang="en-US" dirty="0">
                <a:latin typeface="Arial"/>
                <a:cs typeface="Arial"/>
              </a:rPr>
            </a:br>
            <a:r>
              <a:rPr lang="en-US" sz="1200" dirty="0">
                <a:latin typeface="Arial"/>
                <a:cs typeface="Arial"/>
              </a:rPr>
              <a:t>(All Exposed HHs)</a:t>
            </a:r>
          </a:p>
        </p:txBody>
      </p:sp>
    </p:spTree>
    <p:extLst>
      <p:ext uri="{BB962C8B-B14F-4D97-AF65-F5344CB8AC3E}">
        <p14:creationId xmlns:p14="http://schemas.microsoft.com/office/powerpoint/2010/main" val="240534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DIFFERENT PLATFORMS MAXIMIZE ROI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4325" y="4657739"/>
            <a:ext cx="2339074" cy="157735"/>
          </a:xfrm>
          <a:prstGeom prst="rect">
            <a:avLst/>
          </a:prstGeom>
          <a:noFill/>
        </p:spPr>
        <p:txBody>
          <a:bodyPr wrap="none" lIns="34276" tIns="17145" rIns="34276" bIns="17145" rtlCol="0">
            <a:spAutoFit/>
          </a:bodyPr>
          <a:lstStyle/>
          <a:p>
            <a:pPr algn="l"/>
            <a:r>
              <a:rPr lang="en-US" sz="800" dirty="0">
                <a:latin typeface="Lato Light"/>
                <a:cs typeface="Lato Light"/>
              </a:rPr>
              <a:t>Source: TiVo Research &amp; Analytics custom study.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230" y="1229709"/>
            <a:ext cx="8572500" cy="582930"/>
          </a:xfrm>
          <a:prstGeom prst="rect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171394" tIns="19050" rIns="171394" bIns="19050" numCol="1" spcCol="14288" rtlCol="0" anchor="ctr"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TV brings new customers. Digital secures sales from existing customers.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77831238"/>
              </p:ext>
            </p:extLst>
          </p:nvPr>
        </p:nvGraphicFramePr>
        <p:xfrm>
          <a:off x="485775" y="2057400"/>
          <a:ext cx="7829550" cy="2736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314575" y="2457450"/>
            <a:ext cx="1000125" cy="111252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ys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noAutofit/>
          </a:bodyPr>
          <a:lstStyle/>
          <a:p>
            <a:pPr defTabSz="309451" latinLnBrk="1" hangingPunct="0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9050" y="3314700"/>
            <a:ext cx="1000125" cy="800100"/>
          </a:xfrm>
          <a:prstGeom prst="rect">
            <a:avLst/>
          </a:prstGeom>
          <a:noFill/>
          <a:ln w="76200" cap="flat" cmpd="sng">
            <a:solidFill>
              <a:schemeClr val="accent2"/>
            </a:solidFill>
            <a:prstDash val="sysDot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8" rtlCol="0" anchor="ctr">
            <a:noAutofit/>
          </a:bodyPr>
          <a:lstStyle/>
          <a:p>
            <a:pPr defTabSz="309451" latinLnBrk="1" hangingPunct="0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4921" y="1968516"/>
            <a:ext cx="1205934" cy="31547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14288" rtlCol="0" anchor="ctr">
            <a:spAutoFit/>
          </a:bodyPr>
          <a:lstStyle/>
          <a:p>
            <a:pPr defTabSz="309451" latinLnBrk="1" hangingPunct="0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Sales Uplift</a:t>
            </a:r>
            <a:endParaRPr lang="en-US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278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/>
              <a:t>TV STILL LEADING DRIVER</a:t>
            </a:r>
            <a:endParaRPr lang="en-US" sz="2800" b="1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11534210"/>
              </p:ext>
            </p:extLst>
          </p:nvPr>
        </p:nvGraphicFramePr>
        <p:xfrm>
          <a:off x="1099394" y="2348630"/>
          <a:ext cx="2963384" cy="2437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22406549"/>
              </p:ext>
            </p:extLst>
          </p:nvPr>
        </p:nvGraphicFramePr>
        <p:xfrm>
          <a:off x="4357732" y="2033570"/>
          <a:ext cx="4586242" cy="249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14350" y="3373588"/>
            <a:ext cx="765596" cy="201977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63534"/>
                </a:solidFill>
              </a:rPr>
              <a:t>TV </a:t>
            </a:r>
            <a:r>
              <a:rPr lang="en-US" sz="1100" dirty="0">
                <a:solidFill>
                  <a:srgbClr val="363534"/>
                </a:solidFill>
                <a:latin typeface="Arial"/>
                <a:cs typeface="Arial"/>
              </a:rPr>
              <a:t>Only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" y="2816035"/>
            <a:ext cx="765596" cy="201977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63534"/>
                </a:solidFill>
                <a:latin typeface="Arial"/>
                <a:cs typeface="Arial"/>
              </a:rPr>
              <a:t>Both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2004" y="2585609"/>
            <a:ext cx="927943" cy="201977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363534"/>
                </a:solidFill>
              </a:rPr>
              <a:t>Digital Only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12000" y="2626492"/>
            <a:ext cx="792684" cy="96178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" i="1" dirty="0">
                <a:solidFill>
                  <a:srgbClr val="363534"/>
                </a:solidFill>
              </a:rPr>
              <a:t>-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60815" y="4455014"/>
            <a:ext cx="154724" cy="1423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9" tIns="17144" rIns="34289" bIns="1714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0637" y="4458483"/>
            <a:ext cx="154724" cy="1423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89" tIns="17144" rIns="34289" bIns="17144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15540" y="4420781"/>
            <a:ext cx="1449911" cy="219289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363534"/>
                </a:solidFill>
                <a:latin typeface="Arial"/>
                <a:cs typeface="Arial"/>
              </a:rPr>
              <a:t>% Uplift in Dollars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765628" y="4424251"/>
            <a:ext cx="1449911" cy="219289"/>
          </a:xfrm>
          <a:prstGeom prst="rect">
            <a:avLst/>
          </a:prstGeom>
          <a:noFill/>
        </p:spPr>
        <p:txBody>
          <a:bodyPr wrap="square" lIns="34289" tIns="17144" rIns="34289" bIns="17144" rtlCol="0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363534"/>
                </a:solidFill>
                <a:latin typeface="Arial"/>
                <a:cs typeface="Arial"/>
              </a:rPr>
              <a:t>% Uplift in Units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8610" y="4737447"/>
            <a:ext cx="1839714" cy="142345"/>
          </a:xfrm>
          <a:prstGeom prst="rect">
            <a:avLst/>
          </a:prstGeom>
          <a:noFill/>
        </p:spPr>
        <p:txBody>
          <a:bodyPr wrap="none" lIns="34289" tIns="17144" rIns="34289" bIns="17144" rtlCol="0">
            <a:spAutoFit/>
          </a:bodyPr>
          <a:lstStyle/>
          <a:p>
            <a:pPr algn="l"/>
            <a:r>
              <a:rPr lang="en-US" sz="700" dirty="0"/>
              <a:t>Source: TiVo Research &amp; Analytics custom study.</a:t>
            </a:r>
          </a:p>
        </p:txBody>
      </p:sp>
      <p:sp>
        <p:nvSpPr>
          <p:cNvPr id="5" name="Isosceles Triangle 4"/>
          <p:cNvSpPr/>
          <p:nvPr/>
        </p:nvSpPr>
        <p:spPr>
          <a:xfrm rot="16200000">
            <a:off x="3312440" y="3071362"/>
            <a:ext cx="2263205" cy="443255"/>
          </a:xfrm>
          <a:prstGeom prst="triangle">
            <a:avLst/>
          </a:prstGeom>
          <a:noFill/>
          <a:ln w="50800" cap="flat">
            <a:gradFill flip="none" rotWithShape="1">
              <a:gsLst>
                <a:gs pos="0">
                  <a:schemeClr val="accent1"/>
                </a:gs>
                <a:gs pos="100000">
                  <a:srgbClr val="FFFFFF">
                    <a:alpha val="5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9050" tIns="19050" rIns="19050" bIns="19050" numCol="1" spcCol="14287" rtlCol="0" anchor="ctr">
            <a:spAutoFit/>
          </a:bodyPr>
          <a:lstStyle/>
          <a:p>
            <a:pPr rtl="0" latinLnBrk="1" hangingPunct="0"/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6230" y="1229710"/>
            <a:ext cx="8542020" cy="659801"/>
          </a:xfrm>
          <a:prstGeom prst="rect">
            <a:avLst/>
          </a:prstGeom>
          <a:solidFill>
            <a:schemeClr val="bg1">
              <a:alpha val="90000"/>
            </a:schemeClr>
          </a:solidFill>
          <a:ln w="50800" cap="flat">
            <a:gradFill flip="none" rotWithShape="1">
              <a:gsLst>
                <a:gs pos="0">
                  <a:srgbClr val="4F81BD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  <a:tileRect/>
            </a:gra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71446" tIns="19050" rIns="171446" bIns="19050" numCol="1" spcCol="14287" rtlCol="0" anchor="ctr">
            <a:no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en-US" sz="1600" dirty="0">
                <a:latin typeface="Arial"/>
                <a:cs typeface="Arial"/>
              </a:rPr>
              <a:t>Most HHs were exposed to TV only; still, unit and $ increases </a:t>
            </a:r>
            <a:r>
              <a:rPr lang="en-US" sz="1600" dirty="0" smtClean="0">
                <a:latin typeface="Arial"/>
                <a:cs typeface="Arial"/>
              </a:rPr>
              <a:t>were </a:t>
            </a:r>
            <a:r>
              <a:rPr lang="en-US" sz="1600" dirty="0">
                <a:latin typeface="Arial"/>
                <a:cs typeface="Arial"/>
              </a:rPr>
              <a:t>higher in households exposed to both digital + TV ads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0722" y="1984825"/>
            <a:ext cx="2240973" cy="500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14287" rtlCol="0" anchor="ctr">
            <a:spAutoFit/>
          </a:bodyPr>
          <a:lstStyle/>
          <a:p>
            <a:pPr rtl="0" latinLnBrk="1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% Exposures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by Media</a:t>
            </a:r>
          </a:p>
          <a:p>
            <a:pPr rtl="0" latinLnBrk="1" hangingPunct="0"/>
            <a:r>
              <a:rPr lang="en-US" sz="1200" dirty="0">
                <a:solidFill>
                  <a:srgbClr val="000000"/>
                </a:solidFill>
              </a:rPr>
              <a:t>(All Exposed HHs)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7653" y="2048959"/>
            <a:ext cx="1634963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14287" rtlCol="0" anchor="ctr">
            <a:spAutoFit/>
          </a:bodyPr>
          <a:lstStyle/>
          <a:p>
            <a:pPr rtl="0" latinLnBrk="1" hangingPunct="0"/>
            <a:r>
              <a:rPr lang="en-US" sz="1600" dirty="0">
                <a:solidFill>
                  <a:srgbClr val="000000"/>
                </a:solidFill>
                <a:latin typeface="Arial"/>
                <a:cs typeface="Arial"/>
              </a:rPr>
              <a:t>% Uplift by Media</a:t>
            </a:r>
          </a:p>
        </p:txBody>
      </p:sp>
    </p:spTree>
    <p:extLst>
      <p:ext uri="{BB962C8B-B14F-4D97-AF65-F5344CB8AC3E}">
        <p14:creationId xmlns:p14="http://schemas.microsoft.com/office/powerpoint/2010/main" val="2329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453102" y="1305486"/>
            <a:ext cx="4652299" cy="2629971"/>
          </a:xfrm>
          <a:prstGeom prst="rect">
            <a:avLst/>
          </a:prstGeom>
          <a:gradFill flip="none" rotWithShape="1">
            <a:gsLst>
              <a:gs pos="0">
                <a:srgbClr val="CAD9E6">
                  <a:alpha val="10000"/>
                </a:srgbClr>
              </a:gs>
              <a:gs pos="50000">
                <a:prstClr val="white"/>
              </a:gs>
            </a:gsLst>
            <a:lin ang="16200000" scaled="0"/>
            <a:tileRect/>
          </a:gradFill>
          <a:ln w="3175" cmpd="sng">
            <a:solidFill>
              <a:srgbClr val="DBDB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11" tIns="40806" rIns="81611" bIns="40806" rtlCol="0" anchor="ctr"/>
          <a:lstStyle/>
          <a:p>
            <a:pPr defTabSz="407991"/>
            <a:endParaRPr lang="en-US" sz="1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-19050" y="84666"/>
            <a:ext cx="9144000" cy="402170"/>
          </a:xfrm>
          <a:prstGeom prst="rect">
            <a:avLst/>
          </a:prstGeom>
        </p:spPr>
        <p:txBody>
          <a:bodyPr lIns="81611" tIns="40806" rIns="81611" bIns="40806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2800" b="1" dirty="0" smtClean="0">
                <a:latin typeface="Arial"/>
                <a:cs typeface="Arial"/>
              </a:rPr>
              <a:t>INCREMENTAL VISIT BEHAVIOR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90827" y="2846704"/>
            <a:ext cx="1118526" cy="469083"/>
          </a:xfrm>
          <a:prstGeom prst="rect">
            <a:avLst/>
          </a:prstGeom>
          <a:noFill/>
        </p:spPr>
        <p:txBody>
          <a:bodyPr wrap="square" lIns="81611" tIns="40806" rIns="81611" bIns="40806" rtlCol="0">
            <a:spAutoFit/>
          </a:bodyPr>
          <a:lstStyle/>
          <a:p>
            <a:pPr defTabSz="407991"/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450126" y="2863026"/>
            <a:ext cx="1014674" cy="469083"/>
          </a:xfrm>
          <a:prstGeom prst="rect">
            <a:avLst/>
          </a:prstGeom>
          <a:noFill/>
        </p:spPr>
        <p:txBody>
          <a:bodyPr wrap="square" lIns="81611" tIns="40806" rIns="81611" bIns="40806" rtlCol="0">
            <a:spAutoFit/>
          </a:bodyPr>
          <a:lstStyle/>
          <a:p>
            <a:pPr defTabSz="407991"/>
            <a:r>
              <a:rPr lang="en-US" sz="2500" dirty="0">
                <a:solidFill>
                  <a:srgbClr val="FFFFFF"/>
                </a:solidFill>
                <a:latin typeface="Arial"/>
                <a:cs typeface="Arial"/>
              </a:rPr>
              <a:t>50%</a:t>
            </a:r>
            <a:endParaRPr lang="en-US" sz="2500" baseline="30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51192" y="1305485"/>
            <a:ext cx="3709505" cy="2629971"/>
          </a:xfrm>
          <a:prstGeom prst="rect">
            <a:avLst/>
          </a:prstGeom>
          <a:gradFill flip="none" rotWithShape="1">
            <a:gsLst>
              <a:gs pos="0">
                <a:srgbClr val="CAD9E6">
                  <a:alpha val="10000"/>
                </a:srgbClr>
              </a:gs>
              <a:gs pos="50000">
                <a:prstClr val="white"/>
              </a:gs>
            </a:gsLst>
            <a:lin ang="16200000" scaled="0"/>
            <a:tileRect/>
          </a:gradFill>
          <a:ln w="3175" cmpd="sng">
            <a:solidFill>
              <a:srgbClr val="DBDBD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611" tIns="40806" rIns="81611" bIns="40806" rtlCol="0" anchor="ctr"/>
          <a:lstStyle/>
          <a:p>
            <a:pPr defTabSz="407991"/>
            <a:endParaRPr lang="en-US" sz="1600" dirty="0">
              <a:solidFill>
                <a:srgbClr val="FFFFFF"/>
              </a:solidFill>
              <a:latin typeface="Lato Regular"/>
              <a:cs typeface="Lato Regula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1557" y="1505421"/>
            <a:ext cx="3496362" cy="1298126"/>
          </a:xfrm>
          <a:prstGeom prst="rect">
            <a:avLst/>
          </a:prstGeom>
        </p:spPr>
        <p:txBody>
          <a:bodyPr wrap="square" lIns="81611" tIns="40806" rIns="81611" bIns="40806">
            <a:spAutoFit/>
          </a:bodyPr>
          <a:lstStyle/>
          <a:p>
            <a:pPr defTabSz="407991"/>
            <a:r>
              <a:rPr lang="en-US" sz="4300" dirty="0">
                <a:solidFill>
                  <a:schemeClr val="accent3"/>
                </a:solidFill>
                <a:latin typeface="Arial"/>
                <a:cs typeface="Arial"/>
              </a:rPr>
              <a:t>15.1% </a:t>
            </a:r>
          </a:p>
          <a:p>
            <a:pPr defTabSz="407991"/>
            <a:r>
              <a:rPr lang="en-US" sz="700" dirty="0">
                <a:solidFill>
                  <a:srgbClr val="000000"/>
                </a:solidFill>
                <a:latin typeface="Arial"/>
                <a:cs typeface="Arial"/>
              </a:rPr>
              <a:t>99% Confidence (+/- 1.67%)</a:t>
            </a:r>
          </a:p>
          <a:p>
            <a:pPr defTabSz="407991"/>
            <a:endParaRPr lang="en-US" sz="900" b="1" dirty="0">
              <a:solidFill>
                <a:srgbClr val="A7CC58"/>
              </a:solidFill>
              <a:latin typeface="Arial"/>
              <a:cs typeface="Arial"/>
            </a:endParaRPr>
          </a:p>
          <a:p>
            <a:pPr defTabSz="407991"/>
            <a:r>
              <a:rPr lang="en-US" sz="1000" dirty="0">
                <a:solidFill>
                  <a:srgbClr val="9BBB59"/>
                </a:solidFill>
                <a:latin typeface="Arial"/>
                <a:cs typeface="Arial"/>
              </a:rPr>
              <a:t>LCI</a:t>
            </a:r>
            <a:r>
              <a:rPr lang="en-US" sz="1000" baseline="30000" dirty="0">
                <a:solidFill>
                  <a:srgbClr val="9BBB59"/>
                </a:solidFill>
                <a:latin typeface="Arial"/>
                <a:cs typeface="Arial"/>
              </a:rPr>
              <a:t>TM</a:t>
            </a:r>
            <a:r>
              <a:rPr lang="en-US" sz="1000" dirty="0">
                <a:solidFill>
                  <a:srgbClr val="9BBB59"/>
                </a:solidFill>
                <a:latin typeface="Arial"/>
                <a:cs typeface="Arial"/>
              </a:rPr>
              <a:t> Lift </a:t>
            </a:r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in store visits vs. Audience Matched Control due to advertising</a:t>
            </a:r>
            <a:endParaRPr lang="en-US" sz="1000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2719" y="1305486"/>
            <a:ext cx="3538881" cy="297853"/>
          </a:xfrm>
          <a:prstGeom prst="rect">
            <a:avLst/>
          </a:prstGeom>
          <a:noFill/>
        </p:spPr>
        <p:txBody>
          <a:bodyPr wrap="square" lIns="81611" tIns="40806" rIns="81611" bIns="40806" rtlCol="0">
            <a:spAutoFit/>
          </a:bodyPr>
          <a:lstStyle/>
          <a:p>
            <a:pPr defTabSz="407991"/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LCI</a:t>
            </a:r>
            <a:r>
              <a:rPr lang="en-US" sz="1400" b="1" baseline="30000" dirty="0">
                <a:solidFill>
                  <a:srgbClr val="000000"/>
                </a:solidFill>
                <a:latin typeface="Arial"/>
                <a:cs typeface="Arial"/>
              </a:rPr>
              <a:t>TM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incremental visits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61557" y="3683462"/>
            <a:ext cx="3309176" cy="192084"/>
          </a:xfrm>
          <a:prstGeom prst="rect">
            <a:avLst/>
          </a:prstGeom>
        </p:spPr>
        <p:txBody>
          <a:bodyPr wrap="square" lIns="81611" tIns="40806" rIns="81611" bIns="40806">
            <a:spAutoFit/>
          </a:bodyPr>
          <a:lstStyle/>
          <a:p>
            <a:pPr defTabSz="407991"/>
            <a:r>
              <a:rPr lang="en-US" sz="700" dirty="0">
                <a:solidFill>
                  <a:srgbClr val="818B86"/>
                </a:solidFill>
                <a:latin typeface="Lato Regular"/>
                <a:cs typeface="Lato Regular"/>
              </a:rPr>
              <a:t>Exposed Unique </a:t>
            </a:r>
            <a:r>
              <a:rPr lang="en-US" sz="700" dirty="0">
                <a:solidFill>
                  <a:srgbClr val="818B86"/>
                </a:solidFill>
                <a:latin typeface="Arial"/>
                <a:cs typeface="Arial"/>
              </a:rPr>
              <a:t>Devices</a:t>
            </a:r>
            <a:endParaRPr lang="en-US" sz="700" dirty="0">
              <a:solidFill>
                <a:srgbClr val="818B8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0126" y="3060229"/>
            <a:ext cx="2971800" cy="740311"/>
          </a:xfrm>
          <a:prstGeom prst="rect">
            <a:avLst/>
          </a:prstGeom>
        </p:spPr>
        <p:txBody>
          <a:bodyPr wrap="square" lIns="81611" tIns="40806" rIns="81611" bIns="40806">
            <a:spAutoFit/>
          </a:bodyPr>
          <a:lstStyle/>
          <a:p>
            <a:pPr defTabSz="407991"/>
            <a:r>
              <a:rPr lang="en-US" sz="4300" dirty="0">
                <a:solidFill>
                  <a:schemeClr val="accent1"/>
                </a:solidFill>
                <a:latin typeface="Arial"/>
                <a:cs typeface="Arial"/>
              </a:rPr>
              <a:t>35,652</a:t>
            </a:r>
            <a:r>
              <a:rPr lang="en-US" sz="4300" dirty="0">
                <a:solidFill>
                  <a:schemeClr val="accent1"/>
                </a:solidFill>
                <a:latin typeface="Gotham Book"/>
                <a:cs typeface="Gotham Book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52719" y="2916704"/>
            <a:ext cx="3309176" cy="297853"/>
          </a:xfrm>
          <a:prstGeom prst="rect">
            <a:avLst/>
          </a:prstGeom>
          <a:noFill/>
        </p:spPr>
        <p:txBody>
          <a:bodyPr wrap="square" lIns="81611" tIns="40806" rIns="81611" bIns="40806" rtlCol="0">
            <a:spAutoFit/>
          </a:bodyPr>
          <a:lstStyle/>
          <a:p>
            <a:pPr defTabSz="407991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Total people </a:t>
            </a: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exposed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917672" y="531300"/>
            <a:ext cx="3114341" cy="313241"/>
          </a:xfrm>
          <a:prstGeom prst="rect">
            <a:avLst/>
          </a:prstGeom>
        </p:spPr>
        <p:txBody>
          <a:bodyPr wrap="none" lIns="81611" tIns="40806" rIns="81611" bIns="40806">
            <a:spAutoFit/>
          </a:bodyPr>
          <a:lstStyle/>
          <a:p>
            <a:pPr defTabSz="407991"/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Location Conversion Index (LCI</a:t>
            </a:r>
            <a:r>
              <a:rPr lang="en-US" sz="1500" baseline="30000" dirty="0">
                <a:solidFill>
                  <a:srgbClr val="000000"/>
                </a:solidFill>
                <a:latin typeface="Arial"/>
                <a:cs typeface="Arial"/>
              </a:rPr>
              <a:t>TM</a:t>
            </a:r>
            <a:r>
              <a:rPr lang="en-US" sz="1500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6192942"/>
              </p:ext>
            </p:extLst>
          </p:nvPr>
        </p:nvGraphicFramePr>
        <p:xfrm>
          <a:off x="482827" y="1409359"/>
          <a:ext cx="4622574" cy="2315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34094" y="4086032"/>
            <a:ext cx="4468282" cy="369332"/>
          </a:xfrm>
          <a:prstGeom prst="rect">
            <a:avLst/>
          </a:prstGeom>
          <a:noFill/>
          <a:ln w="34925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Projected Incremental Visits = 300,000+</a:t>
            </a:r>
            <a:endParaRPr lang="en-US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73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57161255"/>
              </p:ext>
            </p:extLst>
          </p:nvPr>
        </p:nvGraphicFramePr>
        <p:xfrm>
          <a:off x="271462" y="1481386"/>
          <a:ext cx="8572499" cy="3892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550" y="694720"/>
            <a:ext cx="267266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altLang="en-US" sz="1000" kern="0" dirty="0" smtClean="0">
                <a:latin typeface="Arial"/>
                <a:cs typeface="Arial"/>
              </a:rPr>
              <a:t>Total Households</a:t>
            </a:r>
            <a:endParaRPr lang="en-US" altLang="en-US" sz="1000" dirty="0">
              <a:latin typeface="Arial"/>
              <a:cs typeface="Arial"/>
            </a:endParaRPr>
          </a:p>
          <a:p>
            <a:r>
              <a:rPr lang="en-US" altLang="en-US" sz="1000" dirty="0" smtClean="0">
                <a:latin typeface="Arial"/>
                <a:cs typeface="Arial"/>
              </a:rPr>
              <a:t>Live + </a:t>
            </a:r>
            <a:r>
              <a:rPr lang="en-US" altLang="en-US" sz="1000" dirty="0">
                <a:latin typeface="Arial"/>
                <a:cs typeface="Arial"/>
              </a:rPr>
              <a:t>3</a:t>
            </a:r>
            <a:r>
              <a:rPr lang="en-US" altLang="en-US" sz="1000" dirty="0" smtClean="0">
                <a:latin typeface="Arial"/>
                <a:cs typeface="Arial"/>
              </a:rPr>
              <a:t> Day Viewing</a:t>
            </a:r>
            <a:endParaRPr lang="en-US" altLang="en-US" sz="1000" kern="0" dirty="0">
              <a:latin typeface="Arial"/>
              <a:cs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03255" y="112577"/>
            <a:ext cx="9001127" cy="66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405" tIns="19202" rIns="38405" bIns="19202" numCol="1" anchor="ctr" anchorCtr="0" compatLnSpc="1">
            <a:prstTxWarp prst="textNoShape">
              <a:avLst/>
            </a:prstTxWarp>
          </a:bodyPr>
          <a:lstStyle>
            <a:lvl1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480060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576072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672084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768096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eaLnBrk="1" hangingPunct="1"/>
            <a:r>
              <a:rPr lang="en-US" altLang="en-US" sz="2000" b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EXPOSURE PROVIDED GREATEST CONVERSION LIFT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1462" y="1135867"/>
            <a:ext cx="8572497" cy="441146"/>
          </a:xfrm>
          <a:prstGeom prst="rect">
            <a:avLst/>
          </a:prstGeom>
          <a:noFill/>
          <a:ln w="28575" cap="flat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path path="shape">
                <a:fillToRect l="50000" t="50000" r="50000" b="50000"/>
              </a:path>
              <a:tileRect/>
            </a:gradFill>
            <a:miter lim="400000"/>
          </a:ln>
          <a:effectLst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09" y="1120003"/>
            <a:ext cx="816110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Helvetica Light"/>
              </a:rPr>
              <a:t>Conversion </a:t>
            </a:r>
          </a:p>
          <a:p>
            <a:pPr marL="0" marR="0" lvl="0" indent="0" algn="ctr" defTabSz="82550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cs typeface="Arial"/>
                <a:sym typeface="Helvetica Light"/>
              </a:rPr>
              <a:t>Lift 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6334" y="1221299"/>
            <a:ext cx="8305800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 smtClean="0">
                <a:solidFill>
                  <a:srgbClr val="26C60C"/>
                </a:solidFill>
                <a:latin typeface="Arial"/>
                <a:cs typeface="Arial"/>
              </a:rPr>
              <a:t>   </a:t>
            </a:r>
            <a:r>
              <a:rPr lang="en-US" sz="1050" b="1" dirty="0" smtClean="0">
                <a:solidFill>
                  <a:srgbClr val="FF0000"/>
                </a:solidFill>
                <a:latin typeface="Arial"/>
                <a:cs typeface="Arial"/>
              </a:rPr>
              <a:t>-29%                               </a:t>
            </a:r>
            <a:r>
              <a:rPr lang="en-US" sz="1050" b="1" dirty="0" smtClean="0">
                <a:solidFill>
                  <a:srgbClr val="000000"/>
                </a:solidFill>
                <a:latin typeface="Arial"/>
                <a:cs typeface="Arial"/>
              </a:rPr>
              <a:t>+44%                                  </a:t>
            </a:r>
            <a:r>
              <a:rPr lang="en-US" sz="1050" b="1" dirty="0" smtClean="0">
                <a:solidFill>
                  <a:srgbClr val="FF0000"/>
                </a:solidFill>
                <a:latin typeface="Arial"/>
                <a:cs typeface="Arial"/>
              </a:rPr>
              <a:t>-29%            	                  </a:t>
            </a:r>
            <a:r>
              <a:rPr lang="en-US" sz="1050" b="1" dirty="0" smtClean="0">
                <a:latin typeface="Arial"/>
                <a:cs typeface="Arial"/>
              </a:rPr>
              <a:t> +45%          </a:t>
            </a:r>
            <a:r>
              <a:rPr lang="en-US" sz="1050" b="1" dirty="0" smtClean="0">
                <a:solidFill>
                  <a:srgbClr val="00B050"/>
                </a:solidFill>
                <a:latin typeface="Arial"/>
                <a:cs typeface="Arial"/>
              </a:rPr>
              <a:t>	                 </a:t>
            </a:r>
            <a:r>
              <a:rPr lang="en-US" sz="1050" b="1" dirty="0" smtClean="0">
                <a:solidFill>
                  <a:srgbClr val="FF0000"/>
                </a:solidFill>
                <a:latin typeface="Arial"/>
                <a:cs typeface="Arial"/>
              </a:rPr>
              <a:t>-29%</a:t>
            </a:r>
            <a:endParaRPr kumimoji="0" lang="en-US" sz="105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cs typeface="Arial"/>
              <a:sym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5146" y="3970150"/>
            <a:ext cx="8203722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 latinLnBrk="1" hangingPunct="0"/>
            <a:r>
              <a:rPr lang="en-US" sz="700" dirty="0" smtClean="0">
                <a:solidFill>
                  <a:srgbClr val="000000"/>
                </a:solidFill>
                <a:sym typeface="Helvetica Light"/>
              </a:rPr>
              <a:t>                    Unexposed                  </a:t>
            </a:r>
            <a:r>
              <a:rPr lang="en-US" sz="700" dirty="0" smtClean="0">
                <a:solidFill>
                  <a:srgbClr val="000000"/>
                </a:solidFill>
                <a:latin typeface="Arial"/>
                <a:cs typeface="Arial"/>
                <a:sym typeface="Helvetica Light"/>
              </a:rPr>
              <a:t>Exposed</a:t>
            </a:r>
            <a:r>
              <a:rPr lang="en-US" sz="700" dirty="0" smtClean="0">
                <a:solidFill>
                  <a:srgbClr val="000000"/>
                </a:solidFill>
                <a:sym typeface="Helvetica Light"/>
              </a:rPr>
              <a:t>                           Unexposed                Exposed                            Unexposed            Exposed                             Unexposed          Exposed                                Unexposed         Exposed </a:t>
            </a:r>
            <a:endParaRPr lang="en-US" sz="700" dirty="0">
              <a:solidFill>
                <a:srgbClr val="000000"/>
              </a:solidFill>
              <a:sym typeface="Helvetica Light"/>
            </a:endParaRPr>
          </a:p>
          <a:p>
            <a:pPr defTabSz="825500" latinLnBrk="1" hangingPunct="0"/>
            <a:endParaRPr lang="en-US" sz="700" dirty="0">
              <a:solidFill>
                <a:srgbClr val="000000"/>
              </a:solidFill>
              <a:sym typeface="Helvetica Light"/>
            </a:endParaRPr>
          </a:p>
          <a:p>
            <a:pPr marL="0" marR="0" indent="0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endParaRPr kumimoji="0" lang="en-US" sz="7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796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33669" y="1065990"/>
            <a:ext cx="8572500" cy="486630"/>
          </a:xfrm>
          <a:prstGeom prst="rect">
            <a:avLst/>
          </a:prstGeom>
          <a:solidFill>
            <a:schemeClr val="bg1">
              <a:alpha val="90000"/>
            </a:schemeClr>
          </a:solidFill>
          <a:ln w="508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171379" tIns="19050" rIns="171379" bIns="19050" spcCol="14287" anchor="ctr"/>
          <a:lstStyle/>
          <a:p>
            <a:pPr algn="ctr">
              <a:buClr>
                <a:schemeClr val="accent1"/>
              </a:buClr>
              <a:defRPr/>
            </a:pPr>
            <a:r>
              <a:rPr lang="en-US" sz="1600" dirty="0">
                <a:latin typeface="Arial"/>
                <a:cs typeface="Arial"/>
              </a:rPr>
              <a:t>Visitation Rate/Lift %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10111448"/>
              </p:ext>
            </p:extLst>
          </p:nvPr>
        </p:nvGraphicFramePr>
        <p:xfrm>
          <a:off x="106389" y="1849256"/>
          <a:ext cx="8572499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6440" y="1451661"/>
            <a:ext cx="609596" cy="3993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Visitation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</a:p>
          <a:p>
            <a:pPr defTabSz="736733" latinLnBrk="1" hangingPunct="0"/>
            <a:r>
              <a:rPr lang="en-US" sz="1000" dirty="0">
                <a:solidFill>
                  <a:srgbClr val="000000"/>
                </a:solidFill>
                <a:latin typeface="Arial"/>
                <a:cs typeface="Arial"/>
              </a:rPr>
              <a:t>Lift 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558219"/>
            <a:ext cx="8305800" cy="3070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        4%	                 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15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%	  	   1%	             31%	         16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%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lang="en-US" sz="1400" dirty="0" smtClean="0">
                <a:solidFill>
                  <a:srgbClr val="000000"/>
                </a:solidFill>
                <a:latin typeface="Arial"/>
                <a:cs typeface="Arial"/>
              </a:rPr>
              <a:t>          </a:t>
            </a:r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20%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6796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9891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91686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0161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2891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5216" y="4250564"/>
            <a:ext cx="13716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solidFill>
                  <a:srgbClr val="000000"/>
                </a:solidFill>
                <a:latin typeface="Arial"/>
                <a:cs typeface="Arial"/>
              </a:rPr>
              <a:t>Unexposed   Exposed	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28600" y="352425"/>
            <a:ext cx="8915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73" tIns="17144" rIns="34273" bIns="17144" numCol="1" anchor="ctr" anchorCtr="0" compatLnSpc="1">
            <a:prstTxWarp prst="textNoShape">
              <a:avLst/>
            </a:prstTxWarp>
          </a:bodyPr>
          <a:lstStyle>
            <a:lvl1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algn="ctr" defTabSz="346075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n-lt"/>
                <a:ea typeface="+mn-ea"/>
                <a:cs typeface="+mn-cs"/>
                <a:sym typeface="Helvetica Light"/>
              </a:defRPr>
            </a:lvl5pPr>
            <a:lvl6pPr indent="480060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6pPr>
            <a:lvl7pPr indent="576072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7pPr>
            <a:lvl8pPr indent="672084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8pPr>
            <a:lvl9pPr indent="768096" algn="ctr" defTabSz="346710">
              <a:defRPr sz="47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eaLnBrk="1" hangingPunct="1"/>
            <a:endParaRPr lang="en-US" altLang="en-US" sz="2300" dirty="0">
              <a:solidFill>
                <a:schemeClr val="tx1"/>
              </a:solidFill>
              <a:latin typeface="Gotham Medium"/>
              <a:cs typeface="Gotham Medium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82275" y="4027258"/>
            <a:ext cx="591700" cy="368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339" tIns="45339" rIns="45339" bIns="45339" numCol="1" spcCol="34000" rtlCol="0" anchor="ctr">
            <a:spAutoFit/>
          </a:bodyPr>
          <a:lstStyle/>
          <a:p>
            <a:pPr defTabSz="736733" latinLnBrk="1" hangingPunct="0"/>
            <a:r>
              <a:rPr lang="en-US" sz="900" dirty="0">
                <a:latin typeface="Arial"/>
                <a:cs typeface="Arial"/>
              </a:rPr>
              <a:t>Visitation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 </a:t>
            </a:r>
          </a:p>
          <a:p>
            <a:pPr defTabSz="736733" latinLnBrk="1" hangingPunct="0"/>
            <a:r>
              <a:rPr lang="en-US" sz="900" dirty="0">
                <a:solidFill>
                  <a:schemeClr val="accent2">
                    <a:lumMod val="50000"/>
                  </a:schemeClr>
                </a:solidFill>
                <a:latin typeface="Arial"/>
                <a:cs typeface="Arial"/>
              </a:rPr>
              <a:t>Rate 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36342"/>
          </a:xfrm>
        </p:spPr>
        <p:txBody>
          <a:bodyPr>
            <a:noAutofit/>
          </a:bodyPr>
          <a:lstStyle/>
          <a:p>
            <a:r>
              <a:rPr lang="en-US" sz="1900" b="1" dirty="0"/>
              <a:t>CUSTOM CREATIVE HAD THE GREATEST IMPACT ON VISITATION AND PERFORMED </a:t>
            </a:r>
            <a:r>
              <a:rPr lang="en-US" sz="1900" b="1" dirty="0" smtClean="0"/>
              <a:t>BETTER </a:t>
            </a:r>
            <a:r>
              <a:rPr lang="en-US" sz="1900" b="1" dirty="0"/>
              <a:t>THAN STANDARD UNITS</a:t>
            </a:r>
          </a:p>
        </p:txBody>
      </p:sp>
    </p:spTree>
    <p:extLst>
      <p:ext uri="{BB962C8B-B14F-4D97-AF65-F5344CB8AC3E}">
        <p14:creationId xmlns:p14="http://schemas.microsoft.com/office/powerpoint/2010/main" val="39400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85550"/>
            <a:ext cx="6108700" cy="11048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TV VIEWING 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374" y="1550749"/>
            <a:ext cx="6108700" cy="241928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b="1" dirty="0"/>
              <a:t>2.3 million in-tab households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Single-source match at the HH level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Second x second data</a:t>
            </a:r>
          </a:p>
          <a:p>
            <a:pPr marL="285750" indent="-285750">
              <a:buFont typeface="Arial"/>
              <a:buChar char="•"/>
            </a:pPr>
            <a:r>
              <a:rPr lang="en-US" sz="1800" b="1" dirty="0" smtClean="0"/>
              <a:t>Nationally representative to TV HH Universe</a:t>
            </a:r>
            <a:endParaRPr lang="en-US" sz="1800" b="1" dirty="0"/>
          </a:p>
          <a:p>
            <a:pPr marL="285750" indent="-285750">
              <a:buFont typeface="Arial"/>
              <a:buChar char="•"/>
            </a:pPr>
            <a:r>
              <a:rPr lang="en-US" sz="1800" b="1" dirty="0"/>
              <a:t>Footprint in top 190+ DMAs</a:t>
            </a:r>
          </a:p>
          <a:p>
            <a:endParaRPr lang="en-US" sz="1800" dirty="0"/>
          </a:p>
        </p:txBody>
      </p:sp>
      <p:pic>
        <p:nvPicPr>
          <p:cNvPr id="4" name="Picture 3" descr="tivologo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7" b="30472"/>
          <a:stretch/>
        </p:blipFill>
        <p:spPr>
          <a:xfrm>
            <a:off x="6900942" y="79200"/>
            <a:ext cx="1415020" cy="65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75" y="959761"/>
            <a:ext cx="1209247" cy="283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275" y="3059903"/>
            <a:ext cx="1133323" cy="3514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96" y="3753102"/>
            <a:ext cx="1731701" cy="433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96" y="4442146"/>
            <a:ext cx="1407423" cy="304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75" y="1650799"/>
            <a:ext cx="1657047" cy="2930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298" y="2303624"/>
            <a:ext cx="1216372" cy="40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245" y="205979"/>
            <a:ext cx="8621667" cy="546950"/>
          </a:xfrm>
        </p:spPr>
        <p:txBody>
          <a:bodyPr>
            <a:noAutofit/>
          </a:bodyPr>
          <a:lstStyle/>
          <a:p>
            <a:r>
              <a:rPr lang="en-US" b="1" dirty="0" smtClean="0"/>
              <a:t>$94MM LOSS IN COMBINED SALES FOR 11 BRANDS</a:t>
            </a:r>
            <a:endParaRPr lang="en-US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75018"/>
              </p:ext>
            </p:extLst>
          </p:nvPr>
        </p:nvGraphicFramePr>
        <p:xfrm>
          <a:off x="65133" y="975790"/>
          <a:ext cx="8824913" cy="338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243612" y="3605524"/>
            <a:ext cx="7443188" cy="246221"/>
            <a:chOff x="1203960" y="3736477"/>
            <a:chExt cx="7399184" cy="219835"/>
          </a:xfrm>
        </p:grpSpPr>
        <p:sp>
          <p:nvSpPr>
            <p:cNvPr id="6" name="TextBox 5"/>
            <p:cNvSpPr txBox="1"/>
            <p:nvPr/>
          </p:nvSpPr>
          <p:spPr>
            <a:xfrm>
              <a:off x="1203960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B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76400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H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2180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F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7656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I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4900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Arial"/>
                  <a:cs typeface="Arial"/>
                </a:rPr>
                <a:t>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7478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A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0818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J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8062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N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206406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D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80792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K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153232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C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79012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G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32484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L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04924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M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130704" y="3736477"/>
              <a:ext cx="472440" cy="219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latin typeface="Arial"/>
                  <a:cs typeface="Arial"/>
                </a:rPr>
                <a:t>O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174789" y="1168811"/>
            <a:ext cx="5576436" cy="268293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LOSS IN SALES EXCEEDS AD SPEND GAINS</a:t>
            </a:r>
            <a:endParaRPr lang="en-US" sz="2800" b="1" dirty="0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03687" y="1769328"/>
            <a:ext cx="5389099" cy="2618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7013" indent="-227013" algn="l" defTabSz="457200" rtl="0" eaLnBrk="1" latinLnBrk="0" hangingPunct="1">
              <a:lnSpc>
                <a:spcPct val="95000"/>
              </a:lnSpc>
              <a:spcBef>
                <a:spcPts val="900"/>
              </a:spcBef>
              <a:buFont typeface="Arial"/>
              <a:buChar char="•"/>
              <a:defRPr lang="en-US" sz="2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25475" indent="-342900" algn="l" defTabSz="457200" rtl="0" eaLnBrk="1" latinLnBrk="0" hangingPunct="1">
              <a:lnSpc>
                <a:spcPct val="95000"/>
              </a:lnSpc>
              <a:spcBef>
                <a:spcPts val="900"/>
              </a:spcBef>
              <a:buFont typeface="Arial"/>
              <a:buChar char="•"/>
              <a:defRPr lang="en-US" sz="20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2pPr>
            <a:lvl3pPr marL="917575" indent="-342900" algn="l" defTabSz="457200" rtl="0" eaLnBrk="1" latinLnBrk="0" hangingPunct="1">
              <a:lnSpc>
                <a:spcPct val="95000"/>
              </a:lnSpc>
              <a:spcBef>
                <a:spcPts val="900"/>
              </a:spcBef>
              <a:buFont typeface="Arial"/>
              <a:buChar char="•"/>
              <a:defRPr lang="en-US" sz="20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3pPr>
            <a:lvl4pPr marL="227013" indent="-227013" algn="l" defTabSz="457200" rtl="0" eaLnBrk="1" latinLnBrk="0" hangingPunct="1">
              <a:lnSpc>
                <a:spcPct val="95000"/>
              </a:lnSpc>
              <a:spcBef>
                <a:spcPts val="900"/>
              </a:spcBef>
              <a:buFont typeface="Arial"/>
              <a:buChar char="•"/>
              <a:defRPr lang="en-US" sz="2200" kern="120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4pPr>
            <a:lvl5pPr marL="1141413" indent="-169863" algn="l" defTabSz="457200" rtl="0" eaLnBrk="1" latinLnBrk="0" hangingPunct="1">
              <a:lnSpc>
                <a:spcPct val="85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9200" dirty="0" smtClean="0">
                <a:solidFill>
                  <a:schemeClr val="tx2"/>
                </a:solidFill>
                <a:latin typeface="Gotham Black"/>
                <a:cs typeface="Gotham Black"/>
              </a:rPr>
              <a:t>Average sales loss is nearly 3X</a:t>
            </a:r>
          </a:p>
          <a:p>
            <a:pPr marL="0" indent="0">
              <a:buFont typeface="Arial"/>
              <a:buNone/>
            </a:pPr>
            <a:r>
              <a:rPr lang="en-US" sz="12800" dirty="0">
                <a:solidFill>
                  <a:schemeClr val="tx2"/>
                </a:solidFill>
                <a:latin typeface="Gotham Book"/>
                <a:cs typeface="Gotham Book"/>
              </a:rPr>
              <a:t>t</a:t>
            </a:r>
            <a:r>
              <a:rPr lang="en-US" sz="12800" dirty="0" smtClean="0">
                <a:solidFill>
                  <a:schemeClr val="tx2"/>
                </a:solidFill>
                <a:latin typeface="Gotham Book"/>
                <a:cs typeface="Gotham Book"/>
              </a:rPr>
              <a:t>he average decrease in ad spend</a:t>
            </a:r>
            <a:endParaRPr lang="en-US" sz="2800" dirty="0" smtClean="0">
              <a:solidFill>
                <a:schemeClr val="tx2"/>
              </a:solidFill>
              <a:latin typeface="Gotham Book"/>
              <a:cs typeface="Gotham Book"/>
            </a:endParaRPr>
          </a:p>
          <a:p>
            <a:pPr marL="0" indent="0">
              <a:buFont typeface="Arial"/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27744" y="1086967"/>
            <a:ext cx="3331526" cy="3171391"/>
            <a:chOff x="5334000" y="990600"/>
            <a:chExt cx="3512820" cy="3343972"/>
          </a:xfrm>
        </p:grpSpPr>
        <p:graphicFrame>
          <p:nvGraphicFramePr>
            <p:cNvPr id="5" name="Chart 4"/>
            <p:cNvGraphicFramePr/>
            <p:nvPr>
              <p:extLst>
                <p:ext uri="{D42A27DB-BD31-4B8C-83A1-F6EECF244321}">
                  <p14:modId xmlns:p14="http://schemas.microsoft.com/office/powerpoint/2010/main" val="65898180"/>
                </p:ext>
              </p:extLst>
            </p:nvPr>
          </p:nvGraphicFramePr>
          <p:xfrm>
            <a:off x="5334000" y="990600"/>
            <a:ext cx="3512820" cy="3041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468143" y="2601164"/>
              <a:ext cx="1622267" cy="421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/>
                  <a:cs typeface="Arial"/>
                </a:rPr>
                <a:t>$3.1 MM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27851" y="1170080"/>
              <a:ext cx="1879600" cy="4218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/>
                  <a:cs typeface="Arial"/>
                </a:rPr>
                <a:t>$8.6 MM</a:t>
              </a:r>
              <a:endParaRPr lang="en-US" sz="2000" b="1" dirty="0"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02581" y="3912689"/>
              <a:ext cx="1593850" cy="4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Average difference in </a:t>
              </a:r>
              <a:br>
                <a:rPr lang="en-US" sz="1000" dirty="0" smtClean="0">
                  <a:latin typeface="Arial"/>
                  <a:cs typeface="Arial"/>
                </a:rPr>
              </a:br>
              <a:r>
                <a:rPr lang="en-US" sz="1000" dirty="0" smtClean="0">
                  <a:latin typeface="Arial"/>
                  <a:cs typeface="Arial"/>
                </a:rPr>
                <a:t>TV AD SPEND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08521" y="3912688"/>
              <a:ext cx="1455420" cy="4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latin typeface="Arial"/>
                  <a:cs typeface="Arial"/>
                </a:rPr>
                <a:t>Average difference in SALES LOSS</a:t>
              </a:r>
              <a:endParaRPr lang="en-US" sz="10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61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PRODUCT ROAD MAP</a:t>
            </a:r>
            <a:endParaRPr lang="en-US" sz="2800" b="1" dirty="0"/>
          </a:p>
        </p:txBody>
      </p:sp>
      <p:sp>
        <p:nvSpPr>
          <p:cNvPr id="4" name="Content Placeholder 7"/>
          <p:cNvSpPr>
            <a:spLocks noGrp="1"/>
          </p:cNvSpPr>
          <p:nvPr>
            <p:ph sz="half" idx="1"/>
          </p:nvPr>
        </p:nvSpPr>
        <p:spPr>
          <a:xfrm>
            <a:off x="1088050" y="1191775"/>
            <a:ext cx="7104974" cy="2687090"/>
          </a:xfrm>
        </p:spPr>
        <p:txBody>
          <a:bodyPr>
            <a:noAutofit/>
          </a:bodyPr>
          <a:lstStyle/>
          <a:p>
            <a:pPr lvl="0">
              <a:lnSpc>
                <a:spcPts val="1400"/>
              </a:lnSpc>
            </a:pPr>
            <a:r>
              <a:rPr lang="en-US" sz="1600" b="1" u="sng" dirty="0" smtClean="0">
                <a:solidFill>
                  <a:srgbClr val="0070C0"/>
                </a:solidFill>
              </a:rPr>
              <a:t>Syndicated</a:t>
            </a:r>
            <a:r>
              <a:rPr lang="en-US" sz="1600" b="1" dirty="0" smtClean="0">
                <a:solidFill>
                  <a:srgbClr val="0070C0"/>
                </a:solidFill>
              </a:rPr>
              <a:t> Ninth Decimal &amp; Cardlytics Data --- MediaTRAnalytics</a:t>
            </a:r>
          </a:p>
          <a:p>
            <a:pPr marL="285750" lvl="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Identify HH that visited specific stores or bought (offline/online)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Determine network/programs with high concentrations of viewership from those HH</a:t>
            </a:r>
          </a:p>
          <a:p>
            <a:pPr marL="285750">
              <a:buFont typeface="Arial" panose="020B0604020202020204" pitchFamily="34" charset="0"/>
              <a:buChar char="•"/>
            </a:pPr>
            <a:endParaRPr lang="en-US" sz="400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b="1" u="sng" dirty="0" smtClean="0">
                <a:solidFill>
                  <a:srgbClr val="0070C0"/>
                </a:solidFill>
              </a:rPr>
              <a:t>TV Segments: </a:t>
            </a:r>
            <a:r>
              <a:rPr lang="en-US" sz="1600" b="1" dirty="0" smtClean="0">
                <a:solidFill>
                  <a:srgbClr val="0070C0"/>
                </a:solidFill>
              </a:rPr>
              <a:t>Digital Targeting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Working with digital DMP/DSP partners, provide ability to identify viewers of networks/programs for targeted digital campaigns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700" u="sng" dirty="0">
              <a:solidFill>
                <a:schemeClr val="tx1"/>
              </a:solidFill>
            </a:endParaRPr>
          </a:p>
          <a:p>
            <a:pPr>
              <a:lnSpc>
                <a:spcPts val="1400"/>
              </a:lnSpc>
            </a:pPr>
            <a:r>
              <a:rPr lang="en-US" sz="1600" b="1" u="sng" dirty="0">
                <a:solidFill>
                  <a:srgbClr val="0070C0"/>
                </a:solidFill>
              </a:rPr>
              <a:t>TV Segments: </a:t>
            </a:r>
            <a:r>
              <a:rPr lang="en-US" sz="1600" b="1" dirty="0">
                <a:solidFill>
                  <a:srgbClr val="0070C0"/>
                </a:solidFill>
              </a:rPr>
              <a:t>Digital Attribution</a:t>
            </a:r>
          </a:p>
          <a:p>
            <a:pPr marL="285750" indent="-2857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Working with digital </a:t>
            </a:r>
            <a:r>
              <a:rPr lang="en-US" dirty="0" smtClean="0">
                <a:solidFill>
                  <a:schemeClr val="tx1"/>
                </a:solidFill>
              </a:rPr>
              <a:t>DMP/DSP </a:t>
            </a:r>
            <a:r>
              <a:rPr lang="en-US" dirty="0">
                <a:solidFill>
                  <a:schemeClr val="tx1"/>
                </a:solidFill>
              </a:rPr>
              <a:t>partners, provide ability to identify viewers </a:t>
            </a:r>
            <a:r>
              <a:rPr lang="en-US" dirty="0" smtClean="0">
                <a:solidFill>
                  <a:schemeClr val="tx1"/>
                </a:solidFill>
              </a:rPr>
              <a:t>exposed to linear TV ads for targeted digital campaigns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906966" y="2207939"/>
            <a:ext cx="7679473" cy="22302"/>
          </a:xfrm>
          <a:prstGeom prst="line">
            <a:avLst/>
          </a:prstGeom>
          <a:ln w="66675"/>
          <a:effectLst>
            <a:outerShdw blurRad="40000" dist="20000" dir="5400000" rotWithShape="0">
              <a:srgbClr val="0070C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1"/>
          <p:cNvSpPr txBox="1">
            <a:spLocks/>
          </p:cNvSpPr>
          <p:nvPr/>
        </p:nvSpPr>
        <p:spPr>
          <a:xfrm>
            <a:off x="438136" y="115796"/>
            <a:ext cx="8577364" cy="896541"/>
          </a:xfrm>
          <a:prstGeom prst="rect">
            <a:avLst/>
          </a:prstGeom>
        </p:spPr>
        <p:txBody>
          <a:bodyPr vert="horz" lIns="34284" tIns="17145" rIns="34284" bIns="17145" rtlCol="0" anchor="ctr">
            <a:noAutofit/>
          </a:bodyPr>
          <a:lstStyle>
            <a:lvl1pPr algn="ctr" defTabSz="825500">
              <a:lnSpc>
                <a:spcPct val="85000"/>
              </a:lnSpc>
              <a:defRPr sz="72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112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800" b="1" kern="0" dirty="0" smtClean="0">
                <a:solidFill>
                  <a:sysClr val="windowText" lastClr="000000"/>
                </a:solidFill>
                <a:latin typeface="Arial"/>
                <a:ea typeface="Helvetica Light"/>
                <a:cs typeface="Arial"/>
              </a:rPr>
              <a:t>SINGLE-SOURCE AT THE HOUSEHOLD LEVEL</a:t>
            </a:r>
            <a:endParaRPr lang="en-US" altLang="en-US" sz="2800" b="1" kern="0" dirty="0">
              <a:solidFill>
                <a:sysClr val="windowText" lastClr="000000"/>
              </a:solidFill>
              <a:latin typeface="Arial"/>
              <a:ea typeface="Helvetica Light"/>
              <a:cs typeface="Arial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502" y="3990783"/>
            <a:ext cx="1533575" cy="169881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902" y="4143183"/>
            <a:ext cx="1533575" cy="169881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302" y="4295583"/>
            <a:ext cx="1533575" cy="169881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702" y="4447983"/>
            <a:ext cx="1533575" cy="169881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056911" y="1379779"/>
            <a:ext cx="5339388" cy="3368408"/>
            <a:chOff x="2245791" y="1398340"/>
            <a:chExt cx="5339388" cy="3368408"/>
          </a:xfrm>
        </p:grpSpPr>
        <p:sp>
          <p:nvSpPr>
            <p:cNvPr id="64" name="Oval 63"/>
            <p:cNvSpPr/>
            <p:nvPr/>
          </p:nvSpPr>
          <p:spPr>
            <a:xfrm>
              <a:off x="2748397" y="2164574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798051" y="3249618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641087" y="3889312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5533598" y="3255522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5589218" y="2220674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245791" y="1650740"/>
              <a:ext cx="5339388" cy="2909794"/>
              <a:chOff x="5988779" y="4401972"/>
              <a:chExt cx="14238362" cy="7759450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3719" y="6554190"/>
                <a:ext cx="1607933" cy="578437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7421" y="10839342"/>
                <a:ext cx="1030472" cy="1322080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86261" y="9075945"/>
                <a:ext cx="1011808" cy="1293864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7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236441" y="8907321"/>
                <a:ext cx="1327221" cy="171951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0477499" y="6138334"/>
                <a:ext cx="3429000" cy="3810000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15092566" y="6192383"/>
                <a:ext cx="1689040" cy="1724848"/>
                <a:chOff x="15092566" y="6192383"/>
                <a:chExt cx="1689040" cy="1724848"/>
              </a:xfrm>
            </p:grpSpPr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9">
                  <a:biLevel thresh="7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092566" y="6192383"/>
                  <a:ext cx="1689040" cy="1724848"/>
                </a:xfrm>
                <a:prstGeom prst="rect">
                  <a:avLst/>
                </a:prstGeom>
              </p:spPr>
            </p:pic>
            <p:sp>
              <p:nvSpPr>
                <p:cNvPr id="12" name="Rectangle 11"/>
                <p:cNvSpPr/>
                <p:nvPr/>
              </p:nvSpPr>
              <p:spPr>
                <a:xfrm>
                  <a:off x="15378921" y="6573348"/>
                  <a:ext cx="1139243" cy="766021"/>
                </a:xfrm>
                <a:prstGeom prst="rect">
                  <a:avLst/>
                </a:prstGeom>
                <a:solidFill>
                  <a:schemeClr val="bg1"/>
                </a:solidFill>
                <a:ln w="28575" cap="flat">
                  <a:solidFill>
                    <a:schemeClr val="bg1"/>
                  </a:solidFill>
                  <a:miter lim="400000"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50800" tIns="50800" rIns="50800" bIns="50800" numCol="1" spcCol="38100" rtlCol="0" anchor="ctr">
                  <a:spAutoFit/>
                </a:bodyPr>
                <a:lstStyle/>
                <a:p>
                  <a:pPr algn="ctr" defTabSz="309515" latinLnBrk="1" hangingPunct="0"/>
                  <a:endParaRPr lang="en-US" sz="1200" kern="0" dirty="0">
                    <a:solidFill>
                      <a:srgbClr val="FFFFFF"/>
                    </a:solidFill>
                    <a:latin typeface="Helvetica"/>
                    <a:ea typeface="Helvetica Light"/>
                    <a:cs typeface="Helvetica Light"/>
                    <a:sym typeface="Helvetica Light"/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6035320" y="9340115"/>
                <a:ext cx="1293741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Retail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8914636" y="11133115"/>
                <a:ext cx="752344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Rx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988779" y="6307038"/>
                <a:ext cx="1162712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Auto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426365" y="4401972"/>
                <a:ext cx="1093904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CPG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4813218" y="4404956"/>
                <a:ext cx="1025922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STB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4585101" y="11150374"/>
                <a:ext cx="3123916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Helvetica"/>
                    <a:ea typeface="Helvetica Light"/>
                    <a:cs typeface="Helvetica Light"/>
                    <a:sym typeface="Helvetica Light"/>
                  </a:rPr>
                  <a:t>First Party Data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6907098" y="9266969"/>
                <a:ext cx="3125321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algn="ctr"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Helvetica"/>
                    <a:ea typeface="Helvetica Light"/>
                    <a:cs typeface="Helvetica Light"/>
                    <a:sym typeface="Helvetica Light"/>
                  </a:rPr>
                  <a:t>Location-Based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6973500" y="6580449"/>
                <a:ext cx="3253641" cy="7660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defTabSz="309515" latinLnBrk="1" hangingPunct="0"/>
                <a:r>
                  <a:rPr lang="en-US" sz="1200" kern="0" dirty="0">
                    <a:solidFill>
                      <a:srgbClr val="094A89"/>
                    </a:solidFill>
                    <a:latin typeface="Lato Regular"/>
                    <a:ea typeface="Helvetica Light"/>
                    <a:cs typeface="Lato Regular"/>
                    <a:sym typeface="Helvetica Light"/>
                  </a:rPr>
                  <a:t>Online Exposure</a:t>
                </a:r>
              </a:p>
            </p:txBody>
          </p:sp>
        </p:grpSp>
        <p:sp>
          <p:nvSpPr>
            <p:cNvPr id="56" name="Oval 55"/>
            <p:cNvSpPr/>
            <p:nvPr/>
          </p:nvSpPr>
          <p:spPr>
            <a:xfrm>
              <a:off x="3641087" y="1398340"/>
              <a:ext cx="764184" cy="836732"/>
            </a:xfrm>
            <a:prstGeom prst="ellips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3197" y="1677248"/>
              <a:ext cx="395390" cy="301094"/>
            </a:xfrm>
            <a:prstGeom prst="rect">
              <a:avLst/>
            </a:prstGeom>
          </p:spPr>
        </p:pic>
        <p:sp>
          <p:nvSpPr>
            <p:cNvPr id="66" name="Oval 65"/>
            <p:cNvSpPr/>
            <p:nvPr/>
          </p:nvSpPr>
          <p:spPr>
            <a:xfrm>
              <a:off x="4769414" y="1586587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5698" y="1714254"/>
              <a:ext cx="575091" cy="637057"/>
            </a:xfrm>
            <a:prstGeom prst="rect">
              <a:avLst/>
            </a:prstGeom>
          </p:spPr>
        </p:pic>
        <p:sp>
          <p:nvSpPr>
            <p:cNvPr id="74" name="Oval 73"/>
            <p:cNvSpPr/>
            <p:nvPr/>
          </p:nvSpPr>
          <p:spPr>
            <a:xfrm>
              <a:off x="4726605" y="3930016"/>
              <a:ext cx="764184" cy="836732"/>
            </a:xfrm>
            <a:prstGeom prst="ellipse">
              <a:avLst/>
            </a:prstGeom>
            <a:ln>
              <a:solidFill>
                <a:srgbClr val="9BBB59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 defTabSz="825395" latinLnBrk="1" hangingPunct="0"/>
              <a:endParaRPr lang="en-US" sz="3200" dirty="0">
                <a:solidFill>
                  <a:srgbClr val="FFFFFF"/>
                </a:solidFill>
                <a:sym typeface="Helvetica Light"/>
              </a:endParaRPr>
            </a:p>
          </p:txBody>
        </p:sp>
      </p:grpSp>
      <p:pic>
        <p:nvPicPr>
          <p:cNvPr id="2" name="Picture 1" descr="chart on computer.png"/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04" y="4067789"/>
            <a:ext cx="449118" cy="46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800" b="1" dirty="0" smtClean="0"/>
              <a:t>SYNDICATED DATA PARTNERS</a:t>
            </a:r>
            <a:endParaRPr lang="en-US" sz="2800" b="1" dirty="0">
              <a:latin typeface="Gotham Light"/>
              <a:cs typeface="Gotham Light"/>
            </a:endParaRPr>
          </a:p>
        </p:txBody>
      </p:sp>
      <p:sp>
        <p:nvSpPr>
          <p:cNvPr id="45" name="Text Placeholder 12"/>
          <p:cNvSpPr>
            <a:spLocks noGrp="1"/>
          </p:cNvSpPr>
          <p:nvPr>
            <p:ph type="body" idx="1"/>
          </p:nvPr>
        </p:nvSpPr>
        <p:spPr>
          <a:xfrm>
            <a:off x="226789" y="1522519"/>
            <a:ext cx="1986643" cy="346362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MATCHING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852841" y="1565525"/>
            <a:ext cx="1147763" cy="26035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DIGITAL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7295363" y="3239414"/>
            <a:ext cx="1147762" cy="25876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RETAIL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7295363" y="1565525"/>
            <a:ext cx="1147762" cy="26035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CPG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079370" y="3239414"/>
            <a:ext cx="1147762" cy="25876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RX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3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5079370" y="1565525"/>
            <a:ext cx="1147762" cy="260350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LOCATION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4294967295"/>
          </p:nvPr>
        </p:nvSpPr>
        <p:spPr>
          <a:xfrm>
            <a:off x="2852841" y="3239414"/>
            <a:ext cx="1147763" cy="258763"/>
          </a:xfrm>
          <a:prstGeom prst="rect">
            <a:avLst/>
          </a:prstGeo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AUTO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" y="2565936"/>
            <a:ext cx="1235744" cy="251172"/>
          </a:xfrm>
          <a:prstGeom prst="rect">
            <a:avLst/>
          </a:prstGeom>
        </p:spPr>
      </p:pic>
      <p:pic>
        <p:nvPicPr>
          <p:cNvPr id="47" name="Picture 46" descr="Experia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1" y="2072717"/>
            <a:ext cx="1151298" cy="330548"/>
          </a:xfrm>
          <a:prstGeom prst="rect">
            <a:avLst/>
          </a:prstGeom>
        </p:spPr>
      </p:pic>
      <p:pic>
        <p:nvPicPr>
          <p:cNvPr id="50" name="Picture 49" descr="EXPERIAN_Automotiv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893" y="3592355"/>
            <a:ext cx="1226270" cy="468795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661314" y="2099930"/>
            <a:ext cx="1530816" cy="781918"/>
            <a:chOff x="2955387" y="1834013"/>
            <a:chExt cx="1443893" cy="704708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7680" y="1834013"/>
              <a:ext cx="1266881" cy="266513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5387" y="2288066"/>
              <a:ext cx="1443893" cy="250655"/>
            </a:xfrm>
            <a:prstGeom prst="rect">
              <a:avLst/>
            </a:prstGeom>
          </p:spPr>
        </p:pic>
      </p:grpSp>
      <p:pic>
        <p:nvPicPr>
          <p:cNvPr id="65" name="Picture 64" descr="ND_Logo_V_JPEG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972" y="1884870"/>
            <a:ext cx="984559" cy="637066"/>
          </a:xfrm>
          <a:prstGeom prst="rect">
            <a:avLst/>
          </a:prstGeom>
        </p:spPr>
      </p:pic>
      <p:pic>
        <p:nvPicPr>
          <p:cNvPr id="66" name="Picture 65" descr="DrawbridgeLogo_Gray_RG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390" y="2613031"/>
            <a:ext cx="1327722" cy="289046"/>
          </a:xfrm>
          <a:prstGeom prst="rect">
            <a:avLst/>
          </a:prstGeom>
        </p:spPr>
      </p:pic>
      <p:pic>
        <p:nvPicPr>
          <p:cNvPr id="67" name="Picture 66" descr="Ims-health-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11" y="3658156"/>
            <a:ext cx="1249680" cy="309979"/>
          </a:xfrm>
          <a:prstGeom prst="rect">
            <a:avLst/>
          </a:prstGeom>
        </p:spPr>
      </p:pic>
      <p:pic>
        <p:nvPicPr>
          <p:cNvPr id="68" name="Picture 67" descr="8451_logo_space_FA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783" y="2103355"/>
            <a:ext cx="646119" cy="234526"/>
          </a:xfrm>
          <a:prstGeom prst="rect">
            <a:avLst/>
          </a:prstGeom>
        </p:spPr>
      </p:pic>
      <p:pic>
        <p:nvPicPr>
          <p:cNvPr id="69" name="Picture 68" descr="CardlyticsLogo-Horizontal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44" y="3592355"/>
            <a:ext cx="1524000" cy="5397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359" y="2568858"/>
            <a:ext cx="1475770" cy="334869"/>
          </a:xfrm>
          <a:prstGeom prst="rect">
            <a:avLst/>
          </a:prstGeom>
        </p:spPr>
      </p:pic>
      <p:pic>
        <p:nvPicPr>
          <p:cNvPr id="72" name="Picture 71" descr="GFK-CMYK-Uncoated_AW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146" y="1977101"/>
            <a:ext cx="454826" cy="454826"/>
          </a:xfrm>
          <a:prstGeom prst="rect">
            <a:avLst/>
          </a:prstGeom>
        </p:spPr>
      </p:pic>
      <p:sp>
        <p:nvSpPr>
          <p:cNvPr id="74" name="Text Placeholder 6"/>
          <p:cNvSpPr txBox="1">
            <a:spLocks/>
          </p:cNvSpPr>
          <p:nvPr/>
        </p:nvSpPr>
        <p:spPr>
          <a:xfrm>
            <a:off x="1560286" y="716649"/>
            <a:ext cx="6023429" cy="371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0"/>
              </a:spcBef>
              <a:spcAft>
                <a:spcPts val="1200"/>
              </a:spcAft>
              <a:buFont typeface="Arial"/>
              <a:buNone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Gotham-Light"/>
                <a:ea typeface="+mn-ea"/>
                <a:cs typeface="Gotham-Light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Gotham-Light"/>
                <a:ea typeface="+mn-ea"/>
                <a:cs typeface="Gotham-Light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Gotham-Light"/>
                <a:ea typeface="+mn-ea"/>
                <a:cs typeface="Gotham-Light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otham-Light"/>
                <a:ea typeface="+mn-ea"/>
                <a:cs typeface="Gotham-Light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Gotham-Light"/>
                <a:ea typeface="+mn-ea"/>
                <a:cs typeface="Gotham-Light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Across platforms and verticals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44933" y="1857657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468963" y="1857657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692993" y="1857657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917023" y="1857657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468963" y="3528858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692993" y="3528858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917023" y="3528858"/>
            <a:ext cx="1950357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cxiom-2013-color-1024x23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1" y="2975114"/>
            <a:ext cx="1175379" cy="26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999" y="205979"/>
            <a:ext cx="8596745" cy="4562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PATENTED BLIND THIRD-PARTY MATCH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795176"/>
              </p:ext>
            </p:extLst>
          </p:nvPr>
        </p:nvGraphicFramePr>
        <p:xfrm>
          <a:off x="254000" y="826547"/>
          <a:ext cx="8503920" cy="35254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6217920"/>
              </a:tblGrid>
              <a:tr h="709968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/>
                          <a:cs typeface="Arial"/>
                        </a:rPr>
                        <a:t>VERTICAL/PLATFORM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/>
                          <a:cs typeface="Arial"/>
                        </a:rPr>
                        <a:t>MATCHING ELEMENTS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0996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CPG, Auto, Retail, Rx, CRM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Name and address from shopper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cards, Auto registrations, credit card purchases, prescriptions, first party data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8555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Geo-Location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Device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ID’s – probabilistic match to Live Ramp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0996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Digital – Agency/DMP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Live Ramp converts exposure logs from cookie pools, pixels,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tags, etc. to name &amp; address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709968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Digital - </a:t>
                      </a:r>
                      <a:r>
                        <a:rPr lang="en-US" sz="1400" b="0" i="0" dirty="0" err="1" smtClean="0">
                          <a:latin typeface="Arial"/>
                          <a:cs typeface="Arial"/>
                        </a:rPr>
                        <a:t>Comscore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 err="1" smtClean="0">
                          <a:latin typeface="Arial"/>
                          <a:cs typeface="Arial"/>
                        </a:rPr>
                        <a:t>Comscore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sends exposure logs from tags &gt;&gt; LR converts to IP address &gt;&gt;Experian converts to home address</a:t>
                      </a:r>
                      <a:endParaRPr lang="en-US" sz="1200" b="0" i="0" dirty="0" smtClean="0">
                        <a:latin typeface="Arial"/>
                        <a:cs typeface="Arial"/>
                      </a:endParaRPr>
                    </a:p>
                    <a:p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731349"/>
            <a:ext cx="9361714" cy="94145"/>
          </a:xfrm>
          <a:prstGeom prst="rect">
            <a:avLst/>
          </a:prstGeom>
        </p:spPr>
      </p:pic>
      <p:pic>
        <p:nvPicPr>
          <p:cNvPr id="9" name="Picture 8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4351978"/>
            <a:ext cx="9361714" cy="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8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9176"/>
            <a:ext cx="7772400" cy="734363"/>
          </a:xfrm>
        </p:spPr>
        <p:txBody>
          <a:bodyPr>
            <a:normAutofit/>
          </a:bodyPr>
          <a:lstStyle/>
          <a:p>
            <a:r>
              <a:rPr lang="en-US" dirty="0" smtClean="0"/>
              <a:t>MediaTRAnalytics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>
          <a:xfrm>
            <a:off x="770082" y="3165008"/>
            <a:ext cx="7603836" cy="1689100"/>
          </a:xfrm>
        </p:spPr>
        <p:txBody>
          <a:bodyPr>
            <a:normAutofit/>
          </a:bodyPr>
          <a:lstStyle/>
          <a:p>
            <a:r>
              <a:rPr lang="en-US" dirty="0" smtClean="0"/>
              <a:t>SAAS Reporting Tool</a:t>
            </a:r>
            <a:endParaRPr lang="en-US" dirty="0"/>
          </a:p>
        </p:txBody>
      </p:sp>
      <p:pic>
        <p:nvPicPr>
          <p:cNvPr id="5" name="Picture 4" descr="tivo-ppt-graphics-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64" y="403671"/>
            <a:ext cx="1593272" cy="168832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059625" y="2284410"/>
            <a:ext cx="303076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48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882114" y="1232171"/>
            <a:ext cx="541033" cy="541033"/>
          </a:xfrm>
          <a:prstGeom prst="ellipse">
            <a:avLst/>
          </a:prstGeom>
          <a:solidFill>
            <a:srgbClr val="26C60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95570" y="1874527"/>
            <a:ext cx="4038600" cy="2687090"/>
          </a:xfrm>
        </p:spPr>
        <p:txBody>
          <a:bodyPr>
            <a:noAutofit/>
          </a:bodyPr>
          <a:lstStyle/>
          <a:p>
            <a:pPr lvl="0"/>
            <a:r>
              <a:rPr lang="en-US" dirty="0" smtClean="0">
                <a:solidFill>
                  <a:schemeClr val="tx1"/>
                </a:solidFill>
              </a:rPr>
              <a:t>Ratio of custom defined purchaser target rtg to Total U.S. rtg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Discover </a:t>
            </a:r>
            <a:r>
              <a:rPr lang="en-US" dirty="0">
                <a:solidFill>
                  <a:schemeClr val="tx1"/>
                </a:solidFill>
              </a:rPr>
              <a:t>the best media placements to reach a granular </a:t>
            </a:r>
            <a:r>
              <a:rPr lang="en-US" dirty="0" smtClean="0">
                <a:solidFill>
                  <a:schemeClr val="tx1"/>
                </a:solidFill>
              </a:rPr>
              <a:t>target 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Build </a:t>
            </a:r>
            <a:r>
              <a:rPr lang="en-US" dirty="0">
                <a:solidFill>
                  <a:schemeClr val="tx1"/>
                </a:solidFill>
              </a:rPr>
              <a:t>targets based on </a:t>
            </a:r>
            <a:r>
              <a:rPr lang="en-US" dirty="0" smtClean="0">
                <a:solidFill>
                  <a:schemeClr val="tx1"/>
                </a:solidFill>
              </a:rPr>
              <a:t>brand preferences </a:t>
            </a:r>
            <a:r>
              <a:rPr lang="en-US" dirty="0">
                <a:solidFill>
                  <a:schemeClr val="tx1"/>
                </a:solidFill>
              </a:rPr>
              <a:t>and purchasing habits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Create </a:t>
            </a:r>
            <a:r>
              <a:rPr lang="en-US" dirty="0">
                <a:solidFill>
                  <a:schemeClr val="tx1"/>
                </a:solidFill>
              </a:rPr>
              <a:t>targets based on viewing behavior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798285" y="1874527"/>
            <a:ext cx="4038600" cy="2687089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Optimize R&amp;F among networks</a:t>
            </a:r>
            <a:r>
              <a:rPr lang="en-US" sz="1400" dirty="0">
                <a:solidFill>
                  <a:schemeClr val="tx1"/>
                </a:solidFill>
              </a:rPr>
              <a:t>, programs and dayparts to deliver the true target audience</a:t>
            </a: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User </a:t>
            </a:r>
            <a:r>
              <a:rPr lang="en-US" dirty="0">
                <a:solidFill>
                  <a:schemeClr val="tx1"/>
                </a:solidFill>
              </a:rPr>
              <a:t>controls the goals (budget, GRP, and </a:t>
            </a:r>
            <a:r>
              <a:rPr lang="en-US" dirty="0" smtClean="0">
                <a:solidFill>
                  <a:schemeClr val="tx1"/>
                </a:solidFill>
              </a:rPr>
              <a:t>frequency)</a:t>
            </a:r>
            <a:endParaRPr lang="en-US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948716" y="1263666"/>
            <a:ext cx="3358241" cy="406626"/>
          </a:xfrm>
        </p:spPr>
        <p:txBody>
          <a:bodyPr anchor="t">
            <a:normAutofit/>
          </a:bodyPr>
          <a:lstStyle/>
          <a:p>
            <a:pPr algn="l"/>
            <a:r>
              <a:rPr lang="en-US" sz="1800" dirty="0" smtClean="0">
                <a:solidFill>
                  <a:srgbClr val="1CD5CB"/>
                </a:solidFill>
              </a:rPr>
              <a:t>True Target Index</a:t>
            </a:r>
            <a:endParaRPr lang="en-US" sz="1800" dirty="0">
              <a:solidFill>
                <a:srgbClr val="1CD5CB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469570" y="1263666"/>
            <a:ext cx="4038600" cy="406626"/>
          </a:xfrm>
        </p:spPr>
        <p:txBody>
          <a:bodyPr anchor="t"/>
          <a:lstStyle/>
          <a:p>
            <a:pPr algn="l"/>
            <a:r>
              <a:rPr lang="en-US" sz="1800" dirty="0" smtClean="0">
                <a:solidFill>
                  <a:srgbClr val="26C60C"/>
                </a:solidFill>
              </a:rPr>
              <a:t>Optimizer</a:t>
            </a:r>
            <a:endParaRPr lang="en-US" sz="1800" dirty="0">
              <a:solidFill>
                <a:srgbClr val="26C60C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64840" y="155180"/>
            <a:ext cx="8394700" cy="583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Gotham-Book"/>
                <a:ea typeface="+mj-ea"/>
                <a:cs typeface="Gotham-Book"/>
              </a:defRPr>
            </a:lvl1pPr>
          </a:lstStyle>
          <a:p>
            <a:r>
              <a:rPr lang="en-US" sz="2800" b="1" dirty="0" smtClean="0">
                <a:latin typeface="Arial"/>
                <a:cs typeface="Arial"/>
              </a:rPr>
              <a:t>PLANNING CAPABILITIES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67785" y="1200033"/>
            <a:ext cx="541033" cy="541033"/>
          </a:xfrm>
          <a:prstGeom prst="ellipse">
            <a:avLst/>
          </a:prstGeom>
          <a:solidFill>
            <a:srgbClr val="1CD5C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tivo-ppt-graphics-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7" y="1232171"/>
            <a:ext cx="425312" cy="437126"/>
          </a:xfrm>
          <a:prstGeom prst="rect">
            <a:avLst/>
          </a:prstGeom>
        </p:spPr>
      </p:pic>
      <p:pic>
        <p:nvPicPr>
          <p:cNvPr id="25" name="Picture 24" descr="tivo-ppt-graphics-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12" y="1295422"/>
            <a:ext cx="275528" cy="4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89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3999" y="205979"/>
            <a:ext cx="8596745" cy="45623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REPORTING CAPABILITIES</a:t>
            </a:r>
            <a:endParaRPr lang="en-US" sz="28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37906"/>
              </p:ext>
            </p:extLst>
          </p:nvPr>
        </p:nvGraphicFramePr>
        <p:xfrm>
          <a:off x="254000" y="826549"/>
          <a:ext cx="8503920" cy="351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6217920"/>
              </a:tblGrid>
              <a:tr h="450410"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/>
                          <a:cs typeface="Arial"/>
                        </a:rPr>
                        <a:t>REPORT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i="0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Audience Retention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Detail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how every second of an ad was watched (Entire ad, Switch- away, FF, Jump-in)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29339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Reach and Frequency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Provide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R&amp;F for an ad schedule for up to 12 targets 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Second by Second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Ratings for each second of an individual program airing,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including ads &amp; promos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pPr marL="0" marR="0" indent="0" algn="l" defTabSz="30939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Sales Uplift (ROI)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Measure incremental sales impact of a TV ad campaign (CPG Only)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45041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Promo Conversion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Detail percentage of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HH exposed to promos and tuned into the program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  <a:tr h="629339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latin typeface="Arial"/>
                          <a:cs typeface="Arial"/>
                        </a:rPr>
                        <a:t>Viewer Segmentation</a:t>
                      </a:r>
                      <a:endParaRPr lang="en-US" sz="14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Create demographic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200" b="0" i="0" dirty="0" smtClean="0">
                          <a:latin typeface="Arial"/>
                          <a:cs typeface="Arial"/>
                        </a:rPr>
                        <a:t>TV target based on H/M/L viewership to a network, program, daypart or custom,</a:t>
                      </a:r>
                      <a:r>
                        <a:rPr lang="en-US" sz="1200" b="0" i="0" baseline="0" dirty="0" smtClean="0">
                          <a:latin typeface="Arial"/>
                          <a:cs typeface="Arial"/>
                        </a:rPr>
                        <a:t> &amp; identify programs also watched by HH w/ a similar demo profile</a:t>
                      </a:r>
                      <a:endParaRPr lang="en-US" sz="1200" b="0" i="0" dirty="0">
                        <a:latin typeface="Arial"/>
                        <a:cs typeface="Arial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731349"/>
            <a:ext cx="9361714" cy="94145"/>
          </a:xfrm>
          <a:prstGeom prst="rect">
            <a:avLst/>
          </a:prstGeom>
        </p:spPr>
      </p:pic>
      <p:pic>
        <p:nvPicPr>
          <p:cNvPr id="9" name="Picture 8" descr="tivo-ppt-graphics-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" y="4351978"/>
            <a:ext cx="9361714" cy="9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171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500" b="1" dirty="0" smtClean="0"/>
              <a:t>TOP INDEXING PROGRAMS</a:t>
            </a:r>
            <a:br>
              <a:rPr lang="en-US" sz="2500" b="1" dirty="0" smtClean="0"/>
            </a:br>
            <a:r>
              <a:rPr lang="en-US" sz="2500" b="1" dirty="0" smtClean="0"/>
              <a:t>BASED ON HEAVY DUNKIN DONUTS COFFEE BUYERS</a:t>
            </a:r>
            <a:endParaRPr lang="en-US" sz="2500" b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30294049"/>
              </p:ext>
            </p:extLst>
          </p:nvPr>
        </p:nvGraphicFramePr>
        <p:xfrm>
          <a:off x="635031" y="887693"/>
          <a:ext cx="7893783" cy="388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2439" y="4645661"/>
            <a:ext cx="2154436" cy="1308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14288" rtlCol="0" anchor="ctr">
            <a:spAutoFit/>
          </a:bodyPr>
          <a:lstStyle/>
          <a:p>
            <a:pPr defTabSz="309563" latinLnBrk="1" hangingPunct="0"/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sym typeface="Helvetica Light"/>
              </a:rPr>
              <a:t>Source: Media TRAnalytics®,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True Target Index (TTI) 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  <a:sym typeface="Helvetica Light"/>
              </a:rPr>
              <a:t>Report.. </a:t>
            </a:r>
          </a:p>
        </p:txBody>
      </p:sp>
    </p:spTree>
    <p:extLst>
      <p:ext uri="{BB962C8B-B14F-4D97-AF65-F5344CB8AC3E}">
        <p14:creationId xmlns:p14="http://schemas.microsoft.com/office/powerpoint/2010/main" val="28207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iVo Corporate">
    <a:dk1>
      <a:srgbClr val="000000"/>
    </a:dk1>
    <a:lt1>
      <a:srgbClr val="FFFFFF"/>
    </a:lt1>
    <a:dk2>
      <a:srgbClr val="53585F"/>
    </a:dk2>
    <a:lt2>
      <a:srgbClr val="DCDEE0"/>
    </a:lt2>
    <a:accent1>
      <a:srgbClr val="126631"/>
    </a:accent1>
    <a:accent2>
      <a:srgbClr val="094A89"/>
    </a:accent2>
    <a:accent3>
      <a:srgbClr val="6A1E74"/>
    </a:accent3>
    <a:accent4>
      <a:srgbClr val="FFC842"/>
    </a:accent4>
    <a:accent5>
      <a:srgbClr val="930050"/>
    </a:accent5>
    <a:accent6>
      <a:srgbClr val="1295DA"/>
    </a:accent6>
    <a:hlink>
      <a:srgbClr val="094A89"/>
    </a:hlink>
    <a:folHlink>
      <a:srgbClr val="930050"/>
    </a:folHlink>
  </a:clrScheme>
  <a:fontScheme name="Custom 22">
    <a:majorFont>
      <a:latin typeface="Helvetica"/>
      <a:ea typeface="Helvetica Light"/>
      <a:cs typeface="Helvetica Light"/>
    </a:majorFont>
    <a:minorFont>
      <a:latin typeface="Helvetica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iVo Corporate 1">
    <a:dk1>
      <a:srgbClr val="000000"/>
    </a:dk1>
    <a:lt1>
      <a:srgbClr val="FFFFFF"/>
    </a:lt1>
    <a:dk2>
      <a:srgbClr val="53585F"/>
    </a:dk2>
    <a:lt2>
      <a:srgbClr val="DCDEE0"/>
    </a:lt2>
    <a:accent1>
      <a:srgbClr val="135525"/>
    </a:accent1>
    <a:accent2>
      <a:srgbClr val="094A89"/>
    </a:accent2>
    <a:accent3>
      <a:srgbClr val="6A1E74"/>
    </a:accent3>
    <a:accent4>
      <a:srgbClr val="FFC842"/>
    </a:accent4>
    <a:accent5>
      <a:srgbClr val="930050"/>
    </a:accent5>
    <a:accent6>
      <a:srgbClr val="1295DA"/>
    </a:accent6>
    <a:hlink>
      <a:srgbClr val="094A89"/>
    </a:hlink>
    <a:folHlink>
      <a:srgbClr val="930050"/>
    </a:folHlink>
  </a:clrScheme>
  <a:fontScheme name="Custom 22">
    <a:majorFont>
      <a:latin typeface="Helvetica"/>
      <a:ea typeface="Helvetica Light"/>
      <a:cs typeface="Helvetica Light"/>
    </a:majorFont>
    <a:minorFont>
      <a:latin typeface="Helvetica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iVo Corporate 1">
    <a:dk1>
      <a:srgbClr val="000000"/>
    </a:dk1>
    <a:lt1>
      <a:srgbClr val="FFFFFF"/>
    </a:lt1>
    <a:dk2>
      <a:srgbClr val="53585F"/>
    </a:dk2>
    <a:lt2>
      <a:srgbClr val="DCDEE0"/>
    </a:lt2>
    <a:accent1>
      <a:srgbClr val="135525"/>
    </a:accent1>
    <a:accent2>
      <a:srgbClr val="094A89"/>
    </a:accent2>
    <a:accent3>
      <a:srgbClr val="6A1E74"/>
    </a:accent3>
    <a:accent4>
      <a:srgbClr val="FFC842"/>
    </a:accent4>
    <a:accent5>
      <a:srgbClr val="930050"/>
    </a:accent5>
    <a:accent6>
      <a:srgbClr val="1295DA"/>
    </a:accent6>
    <a:hlink>
      <a:srgbClr val="094A89"/>
    </a:hlink>
    <a:folHlink>
      <a:srgbClr val="930050"/>
    </a:folHlink>
  </a:clrScheme>
  <a:fontScheme name="Custom 22">
    <a:majorFont>
      <a:latin typeface="Helvetica"/>
      <a:ea typeface="Helvetica Light"/>
      <a:cs typeface="Helvetica Light"/>
    </a:majorFont>
    <a:minorFont>
      <a:latin typeface="Helvetica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iVo January 2015">
    <a:dk1>
      <a:srgbClr val="000000"/>
    </a:dk1>
    <a:lt1>
      <a:srgbClr val="FFFFFF"/>
    </a:lt1>
    <a:dk2>
      <a:srgbClr val="53585F"/>
    </a:dk2>
    <a:lt2>
      <a:srgbClr val="DCDEE0"/>
    </a:lt2>
    <a:accent1>
      <a:srgbClr val="00A9E0"/>
    </a:accent1>
    <a:accent2>
      <a:srgbClr val="34B228"/>
    </a:accent2>
    <a:accent3>
      <a:srgbClr val="FFAA16"/>
    </a:accent3>
    <a:accent4>
      <a:srgbClr val="C82506"/>
    </a:accent4>
    <a:accent5>
      <a:srgbClr val="DE6A10"/>
    </a:accent5>
    <a:accent6>
      <a:srgbClr val="773F9B"/>
    </a:accent6>
    <a:hlink>
      <a:srgbClr val="0000FF"/>
    </a:hlink>
    <a:folHlink>
      <a:srgbClr val="FF00FF"/>
    </a:folHlink>
  </a:clrScheme>
  <a:fontScheme name="Custom 22">
    <a:majorFont>
      <a:latin typeface="Helvetica"/>
      <a:ea typeface="Helvetica Light"/>
      <a:cs typeface="Helvetica Light"/>
    </a:majorFont>
    <a:minorFont>
      <a:latin typeface="Helvetica"/>
      <a:ea typeface="Helvetica Light"/>
      <a:cs typeface="Helvetica Light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50800" dist="127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19016</TotalTime>
  <Words>1106</Words>
  <Application>Microsoft Office PowerPoint</Application>
  <PresentationFormat>On-screen Show (16:9)</PresentationFormat>
  <Paragraphs>274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Gotham Black</vt:lpstr>
      <vt:lpstr>Gotham Book</vt:lpstr>
      <vt:lpstr>Gotham Light</vt:lpstr>
      <vt:lpstr>Gotham Medium</vt:lpstr>
      <vt:lpstr>Gotham-Book</vt:lpstr>
      <vt:lpstr>Gotham-Light</vt:lpstr>
      <vt:lpstr>Helvetica</vt:lpstr>
      <vt:lpstr>Helvetica Light</vt:lpstr>
      <vt:lpstr>Lato Light</vt:lpstr>
      <vt:lpstr>Lato Regular</vt:lpstr>
      <vt:lpstr>Verdana</vt:lpstr>
      <vt:lpstr>Office Theme</vt:lpstr>
      <vt:lpstr>Cross Platform Attribution Analysis at Scale</vt:lpstr>
      <vt:lpstr>TV VIEWING DATA</vt:lpstr>
      <vt:lpstr>PowerPoint Presentation</vt:lpstr>
      <vt:lpstr>SYNDICATED DATA PARTNERS</vt:lpstr>
      <vt:lpstr>PATENTED BLIND THIRD-PARTY MATCH</vt:lpstr>
      <vt:lpstr>MediaTRAnalytics</vt:lpstr>
      <vt:lpstr>PowerPoint Presentation</vt:lpstr>
      <vt:lpstr>REPORTING CAPABILITIES</vt:lpstr>
      <vt:lpstr>TOP INDEXING PROGRAMS BASED ON HEAVY DUNKIN DONUTS COFFEE BUYERS</vt:lpstr>
      <vt:lpstr>IDENTIFY PROGRAMS WITH HIGH INDICES AMONG PURCHASERS</vt:lpstr>
      <vt:lpstr>Custom Analysis Use Cases</vt:lpstr>
      <vt:lpstr>CUSTOM  ANALYSIS USE CASES</vt:lpstr>
      <vt:lpstr>Case Study Examples</vt:lpstr>
      <vt:lpstr>TV AND DIGITAL WORK TOGETHER</vt:lpstr>
      <vt:lpstr>DIFFERENT PLATFORMS MAXIMIZE ROI</vt:lpstr>
      <vt:lpstr>TV STILL LEADING DRIVER</vt:lpstr>
      <vt:lpstr>PowerPoint Presentation</vt:lpstr>
      <vt:lpstr>PowerPoint Presentation</vt:lpstr>
      <vt:lpstr>CUSTOM CREATIVE HAD THE GREATEST IMPACT ON VISITATION AND PERFORMED BETTER THAN STANDARD UNITS</vt:lpstr>
      <vt:lpstr>$94MM LOSS IN COMBINED SALES FOR 11 BRANDS</vt:lpstr>
      <vt:lpstr>LOSS IN SALES EXCEEDS AD SPEND GAINS</vt:lpstr>
      <vt:lpstr>PRODUCT ROAD MAP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this Gotham when you open it?</dc:title>
  <dc:creator>Noel Planet</dc:creator>
  <cp:lastModifiedBy>Marzena Del Gaudio</cp:lastModifiedBy>
  <cp:revision>186</cp:revision>
  <cp:lastPrinted>2016-04-07T21:07:18Z</cp:lastPrinted>
  <dcterms:created xsi:type="dcterms:W3CDTF">2016-02-19T21:47:24Z</dcterms:created>
  <dcterms:modified xsi:type="dcterms:W3CDTF">2016-04-14T14:16:52Z</dcterms:modified>
</cp:coreProperties>
</file>