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270" r:id="rId2"/>
    <p:sldId id="305" r:id="rId3"/>
    <p:sldId id="303" r:id="rId4"/>
    <p:sldId id="263" r:id="rId5"/>
    <p:sldId id="301" r:id="rId6"/>
    <p:sldId id="306" r:id="rId7"/>
  </p:sldIdLst>
  <p:sldSz cx="6858000" cy="5143500"/>
  <p:notesSz cx="7010400" cy="9296400"/>
  <p:embeddedFontLst>
    <p:embeddedFont>
      <p:font typeface="Franklin Gothic Book" panose="020B0604020202020204" charset="0"/>
      <p:regular r:id="rId9"/>
      <p:italic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</p:embeddedFontLst>
  <p:defaultTextStyle>
    <a:defPPr>
      <a:defRPr lang="en-US"/>
    </a:defPPr>
    <a:lvl1pPr marL="0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4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2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4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6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3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03E"/>
    <a:srgbClr val="272733"/>
    <a:srgbClr val="292836"/>
    <a:srgbClr val="007BB1"/>
    <a:srgbClr val="005A9D"/>
    <a:srgbClr val="0069A3"/>
    <a:srgbClr val="EE7640"/>
    <a:srgbClr val="154156"/>
    <a:srgbClr val="277A9F"/>
    <a:srgbClr val="206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4" autoAdjust="0"/>
    <p:restoredTop sz="82478" autoAdjust="0"/>
  </p:normalViewPr>
  <p:slideViewPr>
    <p:cSldViewPr>
      <p:cViewPr varScale="1">
        <p:scale>
          <a:sx n="118" d="100"/>
          <a:sy n="118" d="100"/>
        </p:scale>
        <p:origin x="1536" y="102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2866" y="4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277A9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#,##0">
                  <c:v>9549000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 formatCode="#,##0">
                  <c:v>3358000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EE764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 formatCode="#,##0">
                  <c:v>2553000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overlap val="100"/>
        <c:axId val="7699128"/>
        <c:axId val="416084224"/>
      </c:barChart>
      <c:catAx>
        <c:axId val="769912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416084224"/>
        <c:crosses val="autoZero"/>
        <c:auto val="1"/>
        <c:lblAlgn val="ctr"/>
        <c:lblOffset val="100"/>
        <c:noMultiLvlLbl val="0"/>
      </c:catAx>
      <c:valAx>
        <c:axId val="41608422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76991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277A9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1">
                  <c:v>Category 2</c:v>
                </c:pt>
                <c:pt idx="2">
                  <c:v>Category 4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1">
                  <c:v>2.84</c:v>
                </c:pt>
                <c:pt idx="2">
                  <c:v>4.28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1">
                  <c:v>Category 2</c:v>
                </c:pt>
                <c:pt idx="2">
                  <c:v>Category 4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1">
                  <c:v>1.53</c:v>
                </c:pt>
                <c:pt idx="2">
                  <c:v>2.77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EE764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1">
                  <c:v>Category 2</c:v>
                </c:pt>
                <c:pt idx="2">
                  <c:v>Category 4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1">
                  <c:v>1.55</c:v>
                </c:pt>
                <c:pt idx="2">
                  <c:v>3.78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overlap val="100"/>
        <c:axId val="318016456"/>
        <c:axId val="318014888"/>
      </c:barChart>
      <c:catAx>
        <c:axId val="31801645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18014888"/>
        <c:crosses val="autoZero"/>
        <c:auto val="1"/>
        <c:lblAlgn val="ctr"/>
        <c:lblOffset val="100"/>
        <c:noMultiLvlLbl val="0"/>
      </c:catAx>
      <c:valAx>
        <c:axId val="3180148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180164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2411" tIns="46205" rIns="92411" bIns="4620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2411" tIns="46205" rIns="92411" bIns="46205" rtlCol="0"/>
          <a:lstStyle>
            <a:lvl1pPr algn="r">
              <a:defRPr sz="1200"/>
            </a:lvl1pPr>
          </a:lstStyle>
          <a:p>
            <a:fld id="{F309DE1D-F96F-6A4B-A825-8DC5291CDB6A}" type="datetimeFigureOut">
              <a:rPr lang="en-US" smtClean="0"/>
              <a:t>4/12/2016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1" tIns="46205" rIns="92411" bIns="4620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411" tIns="46205" rIns="92411" bIns="4620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2411" tIns="46205" rIns="92411" bIns="4620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2411" tIns="46205" rIns="92411" bIns="46205" rtlCol="0" anchor="b"/>
          <a:lstStyle>
            <a:lvl1pPr algn="r">
              <a:defRPr sz="1200"/>
            </a:lvl1pPr>
          </a:lstStyle>
          <a:p>
            <a:fld id="{76B193A8-7D07-0D44-B0A7-367D8210FE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701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4" algn="l" defTabSz="4571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2" algn="l" defTabSz="4571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4571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4" algn="l" defTabSz="4571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4571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6" algn="l" defTabSz="4571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4571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3" algn="l" defTabSz="4571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93A8-7D07-0D44-B0A7-367D8210FE5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543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93A8-7D07-0D44-B0A7-367D8210FE5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51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93A8-7D07-0D44-B0A7-367D8210FE5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976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304800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93A8-7D07-0D44-B0A7-367D8210FE5F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155787" y="4114803"/>
            <a:ext cx="6776720" cy="4696031"/>
          </a:xfrm>
        </p:spPr>
        <p:txBody>
          <a:bodyPr/>
          <a:lstStyle/>
          <a:p>
            <a:pPr defTabSz="907070">
              <a:defRPr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751574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93A8-7D07-0D44-B0A7-367D8210FE5F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Notes Placeholder 2"/>
          <p:cNvSpPr>
            <a:spLocks noGrp="1"/>
          </p:cNvSpPr>
          <p:nvPr>
            <p:ph type="body" idx="3"/>
          </p:nvPr>
        </p:nvSpPr>
        <p:spPr>
          <a:xfrm>
            <a:off x="77893" y="4495805"/>
            <a:ext cx="6776720" cy="4696031"/>
          </a:xfrm>
        </p:spPr>
        <p:txBody>
          <a:bodyPr/>
          <a:lstStyle/>
          <a:p>
            <a:pPr defTabSz="907070">
              <a:defRPr/>
            </a:pPr>
            <a:endParaRPr lang="en-US" sz="1500" dirty="0" smtClean="0"/>
          </a:p>
        </p:txBody>
      </p:sp>
    </p:spTree>
    <p:extLst>
      <p:ext uri="{BB962C8B-B14F-4D97-AF65-F5344CB8AC3E}">
        <p14:creationId xmlns:p14="http://schemas.microsoft.com/office/powerpoint/2010/main" val="2303560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93A8-7D07-0D44-B0A7-367D8210FE5F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Notes Placeholder 2"/>
          <p:cNvSpPr>
            <a:spLocks noGrp="1"/>
          </p:cNvSpPr>
          <p:nvPr>
            <p:ph type="body" idx="3"/>
          </p:nvPr>
        </p:nvSpPr>
        <p:spPr>
          <a:xfrm>
            <a:off x="77893" y="4495805"/>
            <a:ext cx="6776720" cy="4696031"/>
          </a:xfrm>
        </p:spPr>
        <p:txBody>
          <a:bodyPr/>
          <a:lstStyle/>
          <a:p>
            <a:pPr defTabSz="907070">
              <a:defRPr/>
            </a:pPr>
            <a:endParaRPr lang="en-US" sz="1500" b="1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266979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5"/>
            <a:ext cx="6857999" cy="5142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0658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"/>
            <a:ext cx="6858000" cy="514249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7870" y="-19050"/>
            <a:ext cx="5982183" cy="857250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80661" y="895350"/>
            <a:ext cx="6377339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00050" y="1123950"/>
            <a:ext cx="4686300" cy="1066800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4800600"/>
            <a:ext cx="6858000" cy="3429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/>
            <a:endParaRPr lang="en-US" sz="135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00051" y="4819650"/>
            <a:ext cx="4857750" cy="323850"/>
          </a:xfrm>
        </p:spPr>
        <p:txBody>
          <a:bodyPr anchor="ctr">
            <a:noAutofit/>
          </a:bodyPr>
          <a:lstStyle>
            <a:lvl1pPr marL="6858" indent="0">
              <a:lnSpc>
                <a:spcPct val="80000"/>
              </a:lnSpc>
              <a:spcBef>
                <a:spcPts val="0"/>
              </a:spcBef>
              <a:buFontTx/>
              <a:buNone/>
              <a:defRPr sz="600">
                <a:solidFill>
                  <a:schemeClr val="bg1">
                    <a:lumMod val="65000"/>
                  </a:schemeClr>
                </a:solidFill>
              </a:defRPr>
            </a:lvl1pPr>
            <a:lvl2pPr marL="143996" indent="0">
              <a:buFontTx/>
              <a:buNone/>
              <a:defRPr sz="600">
                <a:solidFill>
                  <a:schemeClr val="bg1">
                    <a:lumMod val="65000"/>
                  </a:schemeClr>
                </a:solidFill>
              </a:defRPr>
            </a:lvl2pPr>
            <a:lvl3pPr marL="281138" indent="0">
              <a:buFontTx/>
              <a:buNone/>
              <a:defRPr sz="600">
                <a:solidFill>
                  <a:schemeClr val="bg1">
                    <a:lumMod val="65000"/>
                  </a:schemeClr>
                </a:solidFill>
              </a:defRPr>
            </a:lvl3pPr>
            <a:lvl4pPr marL="418275" indent="0">
              <a:buFontTx/>
              <a:buNone/>
              <a:defRPr sz="600">
                <a:solidFill>
                  <a:schemeClr val="bg1">
                    <a:lumMod val="65000"/>
                  </a:schemeClr>
                </a:solidFill>
              </a:defRPr>
            </a:lvl4pPr>
            <a:lvl5pPr marL="555417" indent="0">
              <a:buFontTx/>
              <a:buNone/>
              <a:defRPr sz="6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Source: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71455" y="4868180"/>
            <a:ext cx="320642" cy="207741"/>
          </a:xfrm>
          <a:prstGeom prst="rect">
            <a:avLst/>
          </a:prstGeom>
          <a:noFill/>
        </p:spPr>
        <p:txBody>
          <a:bodyPr wrap="square" lIns="68571" tIns="34286" rIns="68571" bIns="34286" rtlCol="0" anchor="ctr">
            <a:spAutoFit/>
          </a:bodyPr>
          <a:lstStyle/>
          <a:p>
            <a:pPr algn="r"/>
            <a:fld id="{1259A0CD-3C38-4EE4-9C0E-37DA3ECF247A}" type="slidenum">
              <a:rPr lang="en-US" sz="900" b="1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7" y="4868180"/>
            <a:ext cx="1228728" cy="129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735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"/>
            <a:ext cx="6858000" cy="514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6125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 vert="horz" lIns="91428" tIns="45714" rIns="91428" bIns="45714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664F2-CE3C-4AC3-8451-4C48B3C30FF2}" type="datetimeFigureOut">
              <a:rPr lang="en-US" smtClean="0"/>
              <a:t>4/12/2016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2AC76-7BBD-4D74-A626-AD1E1A8694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06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685697" rtl="0" eaLnBrk="1" latinLnBrk="0" hangingPunct="1">
        <a:lnSpc>
          <a:spcPct val="80000"/>
        </a:lnSpc>
        <a:spcBef>
          <a:spcPct val="0"/>
        </a:spcBef>
        <a:buNone/>
        <a:defRPr sz="1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43996" indent="-137140" algn="l" defTabSz="685697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281138" indent="-137140" algn="l" defTabSz="685697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18275" indent="-137140" algn="l" defTabSz="685697" rtl="0" eaLnBrk="1" latinLnBrk="0" hangingPunct="1">
        <a:spcBef>
          <a:spcPct val="20000"/>
        </a:spcBef>
        <a:buFont typeface="Wingdings" panose="05000000000000000000" pitchFamily="2" charset="2"/>
        <a:buChar char="§"/>
        <a:defRPr sz="825" kern="1200">
          <a:solidFill>
            <a:schemeClr val="tx1"/>
          </a:solidFill>
          <a:latin typeface="+mn-lt"/>
          <a:ea typeface="+mn-ea"/>
          <a:cs typeface="+mn-cs"/>
        </a:defRPr>
      </a:lvl3pPr>
      <a:lvl4pPr marL="555417" indent="-137140" algn="l" defTabSz="685697" rtl="0" eaLnBrk="1" latinLnBrk="0" hangingPunct="1">
        <a:spcBef>
          <a:spcPct val="20000"/>
        </a:spcBef>
        <a:buFont typeface="Wingdings" panose="05000000000000000000" pitchFamily="2" charset="2"/>
        <a:buChar char="§"/>
        <a:defRPr sz="825" kern="1200">
          <a:solidFill>
            <a:schemeClr val="tx1"/>
          </a:solidFill>
          <a:latin typeface="+mn-lt"/>
          <a:ea typeface="+mn-ea"/>
          <a:cs typeface="+mn-cs"/>
        </a:defRPr>
      </a:lvl4pPr>
      <a:lvl5pPr marL="692555" indent="-137140" algn="l" defTabSz="685697" rtl="0" eaLnBrk="1" latinLnBrk="0" hangingPunct="1">
        <a:spcBef>
          <a:spcPct val="20000"/>
        </a:spcBef>
        <a:buFont typeface="Wingdings" panose="05000000000000000000" pitchFamily="2" charset="2"/>
        <a:buChar char="§"/>
        <a:defRPr sz="8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7" indent="-171423" algn="l" defTabSz="68569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3" algn="l" defTabSz="68569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3" indent="-171423" algn="l" defTabSz="68569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4" indent="-171423" algn="l" defTabSz="68569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1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7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3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4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0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90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" y="1659139"/>
            <a:ext cx="6172736" cy="34714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3360" y="2405703"/>
            <a:ext cx="6388925" cy="415490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r>
              <a:rPr lang="en-US" sz="22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 Multiplatform Viewing: Adding it All Up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80661" y="2418449"/>
            <a:ext cx="637733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5385" y="2743200"/>
            <a:ext cx="5908265" cy="207741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2016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3524" y="1714501"/>
            <a:ext cx="2568164" cy="635213"/>
            <a:chOff x="631357" y="457974"/>
            <a:chExt cx="3424218" cy="84695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357" y="955655"/>
              <a:ext cx="3424218" cy="34927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8613" y="457974"/>
              <a:ext cx="1651312" cy="48704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800600" y="3319312"/>
            <a:ext cx="1981200" cy="761739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/>
            <a:r>
              <a:rPr lang="en-US" sz="10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  <a:p>
            <a:pPr algn="ctr"/>
            <a:r>
              <a:rPr lang="en-U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Lisa Heimann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VP, ABC /ABC Studios Multiplatform Research</a:t>
            </a:r>
          </a:p>
        </p:txBody>
      </p:sp>
    </p:spTree>
    <p:extLst>
      <p:ext uri="{BB962C8B-B14F-4D97-AF65-F5344CB8AC3E}">
        <p14:creationId xmlns:p14="http://schemas.microsoft.com/office/powerpoint/2010/main" val="36676962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/>
          <p:cNvSpPr txBox="1">
            <a:spLocks/>
          </p:cNvSpPr>
          <p:nvPr/>
        </p:nvSpPr>
        <p:spPr>
          <a:xfrm>
            <a:off x="435614" y="567605"/>
            <a:ext cx="6336507" cy="419396"/>
          </a:xfrm>
          <a:prstGeom prst="rect">
            <a:avLst/>
          </a:prstGeom>
        </p:spPr>
        <p:txBody>
          <a:bodyPr vert="horz" lIns="68571" tIns="34286" rIns="68571" bIns="34286" rtlCol="0">
            <a:noAutofit/>
          </a:bodyPr>
          <a:lstStyle>
            <a:lvl1pPr marL="192024" indent="-18288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74904" indent="-18288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57784" indent="-18288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0664" indent="-18288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3544" indent="-18288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50" b="1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does Grey’s Anatomy perform across all platforms?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7275" y="1770101"/>
            <a:ext cx="1342926" cy="23082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>
            <a:defPPr>
              <a:defRPr lang="en-US"/>
            </a:defPPr>
            <a:lvl1pPr>
              <a:defRPr sz="12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ctr"/>
            <a:r>
              <a:rPr lang="en-US" sz="1050" dirty="0" smtClean="0"/>
              <a:t>LINEAR TV</a:t>
            </a:r>
            <a:endParaRPr lang="en-US" sz="1050" dirty="0"/>
          </a:p>
        </p:txBody>
      </p:sp>
      <p:sp>
        <p:nvSpPr>
          <p:cNvPr id="25" name="TextBox 24"/>
          <p:cNvSpPr txBox="1"/>
          <p:nvPr/>
        </p:nvSpPr>
        <p:spPr>
          <a:xfrm>
            <a:off x="2854527" y="2154080"/>
            <a:ext cx="600173" cy="23082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>
            <a:defPPr>
              <a:defRPr lang="en-US"/>
            </a:defPPr>
            <a:lvl1pPr>
              <a:defRPr sz="12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ctr"/>
            <a:r>
              <a:rPr lang="en-US" sz="1050" dirty="0" smtClean="0"/>
              <a:t>VOD</a:t>
            </a:r>
            <a:endParaRPr lang="en-US" sz="1050" dirty="0"/>
          </a:p>
        </p:txBody>
      </p:sp>
      <p:sp>
        <p:nvSpPr>
          <p:cNvPr id="26" name="TextBox 25"/>
          <p:cNvSpPr txBox="1"/>
          <p:nvPr/>
        </p:nvSpPr>
        <p:spPr>
          <a:xfrm>
            <a:off x="4194676" y="3243856"/>
            <a:ext cx="1048907" cy="23082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>
            <a:defPPr>
              <a:defRPr lang="en-US"/>
            </a:defPPr>
            <a:lvl1pPr>
              <a:defRPr sz="12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ctr"/>
            <a:r>
              <a:rPr lang="en-US" sz="1050" dirty="0"/>
              <a:t>ONLINE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79707" y="2032035"/>
            <a:ext cx="1048907" cy="23082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>
            <a:defPPr>
              <a:defRPr lang="en-US"/>
            </a:defPPr>
            <a:lvl1pPr>
              <a:defRPr sz="12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algn="ctr"/>
            <a:r>
              <a:rPr lang="en-US" sz="1050" dirty="0"/>
              <a:t>SOCIAL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067" y="4535117"/>
            <a:ext cx="1029140" cy="30353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2032035"/>
            <a:ext cx="6858000" cy="1888185"/>
            <a:chOff x="0" y="2032035"/>
            <a:chExt cx="6858000" cy="1888185"/>
          </a:xfrm>
        </p:grpSpPr>
        <p:grpSp>
          <p:nvGrpSpPr>
            <p:cNvPr id="18" name="Group 17"/>
            <p:cNvGrpSpPr/>
            <p:nvPr/>
          </p:nvGrpSpPr>
          <p:grpSpPr>
            <a:xfrm>
              <a:off x="0" y="2032035"/>
              <a:ext cx="6858000" cy="1888185"/>
              <a:chOff x="0" y="1852130"/>
              <a:chExt cx="9144000" cy="251758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0" y="1852130"/>
                <a:ext cx="9144000" cy="2517580"/>
                <a:chOff x="0" y="1852130"/>
                <a:chExt cx="9144000" cy="2517580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0" y="1852130"/>
                  <a:ext cx="9144000" cy="2517580"/>
                  <a:chOff x="0" y="1852130"/>
                  <a:chExt cx="9144000" cy="2517580"/>
                </a:xfrm>
              </p:grpSpPr>
              <p:grpSp>
                <p:nvGrpSpPr>
                  <p:cNvPr id="8" name="Group 7"/>
                  <p:cNvGrpSpPr/>
                  <p:nvPr/>
                </p:nvGrpSpPr>
                <p:grpSpPr>
                  <a:xfrm>
                    <a:off x="2934197" y="2396317"/>
                    <a:ext cx="2462812" cy="1522261"/>
                    <a:chOff x="2554844" y="2322249"/>
                    <a:chExt cx="2897109" cy="1790700"/>
                  </a:xfrm>
                </p:grpSpPr>
                <p:pic>
                  <p:nvPicPr>
                    <p:cNvPr id="3" name="Picture 2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554844" y="2322249"/>
                      <a:ext cx="2897109" cy="179070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7" name="Group 6"/>
                    <p:cNvGrpSpPr/>
                    <p:nvPr/>
                  </p:nvGrpSpPr>
                  <p:grpSpPr>
                    <a:xfrm>
                      <a:off x="2574701" y="2361780"/>
                      <a:ext cx="2858427" cy="1620546"/>
                      <a:chOff x="2574701" y="2361780"/>
                      <a:chExt cx="2858427" cy="1620546"/>
                    </a:xfrm>
                  </p:grpSpPr>
                  <p:pic>
                    <p:nvPicPr>
                      <p:cNvPr id="2" name="Picture 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" r="654" b="1175"/>
                      <a:stretch/>
                    </p:blipFill>
                    <p:spPr>
                      <a:xfrm>
                        <a:off x="2574701" y="2366179"/>
                        <a:ext cx="2858427" cy="1616147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" name="Picture 4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/>
                      <a:srcRect t="8571" r="3577" b="10915"/>
                      <a:stretch/>
                    </p:blipFill>
                    <p:spPr>
                      <a:xfrm>
                        <a:off x="4755733" y="2361780"/>
                        <a:ext cx="677395" cy="402786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1" name="Group 10"/>
                  <p:cNvGrpSpPr/>
                  <p:nvPr/>
                </p:nvGrpSpPr>
                <p:grpSpPr>
                  <a:xfrm>
                    <a:off x="0" y="1852130"/>
                    <a:ext cx="2819400" cy="2517580"/>
                    <a:chOff x="637443" y="3257550"/>
                    <a:chExt cx="1621369" cy="1447800"/>
                  </a:xfrm>
                </p:grpSpPr>
                <p:pic>
                  <p:nvPicPr>
                    <p:cNvPr id="55" name="Samsung_TV.png"/>
                    <p:cNvPicPr/>
                    <p:nvPr/>
                  </p:nvPicPr>
                  <p:blipFill rotWithShape="1">
                    <a:blip r:embed="rId7">
                      <a:alphaModFix amt="91332"/>
                      <a:extLst/>
                    </a:blip>
                    <a:srcRect l="25714"/>
                    <a:stretch/>
                  </p:blipFill>
                  <p:spPr>
                    <a:xfrm>
                      <a:off x="637443" y="3257550"/>
                      <a:ext cx="1621369" cy="1447800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10" name="Picture 9"/>
                    <p:cNvPicPr>
                      <a:picLocks noChangeAspect="1"/>
                    </p:cNvPicPr>
                    <p:nvPr/>
                  </p:nvPicPr>
                  <p:blipFill rotWithShape="1">
                    <a:blip r:embed="rId8"/>
                    <a:srcRect l="24620"/>
                    <a:stretch/>
                  </p:blipFill>
                  <p:spPr>
                    <a:xfrm>
                      <a:off x="637443" y="3309045"/>
                      <a:ext cx="1598051" cy="1195462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6" name="Macbook-GA-WatchABC.png"/>
                  <p:cNvPicPr/>
                  <p:nvPr/>
                </p:nvPicPr>
                <p:blipFill rotWithShape="1">
                  <a:blip r:embed="rId9">
                    <a:alphaModFix amt="95000"/>
                    <a:extLst/>
                  </a:blip>
                  <a:srcRect l="12371" t="10399" r="35474" b="7752"/>
                  <a:stretch/>
                </p:blipFill>
                <p:spPr>
                  <a:xfrm>
                    <a:off x="6911120" y="2124315"/>
                    <a:ext cx="2232880" cy="1973210"/>
                  </a:xfrm>
                  <a:prstGeom prst="rect">
                    <a:avLst/>
                  </a:prstGeom>
                  <a:ln w="12700">
                    <a:miter lim="400000"/>
                  </a:ln>
                </p:spPr>
              </p:pic>
              <p:pic>
                <p:nvPicPr>
                  <p:cNvPr id="49" name="iPad_GA_team.png"/>
                  <p:cNvPicPr/>
                  <p:nvPr/>
                </p:nvPicPr>
                <p:blipFill rotWithShape="1">
                  <a:blip r:embed="rId10">
                    <a:extLst/>
                  </a:blip>
                  <a:srcRect l="11761" t="1838" r="11761"/>
                  <a:stretch/>
                </p:blipFill>
                <p:spPr>
                  <a:xfrm rot="5400000">
                    <a:off x="5693981" y="2028299"/>
                    <a:ext cx="1196385" cy="1535608"/>
                  </a:xfrm>
                  <a:prstGeom prst="rect">
                    <a:avLst/>
                  </a:prstGeom>
                  <a:ln w="12700">
                    <a:miter lim="400000"/>
                  </a:ln>
                </p:spPr>
              </p:pic>
            </p:grpSp>
            <p:sp>
              <p:nvSpPr>
                <p:cNvPr id="15" name="Rectangle 14"/>
                <p:cNvSpPr/>
                <p:nvPr/>
              </p:nvSpPr>
              <p:spPr>
                <a:xfrm>
                  <a:off x="3200400" y="2876550"/>
                  <a:ext cx="838200" cy="762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5A9D"/>
                    </a:gs>
                    <a:gs pos="14000">
                      <a:srgbClr val="0069A3">
                        <a:shade val="67500"/>
                        <a:satMod val="115000"/>
                      </a:srgbClr>
                    </a:gs>
                    <a:gs pos="100000">
                      <a:srgbClr val="007BB1"/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3195455" y="2876550"/>
                <a:ext cx="762000" cy="7620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marL="6858"/>
                <a:r>
                  <a:rPr lang="en-US" sz="300" dirty="0">
                    <a:solidFill>
                      <a:schemeClr val="bg1"/>
                    </a:solidFill>
                  </a:rPr>
                  <a:t>Greys Anatomy (5)</a:t>
                </a: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2362201" y="2540776"/>
              <a:ext cx="139020" cy="107174"/>
            </a:xfrm>
            <a:prstGeom prst="rect">
              <a:avLst/>
            </a:prstGeom>
            <a:gradFill>
              <a:gsLst>
                <a:gs pos="26000">
                  <a:srgbClr val="272733"/>
                </a:gs>
                <a:gs pos="0">
                  <a:srgbClr val="272733"/>
                </a:gs>
                <a:gs pos="100000">
                  <a:srgbClr val="2E303E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814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0" y="2032035"/>
            <a:ext cx="6858000" cy="1888185"/>
            <a:chOff x="0" y="2032035"/>
            <a:chExt cx="6858000" cy="1888185"/>
          </a:xfrm>
        </p:grpSpPr>
        <p:grpSp>
          <p:nvGrpSpPr>
            <p:cNvPr id="71" name="Group 70"/>
            <p:cNvGrpSpPr/>
            <p:nvPr/>
          </p:nvGrpSpPr>
          <p:grpSpPr>
            <a:xfrm>
              <a:off x="0" y="2032035"/>
              <a:ext cx="6858000" cy="1888185"/>
              <a:chOff x="0" y="1852130"/>
              <a:chExt cx="9144000" cy="2517580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0" y="1852130"/>
                <a:ext cx="9144000" cy="2517580"/>
                <a:chOff x="0" y="1852130"/>
                <a:chExt cx="9144000" cy="2517580"/>
              </a:xfrm>
            </p:grpSpPr>
            <p:grpSp>
              <p:nvGrpSpPr>
                <p:cNvPr id="75" name="Group 74"/>
                <p:cNvGrpSpPr/>
                <p:nvPr/>
              </p:nvGrpSpPr>
              <p:grpSpPr>
                <a:xfrm>
                  <a:off x="0" y="1852130"/>
                  <a:ext cx="9144000" cy="2517580"/>
                  <a:chOff x="0" y="1852130"/>
                  <a:chExt cx="9144000" cy="2517580"/>
                </a:xfrm>
              </p:grpSpPr>
              <p:grpSp>
                <p:nvGrpSpPr>
                  <p:cNvPr id="77" name="Group 76"/>
                  <p:cNvGrpSpPr/>
                  <p:nvPr/>
                </p:nvGrpSpPr>
                <p:grpSpPr>
                  <a:xfrm>
                    <a:off x="2934197" y="2396317"/>
                    <a:ext cx="2462812" cy="1522261"/>
                    <a:chOff x="2554844" y="2322249"/>
                    <a:chExt cx="2897109" cy="1790700"/>
                  </a:xfrm>
                </p:grpSpPr>
                <p:pic>
                  <p:nvPicPr>
                    <p:cNvPr id="83" name="Picture 82"/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554844" y="2322249"/>
                      <a:ext cx="2897109" cy="179070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84" name="Group 83"/>
                    <p:cNvGrpSpPr/>
                    <p:nvPr/>
                  </p:nvGrpSpPr>
                  <p:grpSpPr>
                    <a:xfrm>
                      <a:off x="2574701" y="2361780"/>
                      <a:ext cx="2858427" cy="1620546"/>
                      <a:chOff x="2574701" y="2361780"/>
                      <a:chExt cx="2858427" cy="1620546"/>
                    </a:xfrm>
                  </p:grpSpPr>
                  <p:pic>
                    <p:nvPicPr>
                      <p:cNvPr id="85" name="Picture 84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" r="654" b="1175"/>
                      <a:stretch/>
                    </p:blipFill>
                    <p:spPr>
                      <a:xfrm>
                        <a:off x="2574701" y="2366179"/>
                        <a:ext cx="2858427" cy="1616147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86" name="Picture 85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/>
                      <a:srcRect t="8571" r="3577" b="10915"/>
                      <a:stretch/>
                    </p:blipFill>
                    <p:spPr>
                      <a:xfrm>
                        <a:off x="4755733" y="2361780"/>
                        <a:ext cx="677395" cy="402786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8" name="Group 77"/>
                  <p:cNvGrpSpPr/>
                  <p:nvPr/>
                </p:nvGrpSpPr>
                <p:grpSpPr>
                  <a:xfrm>
                    <a:off x="0" y="1852130"/>
                    <a:ext cx="2819400" cy="2517580"/>
                    <a:chOff x="637443" y="3257550"/>
                    <a:chExt cx="1621369" cy="1447800"/>
                  </a:xfrm>
                </p:grpSpPr>
                <p:pic>
                  <p:nvPicPr>
                    <p:cNvPr id="81" name="Samsung_TV.png"/>
                    <p:cNvPicPr/>
                    <p:nvPr/>
                  </p:nvPicPr>
                  <p:blipFill rotWithShape="1">
                    <a:blip r:embed="rId6">
                      <a:alphaModFix amt="91332"/>
                      <a:extLst/>
                    </a:blip>
                    <a:srcRect l="25714"/>
                    <a:stretch/>
                  </p:blipFill>
                  <p:spPr>
                    <a:xfrm>
                      <a:off x="637443" y="3257550"/>
                      <a:ext cx="1621369" cy="1447800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2" name="Picture 81"/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l="24620"/>
                    <a:stretch/>
                  </p:blipFill>
                  <p:spPr>
                    <a:xfrm>
                      <a:off x="637443" y="3309045"/>
                      <a:ext cx="1598051" cy="1195462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9" name="Macbook-GA-WatchABC.png"/>
                  <p:cNvPicPr/>
                  <p:nvPr/>
                </p:nvPicPr>
                <p:blipFill rotWithShape="1">
                  <a:blip r:embed="rId8">
                    <a:alphaModFix amt="95000"/>
                    <a:extLst/>
                  </a:blip>
                  <a:srcRect l="12371" t="10399" r="35474" b="7752"/>
                  <a:stretch/>
                </p:blipFill>
                <p:spPr>
                  <a:xfrm>
                    <a:off x="6911120" y="2124315"/>
                    <a:ext cx="2232880" cy="1973210"/>
                  </a:xfrm>
                  <a:prstGeom prst="rect">
                    <a:avLst/>
                  </a:prstGeom>
                  <a:ln w="12700">
                    <a:miter lim="400000"/>
                  </a:ln>
                </p:spPr>
              </p:pic>
              <p:pic>
                <p:nvPicPr>
                  <p:cNvPr id="80" name="iPad_GA_team.png"/>
                  <p:cNvPicPr/>
                  <p:nvPr/>
                </p:nvPicPr>
                <p:blipFill rotWithShape="1">
                  <a:blip r:embed="rId9">
                    <a:extLst/>
                  </a:blip>
                  <a:srcRect l="11761" t="1838" r="11761"/>
                  <a:stretch/>
                </p:blipFill>
                <p:spPr>
                  <a:xfrm rot="5400000">
                    <a:off x="5693981" y="2028299"/>
                    <a:ext cx="1196385" cy="1535608"/>
                  </a:xfrm>
                  <a:prstGeom prst="rect">
                    <a:avLst/>
                  </a:prstGeom>
                  <a:ln w="12700">
                    <a:miter lim="400000"/>
                  </a:ln>
                </p:spPr>
              </p:pic>
            </p:grpSp>
            <p:sp>
              <p:nvSpPr>
                <p:cNvPr id="76" name="Rectangle 75"/>
                <p:cNvSpPr/>
                <p:nvPr/>
              </p:nvSpPr>
              <p:spPr>
                <a:xfrm>
                  <a:off x="3200400" y="2876550"/>
                  <a:ext cx="838200" cy="762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5A9D"/>
                    </a:gs>
                    <a:gs pos="14000">
                      <a:srgbClr val="0069A3">
                        <a:shade val="67500"/>
                        <a:satMod val="115000"/>
                      </a:srgbClr>
                    </a:gs>
                    <a:gs pos="100000">
                      <a:srgbClr val="007BB1"/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74" name="TextBox 73"/>
              <p:cNvSpPr txBox="1"/>
              <p:nvPr/>
            </p:nvSpPr>
            <p:spPr>
              <a:xfrm>
                <a:off x="3195455" y="2876550"/>
                <a:ext cx="762000" cy="7620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marL="6858"/>
                <a:r>
                  <a:rPr lang="en-US" sz="300" dirty="0">
                    <a:solidFill>
                      <a:schemeClr val="bg1"/>
                    </a:solidFill>
                  </a:rPr>
                  <a:t>Greys Anatomy (5)</a:t>
                </a:r>
              </a:p>
            </p:txBody>
          </p:sp>
        </p:grpSp>
        <p:sp>
          <p:nvSpPr>
            <p:cNvPr id="72" name="Rectangle 71"/>
            <p:cNvSpPr/>
            <p:nvPr/>
          </p:nvSpPr>
          <p:spPr>
            <a:xfrm>
              <a:off x="2362201" y="2540776"/>
              <a:ext cx="139020" cy="107174"/>
            </a:xfrm>
            <a:prstGeom prst="rect">
              <a:avLst/>
            </a:prstGeom>
            <a:gradFill>
              <a:gsLst>
                <a:gs pos="26000">
                  <a:srgbClr val="272733"/>
                </a:gs>
                <a:gs pos="0">
                  <a:srgbClr val="272733"/>
                </a:gs>
                <a:gs pos="100000">
                  <a:srgbClr val="2E303E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/>
          <p:cNvSpPr/>
          <p:nvPr/>
        </p:nvSpPr>
        <p:spPr>
          <a:xfrm>
            <a:off x="0" y="1636177"/>
            <a:ext cx="6858000" cy="255687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50" dirty="0"/>
              <a:t>So many metrics, so little time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35648" y="4465889"/>
            <a:ext cx="5751140" cy="277746"/>
          </a:xfrm>
          <a:ln>
            <a:noFill/>
          </a:ln>
        </p:spPr>
        <p:txBody>
          <a:bodyPr/>
          <a:lstStyle/>
          <a:p>
            <a:r>
              <a:rPr lang="en-US" sz="1200" dirty="0">
                <a:solidFill>
                  <a:schemeClr val="tx1"/>
                </a:solidFill>
                <a:latin typeface="Calibri Light"/>
                <a:cs typeface="Calibri Light"/>
              </a:rPr>
              <a:t>Sources: Nielsen, </a:t>
            </a:r>
            <a:r>
              <a:rPr lang="en-US" sz="1200" dirty="0" err="1">
                <a:solidFill>
                  <a:schemeClr val="tx1"/>
                </a:solidFill>
                <a:latin typeface="Calibri Light"/>
                <a:cs typeface="Calibri Light"/>
              </a:rPr>
              <a:t>Comscore</a:t>
            </a:r>
            <a:r>
              <a:rPr lang="en-US" sz="1200" dirty="0">
                <a:solidFill>
                  <a:schemeClr val="tx1"/>
                </a:solidFill>
                <a:latin typeface="Calibri Light"/>
                <a:cs typeface="Calibri Light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Calibri Light"/>
                <a:cs typeface="Calibri Light"/>
              </a:rPr>
              <a:t>Rentrak</a:t>
            </a:r>
            <a:r>
              <a:rPr lang="en-US" sz="1200" dirty="0">
                <a:solidFill>
                  <a:schemeClr val="tx1"/>
                </a:solidFill>
                <a:latin typeface="Calibri Light"/>
                <a:cs typeface="Calibri Light"/>
              </a:rPr>
              <a:t>, Freewheel, Omniture, Hulu, </a:t>
            </a:r>
            <a:r>
              <a:rPr lang="en-US" sz="1200" dirty="0" err="1">
                <a:solidFill>
                  <a:schemeClr val="tx1"/>
                </a:solidFill>
                <a:latin typeface="Calibri Light"/>
                <a:cs typeface="Calibri Light"/>
              </a:rPr>
              <a:t>Uplynk</a:t>
            </a:r>
            <a:endParaRPr lang="en-US" sz="120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29621" y="1594785"/>
            <a:ext cx="1371600" cy="285750"/>
          </a:xfrm>
          <a:prstGeom prst="rect">
            <a:avLst/>
          </a:prstGeom>
        </p:spPr>
        <p:txBody>
          <a:bodyPr vert="horz" wrap="none" lIns="68580" tIns="34290" rIns="68580" bIns="34290" rtlCol="0">
            <a:normAutofit fontScale="92500" lnSpcReduction="20000"/>
          </a:bodyPr>
          <a:lstStyle/>
          <a:p>
            <a:pPr marL="6858"/>
            <a:r>
              <a:rPr lang="en-US" b="1" dirty="0">
                <a:solidFill>
                  <a:srgbClr val="277A9F"/>
                </a:solidFill>
                <a:latin typeface="Calibri"/>
                <a:cs typeface="Calibri"/>
              </a:rPr>
              <a:t>1.7 mil</a:t>
            </a:r>
            <a:r>
              <a:rPr lang="en-US" dirty="0">
                <a:solidFill>
                  <a:srgbClr val="277A9F"/>
                </a:solidFill>
                <a:latin typeface="Calibri"/>
                <a:cs typeface="Calibri"/>
              </a:rPr>
              <a:t> </a:t>
            </a:r>
            <a:r>
              <a:rPr lang="en-US" sz="1200" dirty="0" err="1">
                <a:solidFill>
                  <a:srgbClr val="277A9F"/>
                </a:solidFill>
                <a:latin typeface="Calibri"/>
                <a:cs typeface="Calibri"/>
              </a:rPr>
              <a:t>Uniques</a:t>
            </a:r>
            <a:endParaRPr lang="en-US" sz="1200" dirty="0">
              <a:solidFill>
                <a:srgbClr val="277A9F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7677" y="2521961"/>
            <a:ext cx="628650" cy="285750"/>
          </a:xfrm>
          <a:prstGeom prst="rect">
            <a:avLst/>
          </a:prstGeom>
        </p:spPr>
        <p:txBody>
          <a:bodyPr vert="horz" wrap="none" lIns="68580" tIns="34290" rIns="68580" bIns="34290" rtlCol="0">
            <a:noAutofit/>
          </a:bodyPr>
          <a:lstStyle/>
          <a:p>
            <a:pPr marL="6858"/>
            <a:r>
              <a:rPr lang="en-US" sz="1350" b="1" dirty="0">
                <a:solidFill>
                  <a:srgbClr val="20617F"/>
                </a:solidFill>
                <a:latin typeface="Calibri"/>
                <a:cs typeface="Calibri"/>
              </a:rPr>
              <a:t>2.2 mil </a:t>
            </a:r>
            <a:r>
              <a:rPr lang="en-US" sz="900" dirty="0">
                <a:solidFill>
                  <a:srgbClr val="20617F"/>
                </a:solidFill>
                <a:latin typeface="Calibri"/>
                <a:cs typeface="Calibri"/>
              </a:rPr>
              <a:t>Starts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1255" y="3775140"/>
            <a:ext cx="597218" cy="285750"/>
          </a:xfrm>
          <a:prstGeom prst="rect">
            <a:avLst/>
          </a:prstGeom>
        </p:spPr>
        <p:txBody>
          <a:bodyPr vert="horz" wrap="none" lIns="68580" tIns="34290" rIns="68580" bIns="34290" rtlCol="0">
            <a:noAutofit/>
          </a:bodyPr>
          <a:lstStyle/>
          <a:p>
            <a:pPr marL="6858"/>
            <a:r>
              <a:rPr lang="en-US" sz="1350" b="1" dirty="0">
                <a:solidFill>
                  <a:srgbClr val="277A9F"/>
                </a:solidFill>
                <a:latin typeface="Calibri"/>
                <a:cs typeface="Calibri"/>
              </a:rPr>
              <a:t>81 mil </a:t>
            </a:r>
            <a:r>
              <a:rPr lang="en-US" sz="900" dirty="0">
                <a:solidFill>
                  <a:srgbClr val="277A9F"/>
                </a:solidFill>
                <a:latin typeface="Calibri"/>
                <a:cs typeface="Calibri"/>
              </a:rPr>
              <a:t>Minutes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96790" y="3302393"/>
            <a:ext cx="911543" cy="285750"/>
          </a:xfrm>
          <a:prstGeom prst="rect">
            <a:avLst/>
          </a:prstGeom>
        </p:spPr>
        <p:txBody>
          <a:bodyPr vert="horz" wrap="none" lIns="68580" tIns="34290" rIns="68580" bIns="34290" rtlCol="0">
            <a:noAutofit/>
          </a:bodyPr>
          <a:lstStyle/>
          <a:p>
            <a:pPr marL="6858"/>
            <a:r>
              <a:rPr lang="en-US" b="1" dirty="0">
                <a:solidFill>
                  <a:srgbClr val="277A9F"/>
                </a:solidFill>
                <a:latin typeface="Calibri"/>
                <a:cs typeface="Calibri"/>
              </a:rPr>
              <a:t>85 % </a:t>
            </a:r>
            <a:r>
              <a:rPr lang="en-US" sz="1200" dirty="0">
                <a:solidFill>
                  <a:srgbClr val="277A9F"/>
                </a:solidFill>
                <a:latin typeface="Calibri"/>
                <a:cs typeface="Calibri"/>
              </a:rPr>
              <a:t>A18-49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7631" y="2567618"/>
            <a:ext cx="1257300" cy="285750"/>
          </a:xfrm>
          <a:prstGeom prst="rect">
            <a:avLst/>
          </a:prstGeom>
        </p:spPr>
        <p:txBody>
          <a:bodyPr vert="horz" wrap="none" lIns="68580" tIns="34290" rIns="68580" bIns="34290" rtlCol="0">
            <a:normAutofit/>
          </a:bodyPr>
          <a:lstStyle/>
          <a:p>
            <a:pPr marL="6858"/>
            <a:r>
              <a:rPr lang="en-US" sz="1350" b="1" dirty="0">
                <a:solidFill>
                  <a:srgbClr val="20617F"/>
                </a:solidFill>
                <a:latin typeface="Calibri"/>
                <a:cs typeface="Calibri"/>
              </a:rPr>
              <a:t>3.0 </a:t>
            </a:r>
            <a:r>
              <a:rPr lang="en-US" sz="900" dirty="0">
                <a:solidFill>
                  <a:srgbClr val="20617F"/>
                </a:solidFill>
                <a:latin typeface="Calibri"/>
                <a:cs typeface="Calibri"/>
              </a:rPr>
              <a:t>A18-49 C3 rating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30443" y="2075576"/>
            <a:ext cx="1257300" cy="285750"/>
          </a:xfrm>
          <a:prstGeom prst="rect">
            <a:avLst/>
          </a:prstGeom>
        </p:spPr>
        <p:txBody>
          <a:bodyPr vert="horz" wrap="none" lIns="68580" tIns="34290" rIns="68580" bIns="34290" rtlCol="0">
            <a:noAutofit/>
          </a:bodyPr>
          <a:lstStyle/>
          <a:p>
            <a:pPr marL="6858"/>
            <a:r>
              <a:rPr lang="en-US" sz="1350" b="1" dirty="0">
                <a:solidFill>
                  <a:srgbClr val="20617F"/>
                </a:solidFill>
                <a:latin typeface="Calibri"/>
                <a:cs typeface="Calibri"/>
              </a:rPr>
              <a:t>30 mil </a:t>
            </a:r>
            <a:r>
              <a:rPr lang="en-US" sz="900" dirty="0">
                <a:solidFill>
                  <a:srgbClr val="20617F"/>
                </a:solidFill>
                <a:latin typeface="Calibri"/>
                <a:cs typeface="Calibri"/>
              </a:rPr>
              <a:t>Impressions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05065" y="2955731"/>
            <a:ext cx="1371600" cy="285750"/>
          </a:xfrm>
          <a:prstGeom prst="rect">
            <a:avLst/>
          </a:prstGeom>
        </p:spPr>
        <p:txBody>
          <a:bodyPr vert="horz" wrap="none" lIns="68580" tIns="34290" rIns="68580" bIns="34290" rtlCol="0">
            <a:normAutofit/>
          </a:bodyPr>
          <a:lstStyle/>
          <a:p>
            <a:pPr marL="6858"/>
            <a:r>
              <a:rPr lang="en-US" sz="1350" b="1" dirty="0">
                <a:solidFill>
                  <a:srgbClr val="20617F"/>
                </a:solidFill>
                <a:latin typeface="Calibri"/>
                <a:cs typeface="Calibri"/>
              </a:rPr>
              <a:t>63% </a:t>
            </a:r>
            <a:r>
              <a:rPr lang="en-US" sz="900" dirty="0">
                <a:solidFill>
                  <a:srgbClr val="20617F"/>
                </a:solidFill>
                <a:latin typeface="Calibri"/>
                <a:cs typeface="Calibri"/>
              </a:rPr>
              <a:t>View Through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82518" y="1845176"/>
            <a:ext cx="102870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marL="6858"/>
            <a:r>
              <a:rPr lang="en-US" sz="1350" b="1" dirty="0">
                <a:solidFill>
                  <a:srgbClr val="20617F"/>
                </a:solidFill>
                <a:latin typeface="Calibri"/>
                <a:cs typeface="Calibri"/>
              </a:rPr>
              <a:t>800K </a:t>
            </a:r>
            <a:r>
              <a:rPr lang="en-US" sz="900" dirty="0">
                <a:solidFill>
                  <a:srgbClr val="20617F"/>
                </a:solidFill>
                <a:latin typeface="Calibri"/>
                <a:cs typeface="Calibri"/>
              </a:rPr>
              <a:t>Unique Set Top Boxes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86160" y="2405396"/>
            <a:ext cx="1028700" cy="28575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pPr marL="6858"/>
            <a:r>
              <a:rPr lang="en-US" b="1" dirty="0">
                <a:solidFill>
                  <a:srgbClr val="154156"/>
                </a:solidFill>
                <a:latin typeface="Calibri"/>
                <a:cs typeface="Calibri"/>
              </a:rPr>
              <a:t>989K</a:t>
            </a:r>
            <a:r>
              <a:rPr lang="en-US" dirty="0">
                <a:solidFill>
                  <a:srgbClr val="154156"/>
                </a:solidFill>
                <a:latin typeface="Calibri"/>
                <a:cs typeface="Calibri"/>
              </a:rPr>
              <a:t> </a:t>
            </a:r>
            <a:r>
              <a:rPr lang="en-US" sz="1200" dirty="0">
                <a:solidFill>
                  <a:srgbClr val="154156"/>
                </a:solidFill>
                <a:latin typeface="Calibri"/>
                <a:cs typeface="Calibri"/>
              </a:rPr>
              <a:t>Orders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57734" y="2968480"/>
            <a:ext cx="1028700" cy="28575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pPr marL="6858"/>
            <a:r>
              <a:rPr lang="en-US" sz="1350" b="1" dirty="0">
                <a:solidFill>
                  <a:srgbClr val="20617F"/>
                </a:solidFill>
                <a:latin typeface="Calibri"/>
                <a:cs typeface="Calibri"/>
              </a:rPr>
              <a:t>43 mil </a:t>
            </a:r>
            <a:r>
              <a:rPr lang="en-US" sz="1350" dirty="0">
                <a:solidFill>
                  <a:srgbClr val="20617F"/>
                </a:solidFill>
                <a:latin typeface="Calibri"/>
                <a:cs typeface="Calibri"/>
              </a:rPr>
              <a:t>Minutes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14054" y="3591154"/>
            <a:ext cx="1028700" cy="25287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pPr marL="6858"/>
            <a:r>
              <a:rPr lang="en-US" sz="1500" b="1" dirty="0">
                <a:solidFill>
                  <a:srgbClr val="20617F"/>
                </a:solidFill>
                <a:latin typeface="Calibri"/>
                <a:cs typeface="Calibri"/>
              </a:rPr>
              <a:t>68% </a:t>
            </a:r>
            <a:r>
              <a:rPr lang="en-US" sz="1500" dirty="0">
                <a:solidFill>
                  <a:srgbClr val="20617F"/>
                </a:solidFill>
                <a:latin typeface="Calibri"/>
                <a:cs typeface="Calibri"/>
              </a:rPr>
              <a:t>A18-49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0590" y="1560102"/>
            <a:ext cx="1491381" cy="28575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marL="6858"/>
            <a:r>
              <a:rPr lang="en-US" sz="1350" b="1" dirty="0">
                <a:solidFill>
                  <a:srgbClr val="277A9F"/>
                </a:solidFill>
                <a:latin typeface="Calibri"/>
                <a:cs typeface="Calibri"/>
              </a:rPr>
              <a:t>4.4 </a:t>
            </a:r>
            <a:r>
              <a:rPr lang="en-US" sz="900" dirty="0">
                <a:solidFill>
                  <a:srgbClr val="277A9F"/>
                </a:solidFill>
                <a:latin typeface="Calibri"/>
                <a:cs typeface="Calibri"/>
              </a:rPr>
              <a:t>Live 7 A1849 Rating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2664" y="2056715"/>
            <a:ext cx="857250" cy="286713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marL="6858"/>
            <a:r>
              <a:rPr lang="en-US" sz="1350" b="1" dirty="0">
                <a:solidFill>
                  <a:srgbClr val="20617F"/>
                </a:solidFill>
                <a:latin typeface="Calibri"/>
                <a:cs typeface="Calibri"/>
              </a:rPr>
              <a:t>719 mil </a:t>
            </a:r>
            <a:r>
              <a:rPr lang="en-US" sz="900" dirty="0">
                <a:solidFill>
                  <a:srgbClr val="20617F"/>
                </a:solidFill>
                <a:latin typeface="Calibri"/>
                <a:cs typeface="Calibri"/>
              </a:rPr>
              <a:t>Minutes (P2+)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965" y="3008563"/>
            <a:ext cx="1543050" cy="264781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pPr marL="6858"/>
            <a:r>
              <a:rPr lang="en-US" sz="2100" b="1" dirty="0">
                <a:solidFill>
                  <a:srgbClr val="154156"/>
                </a:solidFill>
                <a:latin typeface="Calibri"/>
                <a:cs typeface="Calibri"/>
              </a:rPr>
              <a:t>22.3 mil </a:t>
            </a:r>
            <a:r>
              <a:rPr lang="en-US" sz="1350" dirty="0">
                <a:solidFill>
                  <a:srgbClr val="154156"/>
                </a:solidFill>
                <a:latin typeface="Calibri"/>
                <a:cs typeface="Calibri"/>
              </a:rPr>
              <a:t>Viewers</a:t>
            </a:r>
            <a:r>
              <a:rPr lang="en-US" sz="2100" b="1" dirty="0">
                <a:solidFill>
                  <a:srgbClr val="154156"/>
                </a:solidFill>
                <a:latin typeface="Calibri"/>
                <a:cs typeface="Calibri"/>
              </a:rPr>
              <a:t> </a:t>
            </a:r>
            <a:r>
              <a:rPr lang="en-US" sz="1350" dirty="0">
                <a:solidFill>
                  <a:srgbClr val="154156"/>
                </a:solidFill>
                <a:latin typeface="Calibri"/>
                <a:cs typeface="Calibri"/>
              </a:rPr>
              <a:t>Reached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9580" y="3689415"/>
            <a:ext cx="1200150" cy="2286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pPr marL="6858"/>
            <a:r>
              <a:rPr lang="en-US" sz="1350" b="1" dirty="0">
                <a:solidFill>
                  <a:srgbClr val="277A9F"/>
                </a:solidFill>
                <a:latin typeface="Calibri"/>
                <a:cs typeface="Calibri"/>
              </a:rPr>
              <a:t>537</a:t>
            </a:r>
            <a:r>
              <a:rPr lang="en-US" sz="1350" dirty="0">
                <a:solidFill>
                  <a:srgbClr val="277A9F"/>
                </a:solidFill>
                <a:latin typeface="Calibri"/>
                <a:cs typeface="Calibri"/>
              </a:rPr>
              <a:t> </a:t>
            </a:r>
            <a:r>
              <a:rPr lang="en-US" sz="900" dirty="0">
                <a:solidFill>
                  <a:srgbClr val="277A9F"/>
                </a:solidFill>
                <a:latin typeface="Calibri"/>
                <a:cs typeface="Calibri"/>
              </a:rPr>
              <a:t>VPVH </a:t>
            </a:r>
            <a:r>
              <a:rPr lang="en-US" sz="825" dirty="0">
                <a:solidFill>
                  <a:srgbClr val="277A9F"/>
                </a:solidFill>
                <a:latin typeface="Calibri"/>
                <a:cs typeface="Calibri"/>
              </a:rPr>
              <a:t>(A18-49)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96757" y="1972212"/>
            <a:ext cx="1028995" cy="285750"/>
          </a:xfrm>
          <a:prstGeom prst="rect">
            <a:avLst/>
          </a:prstGeom>
        </p:spPr>
        <p:txBody>
          <a:bodyPr vert="horz" wrap="none" lIns="68580" tIns="34290" rIns="68580" bIns="34290" rtlCol="0">
            <a:normAutofit/>
          </a:bodyPr>
          <a:lstStyle/>
          <a:p>
            <a:pPr marL="6858"/>
            <a:r>
              <a:rPr lang="en-US" sz="1350" b="1" dirty="0">
                <a:solidFill>
                  <a:srgbClr val="277A9F"/>
                </a:solidFill>
                <a:latin typeface="Calibri"/>
                <a:cs typeface="Calibri"/>
              </a:rPr>
              <a:t>163K </a:t>
            </a:r>
            <a:r>
              <a:rPr lang="en-US" sz="900" dirty="0">
                <a:solidFill>
                  <a:srgbClr val="277A9F"/>
                </a:solidFill>
                <a:latin typeface="Calibri"/>
                <a:cs typeface="Calibri"/>
              </a:rPr>
              <a:t>Unique Authors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50335" y="2657475"/>
            <a:ext cx="773099" cy="285750"/>
          </a:xfrm>
          <a:prstGeom prst="rect">
            <a:avLst/>
          </a:prstGeom>
        </p:spPr>
        <p:txBody>
          <a:bodyPr vert="horz" wrap="none" lIns="68580" tIns="34290" rIns="68580" bIns="34290" rtlCol="0">
            <a:noAutofit/>
          </a:bodyPr>
          <a:lstStyle/>
          <a:p>
            <a:pPr marL="6858"/>
            <a:r>
              <a:rPr lang="en-US" b="1" dirty="0">
                <a:solidFill>
                  <a:srgbClr val="154156"/>
                </a:solidFill>
                <a:latin typeface="Calibri"/>
                <a:cs typeface="Calibri"/>
              </a:rPr>
              <a:t>325K </a:t>
            </a:r>
            <a:r>
              <a:rPr lang="en-US" dirty="0">
                <a:solidFill>
                  <a:srgbClr val="154156"/>
                </a:solidFill>
                <a:latin typeface="Calibri"/>
                <a:cs typeface="Calibri"/>
              </a:rPr>
              <a:t>Tweets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16706" y="3648612"/>
            <a:ext cx="1028995" cy="285750"/>
          </a:xfrm>
          <a:prstGeom prst="rect">
            <a:avLst/>
          </a:prstGeom>
        </p:spPr>
        <p:txBody>
          <a:bodyPr vert="horz" wrap="none" lIns="68580" tIns="34290" rIns="68580" bIns="34290" rtlCol="0">
            <a:noAutofit/>
          </a:bodyPr>
          <a:lstStyle/>
          <a:p>
            <a:pPr marL="6858"/>
            <a:r>
              <a:rPr lang="en-US" sz="1350" b="1" dirty="0">
                <a:solidFill>
                  <a:srgbClr val="277A9F"/>
                </a:solidFill>
                <a:latin typeface="Calibri"/>
                <a:cs typeface="Calibri"/>
              </a:rPr>
              <a:t>15 mil </a:t>
            </a:r>
            <a:r>
              <a:rPr lang="en-US" sz="900" dirty="0">
                <a:solidFill>
                  <a:srgbClr val="277A9F"/>
                </a:solidFill>
                <a:latin typeface="Calibri"/>
                <a:cs typeface="Calibri"/>
              </a:rPr>
              <a:t>Social Impressions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5214" y="1044455"/>
            <a:ext cx="5472185" cy="253908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>
            <a:defPPr>
              <a:defRPr lang="en-US"/>
            </a:defPPr>
            <a:lvl1pPr>
              <a:defRPr sz="12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GREY’S ANATOMY SEASON PREMIERE – 9/24/15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067" y="4535117"/>
            <a:ext cx="1029140" cy="30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9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1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2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8" grpId="0"/>
      <p:bldP spid="19" grpId="0"/>
      <p:bldP spid="20" grpId="0"/>
      <p:bldP spid="23" grpId="0"/>
      <p:bldP spid="24" grpId="0"/>
      <p:bldP spid="25" grpId="0"/>
      <p:bldP spid="27" grpId="0"/>
      <p:bldP spid="30" grpId="0"/>
      <p:bldP spid="31" grpId="0"/>
      <p:bldP spid="32" grpId="0"/>
      <p:bldP spid="33" grpId="0"/>
      <p:bldP spid="34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50" dirty="0"/>
              <a:t>How ABC Research calculates multiplatform ratings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80662" y="1684296"/>
            <a:ext cx="5885850" cy="1001759"/>
          </a:xfrm>
          <a:prstGeom prst="roundRect">
            <a:avLst>
              <a:gd name="adj" fmla="val 315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/>
          <p:cNvSpPr/>
          <p:nvPr/>
        </p:nvSpPr>
        <p:spPr>
          <a:xfrm>
            <a:off x="480662" y="1732246"/>
            <a:ext cx="5885850" cy="9001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/>
            <a:endParaRPr lang="en-US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961750" y="1842885"/>
            <a:ext cx="2163457" cy="346241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/>
            <a:r>
              <a:rPr lang="en-US" sz="900" b="1" spc="113" dirty="0">
                <a:solidFill>
                  <a:schemeClr val="accent1"/>
                </a:solidFill>
                <a:latin typeface="+mj-lt"/>
              </a:rPr>
              <a:t>TOTAL MINUTES</a:t>
            </a:r>
          </a:p>
          <a:p>
            <a:pPr algn="ctr"/>
            <a:r>
              <a:rPr lang="en-US" sz="900" b="1" spc="113" dirty="0">
                <a:solidFill>
                  <a:schemeClr val="accent1"/>
                </a:solidFill>
                <a:latin typeface="+mj-lt"/>
              </a:rPr>
              <a:t>EPISODE DURATION (MINUTES)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571625" y="1994214"/>
            <a:ext cx="106178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28701" y="2262545"/>
            <a:ext cx="2000249" cy="3277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50" b="1" spc="113" dirty="0">
                <a:solidFill>
                  <a:schemeClr val="accent3"/>
                </a:solidFill>
                <a:latin typeface="+mj-lt"/>
              </a:rPr>
              <a:t>A18-49 NIELSEN UNIVERSE ESTIMATE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028700" y="2200315"/>
            <a:ext cx="200025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53016" y="2068118"/>
            <a:ext cx="342900" cy="3277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19283" y="2069378"/>
            <a:ext cx="881957" cy="3277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50" b="1" spc="113" dirty="0">
                <a:solidFill>
                  <a:schemeClr val="accent4"/>
                </a:solidFill>
                <a:latin typeface="+mj-lt"/>
              </a:rPr>
              <a:t>AUDIENCE </a:t>
            </a:r>
          </a:p>
          <a:p>
            <a:pPr algn="ctr">
              <a:lnSpc>
                <a:spcPct val="80000"/>
              </a:lnSpc>
            </a:pPr>
            <a:r>
              <a:rPr lang="en-US" sz="1050" b="1" spc="113" dirty="0">
                <a:solidFill>
                  <a:schemeClr val="accent4"/>
                </a:solidFill>
                <a:latin typeface="+mj-lt"/>
              </a:rPr>
              <a:t>COMP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96755" y="1855689"/>
            <a:ext cx="1800116" cy="660173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113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ESTIMATED ONLINE/VOD AVERAGE MINUTE RATING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2068118"/>
            <a:ext cx="342900" cy="3277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=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191344"/>
              </p:ext>
            </p:extLst>
          </p:nvPr>
        </p:nvGraphicFramePr>
        <p:xfrm>
          <a:off x="480662" y="3126850"/>
          <a:ext cx="5885850" cy="14577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5550"/>
                <a:gridCol w="3600300"/>
              </a:tblGrid>
              <a:tr h="23293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Metric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25718" marB="257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Source(s)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25718" marB="257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44961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VOD Duration – P2+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25718" marB="2571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Rentrak On Demand Essentials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25718" marB="2571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4961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Online Duration – P2+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25718" marB="257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Internal [Uplynk,</a:t>
                      </a:r>
                      <a:r>
                        <a:rPr lang="en-US" sz="1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Hulu &amp; FreeWheel]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25718" marB="257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4961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Audience</a:t>
                      </a:r>
                      <a:r>
                        <a:rPr lang="en-US" sz="1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Comp By Show (Online)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25718" marB="257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Nielsen</a:t>
                      </a:r>
                      <a:r>
                        <a:rPr lang="en-US" sz="1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DAR/ </a:t>
                      </a:r>
                      <a:r>
                        <a:rPr lang="en-US" sz="10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ComScore</a:t>
                      </a:r>
                      <a:r>
                        <a:rPr lang="en-US" sz="1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Video </a:t>
                      </a:r>
                      <a:r>
                        <a:rPr lang="en-US" sz="10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Metrix</a:t>
                      </a:r>
                      <a:endParaRPr lang="en-US" sz="10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25718" marB="257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4961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Audience Comp by Show (VOD 4+)</a:t>
                      </a:r>
                    </a:p>
                  </a:txBody>
                  <a:tcPr marL="68580" marR="68580" marT="25718" marB="257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Nielsen Cross Platform VOD </a:t>
                      </a:r>
                    </a:p>
                  </a:txBody>
                  <a:tcPr marL="68580" marR="68580" marT="25718" marB="257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4961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Co-viewing Factors 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25718" marB="257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Proprietary Study</a:t>
                      </a:r>
                    </a:p>
                  </a:txBody>
                  <a:tcPr marL="68580" marR="68580" marT="25718" marB="257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Text Placeholder 2"/>
          <p:cNvSpPr txBox="1">
            <a:spLocks/>
          </p:cNvSpPr>
          <p:nvPr/>
        </p:nvSpPr>
        <p:spPr>
          <a:xfrm>
            <a:off x="419174" y="1070114"/>
            <a:ext cx="6343650" cy="285750"/>
          </a:xfrm>
          <a:prstGeom prst="rect">
            <a:avLst/>
          </a:prstGeom>
        </p:spPr>
        <p:txBody>
          <a:bodyPr vert="horz" lIns="68571" tIns="34286" rIns="68571" bIns="34286" rtlCol="0">
            <a:noAutofit/>
          </a:bodyPr>
          <a:lstStyle>
            <a:lvl1pPr marL="192024" indent="-18288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74904" indent="-18288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57784" indent="-18288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0664" indent="-18288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3544" indent="-18288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/>
              <a:t>For Multiplatform Ratings, we convert minutes viewed with demo comp to A18-49 average audience rating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00050" y="2783688"/>
            <a:ext cx="5257800" cy="285750"/>
          </a:xfrm>
        </p:spPr>
        <p:txBody>
          <a:bodyPr/>
          <a:lstStyle/>
          <a:p>
            <a:r>
              <a:rPr lang="en-US" dirty="0"/>
              <a:t>Tracked at an episode level and based on minutes to avoid overstatement or duplication</a:t>
            </a:r>
          </a:p>
          <a:p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067" y="4535117"/>
            <a:ext cx="1029140" cy="30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173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2142528719"/>
              </p:ext>
            </p:extLst>
          </p:nvPr>
        </p:nvGraphicFramePr>
        <p:xfrm>
          <a:off x="594377" y="1481092"/>
          <a:ext cx="4686300" cy="2490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936864737"/>
              </p:ext>
            </p:extLst>
          </p:nvPr>
        </p:nvGraphicFramePr>
        <p:xfrm>
          <a:off x="514350" y="1692005"/>
          <a:ext cx="3543300" cy="2237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9541" y="220982"/>
            <a:ext cx="6050081" cy="642938"/>
          </a:xfrm>
        </p:spPr>
        <p:txBody>
          <a:bodyPr>
            <a:noAutofit/>
          </a:bodyPr>
          <a:lstStyle/>
          <a:p>
            <a:r>
              <a:rPr lang="en-US" sz="1650" dirty="0"/>
              <a:t>Representing multiplatform viewership as average minute audience offers a comparable 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94377" y="4845595"/>
            <a:ext cx="4857750" cy="242888"/>
          </a:xfrm>
        </p:spPr>
        <p:txBody>
          <a:bodyPr/>
          <a:lstStyle/>
          <a:p>
            <a:r>
              <a:rPr lang="en-US" sz="525" dirty="0"/>
              <a:t>Source: TV based on Nielsen Media Research, Online from Uplynk/Hulu/FreeWheel, VOD Days 4+ from Rentrak.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9880" y="1045552"/>
            <a:ext cx="6009741" cy="253908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r>
              <a:rPr lang="en-US" sz="1200" b="1" spc="113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Franklin Gothic Book"/>
              </a:rPr>
              <a:t>GREY’S ANATOMY SEASON PREMIERE (9/24/15) </a:t>
            </a:r>
            <a:r>
              <a:rPr lang="en-US" sz="1200" spc="113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Franklin Gothic Book"/>
              </a:rPr>
              <a:t>– AVERAGE AUDIENCE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752600" y="1481092"/>
            <a:ext cx="0" cy="298764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3254" y="3983209"/>
            <a:ext cx="406333" cy="283388"/>
          </a:xfrm>
          <a:prstGeom prst="rect">
            <a:avLst/>
          </a:prstGeom>
        </p:spPr>
        <p:txBody>
          <a:bodyPr vert="horz" wrap="none" lIns="68580" tIns="34290" rIns="68580" bIns="34290" rtlCol="0">
            <a:normAutofit/>
          </a:bodyPr>
          <a:lstStyle/>
          <a:p>
            <a:pPr marL="6858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P2+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56020" y="3976644"/>
            <a:ext cx="719845" cy="283388"/>
          </a:xfrm>
          <a:prstGeom prst="rect">
            <a:avLst/>
          </a:prstGeom>
        </p:spPr>
        <p:txBody>
          <a:bodyPr vert="horz" wrap="none" lIns="68580" tIns="34290" rIns="68580" bIns="34290" rtlCol="0">
            <a:normAutofit/>
          </a:bodyPr>
          <a:lstStyle/>
          <a:p>
            <a:pPr marL="6858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A18-49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94160" y="3976147"/>
            <a:ext cx="719845" cy="283388"/>
          </a:xfrm>
          <a:prstGeom prst="rect">
            <a:avLst/>
          </a:prstGeom>
        </p:spPr>
        <p:txBody>
          <a:bodyPr vert="horz" wrap="none" lIns="68580" tIns="34290" rIns="68580" bIns="34290" rtlCol="0">
            <a:normAutofit/>
          </a:bodyPr>
          <a:lstStyle/>
          <a:p>
            <a:pPr marL="6858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W18-34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754" y="1446333"/>
            <a:ext cx="1443370" cy="368164"/>
          </a:xfrm>
          <a:prstGeom prst="rect">
            <a:avLst/>
          </a:prstGeom>
        </p:spPr>
        <p:txBody>
          <a:bodyPr vert="horz" wrap="none" lIns="68580" tIns="34290" rIns="68580" bIns="34290" rtlCol="0" anchor="t">
            <a:normAutofit/>
          </a:bodyPr>
          <a:lstStyle/>
          <a:p>
            <a:pPr marL="6858" algn="ctr"/>
            <a:r>
              <a:rPr lang="en-US" sz="1050" b="1" dirty="0">
                <a:latin typeface="+mj-lt"/>
                <a:cs typeface="Arial" panose="020B0604020202020204" pitchFamily="34" charset="0"/>
              </a:rPr>
              <a:t>Total Viewers </a:t>
            </a:r>
            <a:r>
              <a:rPr lang="en-US" sz="1050" dirty="0">
                <a:latin typeface="+mj-lt"/>
                <a:cs typeface="Arial" panose="020B0604020202020204" pitchFamily="34" charset="0"/>
              </a:rPr>
              <a:t>(Mil)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48654" y="1446334"/>
            <a:ext cx="1543050" cy="286727"/>
          </a:xfrm>
          <a:prstGeom prst="rect">
            <a:avLst/>
          </a:prstGeom>
        </p:spPr>
        <p:txBody>
          <a:bodyPr vert="horz" wrap="none" lIns="68580" tIns="34290" rIns="68580" bIns="34290" rtlCol="0" anchor="t">
            <a:normAutofit/>
          </a:bodyPr>
          <a:lstStyle/>
          <a:p>
            <a:pPr marL="6858"/>
            <a:r>
              <a:rPr lang="en-US" sz="1050" b="1" dirty="0">
                <a:latin typeface="+mj-lt"/>
                <a:cs typeface="Arial" panose="020B0604020202020204" pitchFamily="34" charset="0"/>
              </a:rPr>
              <a:t>Demo Rating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0506" y="1705513"/>
            <a:ext cx="857250" cy="356776"/>
          </a:xfrm>
          <a:prstGeom prst="rect">
            <a:avLst/>
          </a:prstGeom>
        </p:spPr>
        <p:txBody>
          <a:bodyPr vert="horz" wrap="none" lIns="68580" tIns="34290" rIns="68580" bIns="34290" rtlCol="0">
            <a:normAutofit/>
          </a:bodyPr>
          <a:lstStyle/>
          <a:p>
            <a:pPr marL="6858"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15,460,000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6281" y="2662033"/>
            <a:ext cx="468411" cy="356776"/>
          </a:xfrm>
          <a:prstGeom prst="rect">
            <a:avLst/>
          </a:prstGeom>
        </p:spPr>
        <p:txBody>
          <a:bodyPr vert="horz" wrap="none" lIns="68580" tIns="34290" rIns="68580" bIns="34290" rtlCol="0">
            <a:normAutofit/>
          </a:bodyPr>
          <a:lstStyle/>
          <a:p>
            <a:pPr marL="6858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5.92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49708" y="2000142"/>
            <a:ext cx="468411" cy="356776"/>
          </a:xfrm>
          <a:prstGeom prst="rect">
            <a:avLst/>
          </a:prstGeom>
        </p:spPr>
        <p:txBody>
          <a:bodyPr vert="horz" wrap="none" lIns="68580" tIns="34290" rIns="68580" bIns="34290" rtlCol="0">
            <a:normAutofit/>
          </a:bodyPr>
          <a:lstStyle/>
          <a:p>
            <a:pPr marL="6858"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10.84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327537"/>
              </p:ext>
            </p:extLst>
          </p:nvPr>
        </p:nvGraphicFramePr>
        <p:xfrm>
          <a:off x="5706161" y="3028950"/>
          <a:ext cx="1151840" cy="53035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51840"/>
              </a:tblGrid>
              <a:tr h="171450">
                <a:tc>
                  <a:txBody>
                    <a:bodyPr/>
                    <a:lstStyle/>
                    <a:p>
                      <a:pPr algn="ctr"/>
                      <a:r>
                        <a:rPr lang="en-US" sz="800" b="1" spc="150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ONLINE &amp; VOD</a:t>
                      </a:r>
                      <a:endParaRPr lang="en-US" sz="800" b="1" spc="150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0" marT="27432" marB="27432" anchor="ctr"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171088">
                <a:tc>
                  <a:txBody>
                    <a:bodyPr/>
                    <a:lstStyle/>
                    <a:p>
                      <a:pPr algn="ctr"/>
                      <a:r>
                        <a:rPr lang="en-US" sz="800" b="1" spc="15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DAYS 1-7</a:t>
                      </a:r>
                      <a:endParaRPr lang="en-US" sz="800" b="1" spc="15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0" marT="27432" marB="27432"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171088">
                <a:tc>
                  <a:txBody>
                    <a:bodyPr/>
                    <a:lstStyle/>
                    <a:p>
                      <a:pPr algn="ctr"/>
                      <a:r>
                        <a:rPr lang="en-US" sz="800" b="1" spc="150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LIVE+SAME DAY</a:t>
                      </a:r>
                      <a:endParaRPr lang="en-US" sz="800" b="1" spc="150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0" marT="27432" marB="27432"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" name="image59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60353" y="1692005"/>
            <a:ext cx="1056783" cy="266948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/>
          <p:cNvCxnSpPr/>
          <p:nvPr/>
        </p:nvCxnSpPr>
        <p:spPr>
          <a:xfrm>
            <a:off x="3047373" y="2759604"/>
            <a:ext cx="964715" cy="1378"/>
          </a:xfrm>
          <a:prstGeom prst="line">
            <a:avLst/>
          </a:prstGeom>
          <a:ln w="190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41330" y="2611223"/>
            <a:ext cx="468411" cy="290846"/>
          </a:xfrm>
          <a:prstGeom prst="rect">
            <a:avLst/>
          </a:prstGeom>
        </p:spPr>
        <p:txBody>
          <a:bodyPr vert="horz" wrap="none" lIns="68580" tIns="34290" rIns="68580" bIns="34290" rtlCol="0">
            <a:normAutofit/>
          </a:bodyPr>
          <a:lstStyle/>
          <a:p>
            <a:pPr marL="6858"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7.38</a:t>
            </a:r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59833" y="2813156"/>
            <a:ext cx="568730" cy="761475"/>
          </a:xfrm>
          <a:prstGeom prst="rect">
            <a:avLst/>
          </a:prstGeom>
        </p:spPr>
        <p:txBody>
          <a:bodyPr vert="horz" wrap="none" lIns="68580" tIns="34290" rIns="68580" bIns="34290" rtlCol="0">
            <a:normAutofit/>
          </a:bodyPr>
          <a:lstStyle/>
          <a:p>
            <a:pPr marL="6858"/>
            <a:r>
              <a:rPr lang="en-US" sz="1000" dirty="0">
                <a:solidFill>
                  <a:srgbClr val="206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3/27/05</a:t>
            </a:r>
          </a:p>
          <a:p>
            <a:pPr marL="6858"/>
            <a:r>
              <a:rPr lang="en-US" sz="1000" dirty="0">
                <a:solidFill>
                  <a:srgbClr val="206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 </a:t>
            </a:r>
            <a:endParaRPr lang="en-US" sz="1000" dirty="0" smtClean="0">
              <a:solidFill>
                <a:srgbClr val="2061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"/>
            <a:r>
              <a:rPr lang="en-US" sz="1000" dirty="0" smtClean="0">
                <a:solidFill>
                  <a:srgbClr val="206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Premiere</a:t>
            </a:r>
            <a:endParaRPr lang="en-US" sz="1000" dirty="0">
              <a:solidFill>
                <a:srgbClr val="2061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5209" y="4165060"/>
            <a:ext cx="3794419" cy="418394"/>
            <a:chOff x="108010" y="3918682"/>
            <a:chExt cx="3794419" cy="418394"/>
          </a:xfrm>
        </p:grpSpPr>
        <p:sp>
          <p:nvSpPr>
            <p:cNvPr id="26" name="TextBox 25"/>
            <p:cNvSpPr txBox="1"/>
            <p:nvPr/>
          </p:nvSpPr>
          <p:spPr>
            <a:xfrm>
              <a:off x="846165" y="3986185"/>
              <a:ext cx="406333" cy="283388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normAutofit/>
            </a:bodyPr>
            <a:lstStyle/>
            <a:p>
              <a:pPr marL="6858"/>
              <a:r>
                <a:rPr lang="en-US" sz="1200" b="1" dirty="0">
                  <a:solidFill>
                    <a:srgbClr val="EE76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+20%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00079" y="3986185"/>
              <a:ext cx="719845" cy="283388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normAutofit/>
            </a:bodyPr>
            <a:lstStyle/>
            <a:p>
              <a:pPr marL="6858"/>
              <a:r>
                <a:rPr lang="en-US" sz="1200" b="1" dirty="0">
                  <a:solidFill>
                    <a:srgbClr val="EE76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+35%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182584" y="3986185"/>
              <a:ext cx="719845" cy="283388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normAutofit/>
            </a:bodyPr>
            <a:lstStyle/>
            <a:p>
              <a:pPr marL="6858"/>
              <a:r>
                <a:rPr lang="en-US" sz="1200" b="1" dirty="0">
                  <a:solidFill>
                    <a:srgbClr val="EE76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+54%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8010" y="3918682"/>
              <a:ext cx="652496" cy="418394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normAutofit/>
            </a:bodyPr>
            <a:lstStyle/>
            <a:p>
              <a:pPr marL="6858"/>
              <a:r>
                <a:rPr lang="en-US" sz="1050" b="1" dirty="0">
                  <a:solidFill>
                    <a:srgbClr val="EE76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Lift </a:t>
              </a:r>
              <a:r>
                <a:rPr lang="en-US" sz="1050" b="1" dirty="0" smtClean="0">
                  <a:solidFill>
                    <a:srgbClr val="EE76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vs.</a:t>
              </a:r>
            </a:p>
            <a:p>
              <a:pPr marL="6858"/>
              <a:r>
                <a:rPr lang="en-US" sz="1050" b="1" dirty="0" smtClean="0">
                  <a:solidFill>
                    <a:srgbClr val="EE76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 </a:t>
              </a:r>
              <a:r>
                <a:rPr lang="en-US" sz="1050" b="1" dirty="0">
                  <a:solidFill>
                    <a:srgbClr val="EE76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pic>
        <p:nvPicPr>
          <p:cNvPr id="34" name="Picture 2" descr="C:\Users\hutcj053\Desktop\Design\Show Characters\Greys Anatomy\Cast Photo Cutouts\_MeredithGre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49642" y="1814497"/>
            <a:ext cx="1317563" cy="298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067" y="4535117"/>
            <a:ext cx="1029140" cy="30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524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20981"/>
            <a:ext cx="6553200" cy="642938"/>
          </a:xfrm>
        </p:spPr>
        <p:txBody>
          <a:bodyPr>
            <a:noAutofit/>
          </a:bodyPr>
          <a:lstStyle/>
          <a:p>
            <a:r>
              <a:rPr lang="en-US" sz="1650" dirty="0" smtClean="0"/>
              <a:t>Sharing ABC Multiplatform Ratings with our advertising clients</a:t>
            </a:r>
            <a:br>
              <a:rPr lang="en-US" sz="1650" dirty="0" smtClean="0"/>
            </a:br>
            <a:r>
              <a:rPr lang="en-US" sz="1650" dirty="0" smtClean="0"/>
              <a:t>through the Unified Insights dashboard</a:t>
            </a:r>
            <a:endParaRPr lang="en-US" sz="165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067" y="4535117"/>
            <a:ext cx="1029140" cy="303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2648" t="20254" r="26565" b="13923"/>
          <a:stretch/>
        </p:blipFill>
        <p:spPr>
          <a:xfrm>
            <a:off x="990600" y="2376503"/>
            <a:ext cx="3358166" cy="23597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833" t="7903" r="3534" b="864"/>
          <a:stretch/>
        </p:blipFill>
        <p:spPr>
          <a:xfrm rot="20927298">
            <a:off x="148329" y="1205590"/>
            <a:ext cx="2518065" cy="13024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22980" t="13598" r="27812" b="23385"/>
          <a:stretch/>
        </p:blipFill>
        <p:spPr>
          <a:xfrm rot="908912">
            <a:off x="3855937" y="1286689"/>
            <a:ext cx="2704049" cy="18775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95800" y="3867150"/>
            <a:ext cx="1905000" cy="3048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77500" lnSpcReduction="20000"/>
          </a:bodyPr>
          <a:lstStyle/>
          <a:p>
            <a:pPr marL="9144"/>
            <a:r>
              <a:rPr lang="en-US" b="1" dirty="0" smtClean="0"/>
              <a:t>www.abcallaccess.com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488880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Nielsen C36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AA0CE"/>
      </a:accent1>
      <a:accent2>
        <a:srgbClr val="F2B050"/>
      </a:accent2>
      <a:accent3>
        <a:srgbClr val="7FBD35"/>
      </a:accent3>
      <a:accent4>
        <a:srgbClr val="BE6ACC"/>
      </a:accent4>
      <a:accent5>
        <a:srgbClr val="D74D57"/>
      </a:accent5>
      <a:accent6>
        <a:srgbClr val="EE76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rmAutofit fontScale="77500" lnSpcReduction="20000"/>
      </a:bodyPr>
      <a:lstStyle>
        <a:defPPr marL="9144">
          <a:defRPr b="1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15042</TotalTime>
  <Words>345</Words>
  <Application>Microsoft Office PowerPoint</Application>
  <PresentationFormat>Custom</PresentationFormat>
  <Paragraphs>87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Franklin Gothic Book</vt:lpstr>
      <vt:lpstr>Calibri</vt:lpstr>
      <vt:lpstr>Calibri Light</vt:lpstr>
      <vt:lpstr>Arial</vt:lpstr>
      <vt:lpstr>Wingdings</vt:lpstr>
      <vt:lpstr>Office Theme</vt:lpstr>
      <vt:lpstr>PowerPoint Presentation</vt:lpstr>
      <vt:lpstr>PowerPoint Presentation</vt:lpstr>
      <vt:lpstr>So many metrics, so little time</vt:lpstr>
      <vt:lpstr>How ABC Research calculates multiplatform ratings</vt:lpstr>
      <vt:lpstr>Representing multiplatform viewership as average minute audience offers a comparable view</vt:lpstr>
      <vt:lpstr>Sharing ABC Multiplatform Ratings with our advertising clients through the Unified Insights dashboard</vt:lpstr>
    </vt:vector>
  </TitlesOfParts>
  <Manager/>
  <Company>The Walt Disney Company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Chris Hohl</dc:creator>
  <cp:keywords/>
  <dc:description/>
  <cp:lastModifiedBy>Marzena Del Gaudio</cp:lastModifiedBy>
  <cp:revision>250</cp:revision>
  <cp:lastPrinted>2016-04-11T16:24:11Z</cp:lastPrinted>
  <dcterms:created xsi:type="dcterms:W3CDTF">2015-05-26T18:05:53Z</dcterms:created>
  <dcterms:modified xsi:type="dcterms:W3CDTF">2016-04-12T23:47:27Z</dcterms:modified>
  <cp:category/>
</cp:coreProperties>
</file>